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8" r:id="rId1"/>
  </p:sldMasterIdLst>
  <p:notesMasterIdLst>
    <p:notesMasterId r:id="rId18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6B4C7F-98E3-4453-B37E-1A4EE820BAEB}">
  <a:tblStyle styleId="{A16B4C7F-98E3-4453-B37E-1A4EE820BAEB}" styleName="Table_0">
    <a:wholeTbl>
      <a:tcTxStyle b="off" i="off">
        <a:font>
          <a:latin typeface="Arial"/>
          <a:ea typeface="Arial"/>
          <a:cs typeface="Arial"/>
        </a:font>
        <a:schemeClr val="dk1"/>
      </a:tcTxStyle>
      <a:tcStyle>
        <a:tcBdr>
          <a:left>
            <a:ln w="12700" cap="flat" cmpd="sng">
              <a:solidFill>
                <a:schemeClr val="accent5"/>
              </a:solidFill>
              <a:prstDash val="solid"/>
              <a:round/>
              <a:headEnd type="none" w="sm" len="sm"/>
              <a:tailEnd type="none" w="sm" len="sm"/>
            </a:ln>
          </a:left>
          <a:right>
            <a:ln w="12700" cap="flat" cmpd="sng">
              <a:solidFill>
                <a:schemeClr val="accent5"/>
              </a:solidFill>
              <a:prstDash val="solid"/>
              <a:round/>
              <a:headEnd type="none" w="sm" len="sm"/>
              <a:tailEnd type="none" w="sm" len="sm"/>
            </a:ln>
          </a:right>
          <a:top>
            <a:ln w="12700" cap="flat" cmpd="sng">
              <a:solidFill>
                <a:schemeClr val="accent5"/>
              </a:solidFill>
              <a:prstDash val="solid"/>
              <a:round/>
              <a:headEnd type="none" w="sm" len="sm"/>
              <a:tailEnd type="none" w="sm" len="sm"/>
            </a:ln>
          </a:top>
          <a:bottom>
            <a:ln w="12700" cap="flat" cmpd="sng">
              <a:solidFill>
                <a:schemeClr val="accent5"/>
              </a:solidFill>
              <a:prstDash val="solid"/>
              <a:round/>
              <a:headEnd type="none" w="sm" len="sm"/>
              <a:tailEnd type="none" w="sm" len="sm"/>
            </a:ln>
          </a:bottom>
          <a:insideH>
            <a:ln w="12700" cap="flat" cmpd="sng">
              <a:solidFill>
                <a:schemeClr val="accent5"/>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EEFEF"/>
          </a:solidFill>
        </a:fill>
      </a:tcStyle>
    </a:band1H>
    <a:band2H>
      <a:tcTxStyle/>
      <a:tcStyle>
        <a:tcBdr/>
      </a:tcStyle>
    </a:band2H>
    <a:band1V>
      <a:tcTxStyle/>
      <a:tcStyle>
        <a:tcBdr/>
        <a:fill>
          <a:solidFill>
            <a:srgbClr val="EEEFEF"/>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5"/>
              </a:solidFill>
              <a:prstDash val="solid"/>
              <a:round/>
              <a:headEnd type="none" w="sm" len="sm"/>
              <a:tailEnd type="none" w="sm" len="sm"/>
            </a:ln>
          </a:top>
        </a:tcBdr>
        <a:fill>
          <a:solidFill>
            <a:schemeClr val="l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5"/>
          </a:solidFill>
        </a:fill>
      </a:tcStyle>
    </a:firstRow>
    <a:neCell>
      <a:tcTxStyle/>
      <a:tcStyle>
        <a:tcBdr/>
      </a:tcStyle>
    </a:neCell>
    <a:nwCell>
      <a:tcTxStyle/>
      <a:tcStyle>
        <a:tcBdr/>
      </a:tcStyle>
    </a:nwCell>
  </a:tblStyle>
  <a:tblStyle styleId="{009EE6B2-9A34-46D7-BF44-7BE91F9257F7}"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1B97738-16F1-4DEB-9EEA-5ECC1F4B6EF2}"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950" autoAdjust="0"/>
  </p:normalViewPr>
  <p:slideViewPr>
    <p:cSldViewPr snapToGrid="0">
      <p:cViewPr varScale="1">
        <p:scale>
          <a:sx n="55" d="100"/>
          <a:sy n="55" d="100"/>
        </p:scale>
        <p:origin x="850" y="3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notesMaster" Target="notesMasters/notes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www.clearlytech.com/2014/01/04/12-factor-apps-plain-english/" TargetMode="Externa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3" Type="http://schemas.openxmlformats.org/officeDocument/2006/relationships/hyperlink" Target="https://twitter.com/KentBeck/status/250733358307500032?s=20" TargetMode="External"/><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3" Type="http://schemas.openxmlformats.org/officeDocument/2006/relationships/hyperlink" Target="https://docs.microsoft.com/en-us/azure/architecture/patterns/strangler" TargetMode="External"/><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st.github.com/chitchcock/1281611"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ist.github.com/chitchcock/1281611"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nickcraver.com/blog/2016/02/17/stack-overflow-the-architecture-2016-edition/"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www.slideshare.net/AmazonWebServices/scaling-up-to-your-first-10-million-users-83356325"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mmons.wikimedia.org/wiki/File:Iceberg.jp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flickr.com/photos/walkn/3314689121"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4c8e5c9de1_1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4c8e5c9de1_1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Proportion of time a system is up and working. </a:t>
            </a:r>
            <a:endParaRPr/>
          </a:p>
          <a:p>
            <a:pPr marL="0" lvl="0" indent="0" algn="l" rtl="0">
              <a:spcBef>
                <a:spcPts val="0"/>
              </a:spcBef>
              <a:spcAft>
                <a:spcPts val="0"/>
              </a:spcAft>
              <a:buNone/>
            </a:pPr>
            <a:r>
              <a:rPr lang="en-US"/>
              <a:t>Availability, Resilience, Reliability, all are similar, but worth thinking about.</a:t>
            </a:r>
            <a:endParaRPr/>
          </a:p>
          <a:p>
            <a:pPr marL="0" lvl="0" indent="0" algn="l" rtl="0">
              <a:spcBef>
                <a:spcPts val="0"/>
              </a:spcBef>
              <a:spcAft>
                <a:spcPts val="0"/>
              </a:spcAft>
              <a:buNone/>
            </a:pPr>
            <a:endParaRPr/>
          </a:p>
          <a:p>
            <a:pPr marL="0" lvl="0" indent="0" algn="l" rtl="0">
              <a:spcBef>
                <a:spcPts val="0"/>
              </a:spcBef>
              <a:spcAft>
                <a:spcPts val="0"/>
              </a:spcAft>
              <a:buNone/>
            </a:pPr>
            <a:r>
              <a:rPr lang="en-US"/>
              <a:t>Measured in “9’s” as 99.999% - five nines is a good target</a:t>
            </a:r>
            <a:endParaRPr/>
          </a:p>
          <a:p>
            <a:pPr marL="0" lvl="0" indent="0" algn="l" rtl="0">
              <a:spcBef>
                <a:spcPts val="0"/>
              </a:spcBef>
              <a:spcAft>
                <a:spcPts val="0"/>
              </a:spcAft>
              <a:buNone/>
            </a:pPr>
            <a:r>
              <a:rPr lang="en-US"/>
              <a:t>Each additional “nine” increases the price of the application</a:t>
            </a:r>
            <a:endParaRPr/>
          </a:p>
          <a:p>
            <a:pPr marL="0" lvl="0" indent="0" algn="l" rtl="0">
              <a:spcBef>
                <a:spcPts val="0"/>
              </a:spcBef>
              <a:spcAft>
                <a:spcPts val="0"/>
              </a:spcAft>
              <a:buNone/>
            </a:pPr>
            <a:r>
              <a:rPr lang="en-US"/>
              <a:t>“9’s” aren’t the be all end all. lots of small components can fail separately </a:t>
            </a:r>
            <a:endParaRPr/>
          </a:p>
          <a:p>
            <a:pPr marL="0" lvl="0" indent="0" algn="l" rtl="0">
              <a:spcBef>
                <a:spcPts val="0"/>
              </a:spcBef>
              <a:spcAft>
                <a:spcPts val="0"/>
              </a:spcAft>
              <a:buNone/>
            </a:pPr>
            <a:endParaRPr/>
          </a:p>
          <a:p>
            <a:pPr marL="0" lvl="0" indent="0" algn="l" rtl="0">
              <a:spcBef>
                <a:spcPts val="0"/>
              </a:spcBef>
              <a:spcAft>
                <a:spcPts val="0"/>
              </a:spcAft>
              <a:buClr>
                <a:srgbClr val="000000"/>
              </a:buClr>
              <a:buSzPts val="1100"/>
              <a:buFont typeface="Arial"/>
              <a:buNone/>
            </a:pPr>
            <a:r>
              <a:rPr lang="en-US"/>
              <a:t>Ability to recover from failures</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US"/>
              <a:t>Ideally systems can easily and automatically recover from failures</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US"/>
              <a:t>Especially true in cloud applications because you have lots of moving parts running on top of commodity hardware. </a:t>
            </a:r>
            <a:endParaRPr/>
          </a:p>
          <a:p>
            <a:pPr marL="0" lvl="0" indent="0" algn="l" rtl="0">
              <a:spcBef>
                <a:spcPts val="0"/>
              </a:spcBef>
              <a:spcAft>
                <a:spcPts val="0"/>
              </a:spcAft>
              <a:buNone/>
            </a:pPr>
            <a:endParaRPr/>
          </a:p>
          <a:p>
            <a:pPr marL="0" lvl="0" indent="0" algn="l" rtl="0">
              <a:spcBef>
                <a:spcPts val="0"/>
              </a:spcBef>
              <a:spcAft>
                <a:spcPts val="0"/>
              </a:spcAft>
              <a:buClr>
                <a:srgbClr val="000000"/>
              </a:buClr>
              <a:buSzPts val="1100"/>
              <a:buFont typeface="Arial"/>
              <a:buNone/>
            </a:pPr>
            <a:r>
              <a:rPr lang="en-US" b="1"/>
              <a:t>Failure Mode Analysis</a:t>
            </a:r>
            <a:endParaRPr b="1"/>
          </a:p>
          <a:p>
            <a:pPr marL="0" lvl="0" indent="0" algn="l" rtl="0">
              <a:spcBef>
                <a:spcPts val="0"/>
              </a:spcBef>
              <a:spcAft>
                <a:spcPts val="0"/>
              </a:spcAft>
              <a:buClr>
                <a:srgbClr val="000000"/>
              </a:buClr>
              <a:buSzPts val="1100"/>
              <a:buFont typeface="Arial"/>
              <a:buNone/>
            </a:pPr>
            <a:r>
              <a:rPr lang="en-US"/>
              <a:t>What kinds of failures is the system going to have? </a:t>
            </a:r>
            <a:br>
              <a:rPr lang="en-US"/>
            </a:br>
            <a:r>
              <a:rPr lang="en-US"/>
              <a:t>How can you recover from each failure?</a:t>
            </a:r>
            <a:endParaRPr/>
          </a:p>
          <a:p>
            <a:pPr marL="0" lvl="0" indent="0" algn="l" rtl="0">
              <a:lnSpc>
                <a:spcPct val="150000"/>
              </a:lnSpc>
              <a:spcBef>
                <a:spcPts val="0"/>
              </a:spcBef>
              <a:spcAft>
                <a:spcPts val="0"/>
              </a:spcAft>
              <a:buClr>
                <a:srgbClr val="000000"/>
              </a:buClr>
              <a:buSzPts val="1100"/>
              <a:buFont typeface="Arial"/>
              <a:buNone/>
            </a:pPr>
            <a:endParaRPr sz="1100">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02" name="Google Shape;302;g4c8e5c9de1_1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4cc3b844dd_21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a:t>Eventual consistency</a:t>
            </a:r>
            <a:endParaRPr/>
          </a:p>
          <a:p>
            <a:pPr marL="0" lvl="0" indent="457200" algn="l" rtl="0">
              <a:spcBef>
                <a:spcPts val="0"/>
              </a:spcBef>
              <a:spcAft>
                <a:spcPts val="0"/>
              </a:spcAft>
              <a:buClr>
                <a:srgbClr val="000000"/>
              </a:buClr>
              <a:buSzPts val="1100"/>
              <a:buFont typeface="Arial"/>
              <a:buNone/>
            </a:pPr>
            <a:r>
              <a:rPr lang="en-US"/>
              <a:t>You get low latency and scalability for the cost of stale data</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US"/>
              <a:t>Complex</a:t>
            </a:r>
            <a:endParaRPr/>
          </a:p>
          <a:p>
            <a:pPr marL="0" lvl="0" indent="0" algn="l" rtl="0">
              <a:spcBef>
                <a:spcPts val="0"/>
              </a:spcBef>
              <a:spcAft>
                <a:spcPts val="0"/>
              </a:spcAft>
              <a:buClr>
                <a:srgbClr val="000000"/>
              </a:buClr>
              <a:buSzPts val="1100"/>
              <a:buFont typeface="Arial"/>
              <a:buNone/>
            </a:pPr>
            <a:r>
              <a:rPr lang="en-US"/>
              <a:t>	This is a different programming model than most developers are used to</a:t>
            </a:r>
            <a:endParaRPr/>
          </a:p>
        </p:txBody>
      </p:sp>
      <p:sp>
        <p:nvSpPr>
          <p:cNvPr id="545" name="Google Shape;545;g4cc3b844dd_21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84370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4e43821e13_0_3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1" name="Google Shape;551;g4e43821e13_0_3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840296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4e43821e13_0_3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1100"/>
              <a:buFont typeface="Arial"/>
              <a:buNone/>
            </a:pPr>
            <a:r>
              <a:rPr lang="en-US">
                <a:solidFill>
                  <a:srgbClr val="000000"/>
                </a:solidFill>
              </a:rPr>
              <a:t>$100 deposited into a bank account</a:t>
            </a:r>
            <a:endParaRPr>
              <a:solidFill>
                <a:srgbClr val="000000"/>
              </a:solidFill>
            </a:endParaRPr>
          </a:p>
          <a:p>
            <a:pPr marL="457200" lvl="0" indent="-317500" algn="l" rtl="0">
              <a:lnSpc>
                <a:spcPct val="115000"/>
              </a:lnSpc>
              <a:spcBef>
                <a:spcPts val="0"/>
              </a:spcBef>
              <a:spcAft>
                <a:spcPts val="0"/>
              </a:spcAft>
              <a:buClr>
                <a:srgbClr val="000000"/>
              </a:buClr>
              <a:buSzPts val="1400"/>
              <a:buChar char="-"/>
            </a:pPr>
            <a:r>
              <a:rPr lang="en-US">
                <a:solidFill>
                  <a:srgbClr val="000000"/>
                </a:solidFill>
              </a:rPr>
              <a:t>This is an action that a user took within your system</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Room temperature</a:t>
            </a:r>
            <a:endParaRPr>
              <a:solidFill>
                <a:srgbClr val="000000"/>
              </a:solidFill>
            </a:endParaRPr>
          </a:p>
          <a:p>
            <a:pPr marL="457200" lvl="0" indent="-317500" algn="l" rtl="0">
              <a:lnSpc>
                <a:spcPct val="115000"/>
              </a:lnSpc>
              <a:spcBef>
                <a:spcPts val="0"/>
              </a:spcBef>
              <a:spcAft>
                <a:spcPts val="0"/>
              </a:spcAft>
              <a:buClr>
                <a:srgbClr val="000000"/>
              </a:buClr>
              <a:buSzPts val="1400"/>
              <a:buChar char="-"/>
            </a:pPr>
            <a:r>
              <a:rPr lang="en-US">
                <a:solidFill>
                  <a:srgbClr val="000000"/>
                </a:solidFill>
              </a:rPr>
              <a:t>This isn’t really an action, it’s just reporting a measurement of the state of something</a:t>
            </a:r>
            <a:endParaRPr>
              <a:solidFill>
                <a:srgbClr val="000000"/>
              </a:solidFill>
            </a:endParaRPr>
          </a:p>
          <a:p>
            <a:pPr marL="457200" lvl="0" indent="-317500" algn="l" rtl="0">
              <a:lnSpc>
                <a:spcPct val="115000"/>
              </a:lnSpc>
              <a:spcBef>
                <a:spcPts val="0"/>
              </a:spcBef>
              <a:spcAft>
                <a:spcPts val="0"/>
              </a:spcAft>
              <a:buClr>
                <a:srgbClr val="000000"/>
              </a:buClr>
              <a:buSzPts val="1400"/>
              <a:buChar char="-"/>
            </a:pPr>
            <a:r>
              <a:rPr lang="en-US">
                <a:solidFill>
                  <a:srgbClr val="000000"/>
                </a:solidFill>
              </a:rPr>
              <a:t>An event could be, yep, your servers are up and runnin</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It is the top of the hour</a:t>
            </a:r>
            <a:endParaRPr>
              <a:solidFill>
                <a:srgbClr val="000000"/>
              </a:solidFill>
            </a:endParaRPr>
          </a:p>
          <a:p>
            <a:pPr marL="457200" lvl="0" indent="-317500" algn="l" rtl="0">
              <a:lnSpc>
                <a:spcPct val="115000"/>
              </a:lnSpc>
              <a:spcBef>
                <a:spcPts val="0"/>
              </a:spcBef>
              <a:spcAft>
                <a:spcPts val="0"/>
              </a:spcAft>
              <a:buClr>
                <a:srgbClr val="000000"/>
              </a:buClr>
              <a:buSzPts val="1400"/>
              <a:buChar char="-"/>
            </a:pPr>
            <a:r>
              <a:rPr lang="en-US">
                <a:solidFill>
                  <a:srgbClr val="000000"/>
                </a:solidFill>
              </a:rPr>
              <a:t>Here events are  just acting as a clock or as a scheduler</a:t>
            </a:r>
            <a:endParaRPr>
              <a:solidFill>
                <a:srgbClr val="000000"/>
              </a:solidFill>
            </a:endParaRPr>
          </a:p>
          <a:p>
            <a:pPr marL="457200" lvl="0" indent="-317500" algn="l" rtl="0">
              <a:lnSpc>
                <a:spcPct val="115000"/>
              </a:lnSpc>
              <a:spcBef>
                <a:spcPts val="0"/>
              </a:spcBef>
              <a:spcAft>
                <a:spcPts val="0"/>
              </a:spcAft>
              <a:buClr>
                <a:srgbClr val="000000"/>
              </a:buClr>
              <a:buSzPts val="1400"/>
              <a:buChar char="-"/>
            </a:pPr>
            <a:r>
              <a:rPr lang="en-US">
                <a:solidFill>
                  <a:srgbClr val="000000"/>
                </a:solidFill>
              </a:rPr>
              <a:t>A good way to start: you probably have batch apps that trigger at a certain time, turning these into events</a:t>
            </a:r>
            <a:endParaRPr>
              <a:solidFill>
                <a:srgbClr val="000000"/>
              </a:solidFill>
            </a:endParaRPr>
          </a:p>
          <a:p>
            <a:pPr marL="0" lvl="0" indent="0" algn="l" rtl="0">
              <a:spcBef>
                <a:spcPts val="0"/>
              </a:spcBef>
              <a:spcAft>
                <a:spcPts val="0"/>
              </a:spcAft>
              <a:buNone/>
            </a:pPr>
            <a:endParaRPr/>
          </a:p>
          <a:p>
            <a:pPr marL="0" lvl="0" indent="0" algn="l" rtl="0">
              <a:spcBef>
                <a:spcPts val="0"/>
              </a:spcBef>
              <a:spcAft>
                <a:spcPts val="0"/>
              </a:spcAft>
              <a:buNone/>
            </a:pPr>
            <a:r>
              <a:rPr lang="en-US"/>
              <a:t>What are some events that happen in your systems?</a:t>
            </a:r>
            <a:endParaRPr/>
          </a:p>
          <a:p>
            <a:pPr marL="0" lvl="0" indent="0" algn="l" rtl="0">
              <a:spcBef>
                <a:spcPts val="0"/>
              </a:spcBef>
              <a:spcAft>
                <a:spcPts val="0"/>
              </a:spcAft>
              <a:buNone/>
            </a:pPr>
            <a:endParaRPr/>
          </a:p>
        </p:txBody>
      </p:sp>
      <p:sp>
        <p:nvSpPr>
          <p:cNvPr id="556" name="Google Shape;556;g4e43821e13_0_3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514373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4cc3b844dd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4cc3b844dd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 name="Google Shape;563;g4cc3b844dd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103</a:t>
            </a:fld>
            <a:endParaRPr/>
          </a:p>
        </p:txBody>
      </p:sp>
    </p:spTree>
    <p:extLst>
      <p:ext uri="{BB962C8B-B14F-4D97-AF65-F5344CB8AC3E}">
        <p14:creationId xmlns:p14="http://schemas.microsoft.com/office/powerpoint/2010/main" val="48319562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4cc3b844dd_21_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9" name="Google Shape;569;g4cc3b844dd_21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568086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4f50a02161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4f50a02161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We’ve talkec about what an event is</a:t>
            </a:r>
            <a:endParaRPr/>
          </a:p>
          <a:p>
            <a:pPr marL="0" lvl="0" indent="0" algn="l" rtl="0">
              <a:spcBef>
                <a:spcPts val="0"/>
              </a:spcBef>
              <a:spcAft>
                <a:spcPts val="0"/>
              </a:spcAft>
              <a:buNone/>
            </a:pPr>
            <a:r>
              <a:rPr lang="en-US"/>
              <a:t>what is EOA</a:t>
            </a:r>
            <a:endParaRPr/>
          </a:p>
        </p:txBody>
      </p:sp>
      <p:sp>
        <p:nvSpPr>
          <p:cNvPr id="576" name="Google Shape;576;g4f50a02161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105</a:t>
            </a:fld>
            <a:endParaRPr/>
          </a:p>
        </p:txBody>
      </p:sp>
    </p:spTree>
    <p:extLst>
      <p:ext uri="{BB962C8B-B14F-4D97-AF65-F5344CB8AC3E}">
        <p14:creationId xmlns:p14="http://schemas.microsoft.com/office/powerpoint/2010/main" val="422842508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4f50a02161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4f50a02161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g4f50a02161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106</a:t>
            </a:fld>
            <a:endParaRPr/>
          </a:p>
        </p:txBody>
      </p:sp>
    </p:spTree>
    <p:extLst>
      <p:ext uri="{BB962C8B-B14F-4D97-AF65-F5344CB8AC3E}">
        <p14:creationId xmlns:p14="http://schemas.microsoft.com/office/powerpoint/2010/main" val="257556930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4f50a02161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4f50a02161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0" name="Google Shape;590;g4f50a02161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107</a:t>
            </a:fld>
            <a:endParaRPr/>
          </a:p>
        </p:txBody>
      </p:sp>
    </p:spTree>
    <p:extLst>
      <p:ext uri="{BB962C8B-B14F-4D97-AF65-F5344CB8AC3E}">
        <p14:creationId xmlns:p14="http://schemas.microsoft.com/office/powerpoint/2010/main" val="264976593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4f50a02161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4f50a02161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g4f50a02161_0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108</a:t>
            </a:fld>
            <a:endParaRPr/>
          </a:p>
        </p:txBody>
      </p:sp>
    </p:spTree>
    <p:extLst>
      <p:ext uri="{BB962C8B-B14F-4D97-AF65-F5344CB8AC3E}">
        <p14:creationId xmlns:p14="http://schemas.microsoft.com/office/powerpoint/2010/main" val="315060351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4f50a02161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4f50a02161_0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g4f50a02161_0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109</a:t>
            </a:fld>
            <a:endParaRPr/>
          </a:p>
        </p:txBody>
      </p:sp>
    </p:spTree>
    <p:extLst>
      <p:ext uri="{BB962C8B-B14F-4D97-AF65-F5344CB8AC3E}">
        <p14:creationId xmlns:p14="http://schemas.microsoft.com/office/powerpoint/2010/main" val="1600981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4c8e5c9de1_1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4c8e5c9de1_1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Ease of managing the overall health of the system. </a:t>
            </a:r>
            <a:endParaRPr/>
          </a:p>
          <a:p>
            <a:pPr marL="0" lvl="0" indent="0" algn="l" rtl="0">
              <a:spcBef>
                <a:spcPts val="0"/>
              </a:spcBef>
              <a:spcAft>
                <a:spcPts val="0"/>
              </a:spcAft>
              <a:buNone/>
            </a:pPr>
            <a:endParaRPr/>
          </a:p>
          <a:p>
            <a:pPr marL="0" lvl="0" indent="0" algn="l" rtl="0">
              <a:spcBef>
                <a:spcPts val="0"/>
              </a:spcBef>
              <a:spcAft>
                <a:spcPts val="0"/>
              </a:spcAft>
              <a:buNone/>
            </a:pPr>
            <a:r>
              <a:rPr lang="en-US"/>
              <a:t>Keys: </a:t>
            </a:r>
            <a:endParaRPr/>
          </a:p>
          <a:p>
            <a:pPr marL="0" lvl="0" indent="0" algn="l" rtl="0">
              <a:spcBef>
                <a:spcPts val="0"/>
              </a:spcBef>
              <a:spcAft>
                <a:spcPts val="0"/>
              </a:spcAft>
              <a:buNone/>
            </a:pPr>
            <a:r>
              <a:rPr lang="en-US"/>
              <a:t>Automate everything you can</a:t>
            </a:r>
            <a:endParaRPr/>
          </a:p>
          <a:p>
            <a:pPr marL="0" lvl="0" indent="0" algn="l" rtl="0">
              <a:lnSpc>
                <a:spcPct val="115000"/>
              </a:lnSpc>
              <a:spcBef>
                <a:spcPts val="2400"/>
              </a:spcBef>
              <a:spcAft>
                <a:spcPts val="0"/>
              </a:spcAft>
              <a:buNone/>
            </a:pPr>
            <a:r>
              <a:rPr lang="en-US">
                <a:solidFill>
                  <a:srgbClr val="000000"/>
                </a:solidFill>
                <a:latin typeface="Arial"/>
                <a:ea typeface="Arial"/>
                <a:cs typeface="Arial"/>
                <a:sym typeface="Arial"/>
              </a:rPr>
              <a:t>Gathering telemetry data from the application to use for reports</a:t>
            </a:r>
            <a:endParaRPr>
              <a:solidFill>
                <a:srgbClr val="000000"/>
              </a:solidFill>
              <a:latin typeface="Arial"/>
              <a:ea typeface="Arial"/>
              <a:cs typeface="Arial"/>
              <a:sym typeface="Arial"/>
            </a:endParaRPr>
          </a:p>
          <a:p>
            <a:pPr marL="0" lvl="0" indent="0" algn="l" rtl="0">
              <a:lnSpc>
                <a:spcPct val="115000"/>
              </a:lnSpc>
              <a:spcBef>
                <a:spcPts val="2400"/>
              </a:spcBef>
              <a:spcAft>
                <a:spcPts val="0"/>
              </a:spcAft>
              <a:buNone/>
            </a:pPr>
            <a:r>
              <a:rPr lang="en-US">
                <a:solidFill>
                  <a:srgbClr val="000000"/>
                </a:solidFill>
                <a:latin typeface="Arial"/>
                <a:ea typeface="Arial"/>
                <a:cs typeface="Arial"/>
                <a:sym typeface="Arial"/>
              </a:rPr>
              <a:t>Instrumentation. Generating the raw data, from application logs, web server logs, diagnostics built into the Azure platform, and other sources.</a:t>
            </a:r>
            <a:endParaRPr>
              <a:solidFill>
                <a:srgbClr val="000000"/>
              </a:solidFill>
              <a:latin typeface="Arial"/>
              <a:ea typeface="Arial"/>
              <a:cs typeface="Arial"/>
              <a:sym typeface="Arial"/>
            </a:endParaRPr>
          </a:p>
          <a:p>
            <a:pPr marL="0" lvl="0" indent="0" algn="l" rtl="0">
              <a:lnSpc>
                <a:spcPct val="115000"/>
              </a:lnSpc>
              <a:spcBef>
                <a:spcPts val="2400"/>
              </a:spcBef>
              <a:spcAft>
                <a:spcPts val="0"/>
              </a:spcAft>
              <a:buNone/>
            </a:pPr>
            <a:r>
              <a:rPr lang="en-US">
                <a:solidFill>
                  <a:srgbClr val="000000"/>
                </a:solidFill>
                <a:latin typeface="Arial"/>
                <a:ea typeface="Arial"/>
                <a:cs typeface="Arial"/>
                <a:sym typeface="Arial"/>
              </a:rPr>
              <a:t>Collection and storage. Consolidating the data into one place.</a:t>
            </a:r>
            <a:endParaRPr>
              <a:solidFill>
                <a:srgbClr val="000000"/>
              </a:solidFill>
              <a:latin typeface="Arial"/>
              <a:ea typeface="Arial"/>
              <a:cs typeface="Arial"/>
              <a:sym typeface="Arial"/>
            </a:endParaRPr>
          </a:p>
          <a:p>
            <a:pPr marL="0" lvl="0" indent="0" algn="l" rtl="0">
              <a:lnSpc>
                <a:spcPct val="115000"/>
              </a:lnSpc>
              <a:spcBef>
                <a:spcPts val="2400"/>
              </a:spcBef>
              <a:spcAft>
                <a:spcPts val="0"/>
              </a:spcAft>
              <a:buNone/>
            </a:pPr>
            <a:r>
              <a:rPr lang="en-US">
                <a:solidFill>
                  <a:srgbClr val="000000"/>
                </a:solidFill>
                <a:latin typeface="Arial"/>
                <a:ea typeface="Arial"/>
                <a:cs typeface="Arial"/>
                <a:sym typeface="Arial"/>
              </a:rPr>
              <a:t>Analysis and diagnosis. To troubleshoot issues and see the overall health.</a:t>
            </a:r>
            <a:endParaRPr>
              <a:solidFill>
                <a:srgbClr val="000000"/>
              </a:solidFill>
              <a:latin typeface="Arial"/>
              <a:ea typeface="Arial"/>
              <a:cs typeface="Arial"/>
              <a:sym typeface="Arial"/>
            </a:endParaRPr>
          </a:p>
          <a:p>
            <a:pPr marL="0" lvl="0" indent="0" algn="l" rtl="0">
              <a:lnSpc>
                <a:spcPct val="115000"/>
              </a:lnSpc>
              <a:spcBef>
                <a:spcPts val="2400"/>
              </a:spcBef>
              <a:spcAft>
                <a:spcPts val="0"/>
              </a:spcAft>
              <a:buNone/>
            </a:pPr>
            <a:r>
              <a:rPr lang="en-US">
                <a:solidFill>
                  <a:srgbClr val="000000"/>
                </a:solidFill>
                <a:latin typeface="Arial"/>
                <a:ea typeface="Arial"/>
                <a:cs typeface="Arial"/>
                <a:sym typeface="Arial"/>
              </a:rPr>
              <a:t>Visualization and alerts. Using telemetry data to spot trends or alert the operations team.</a:t>
            </a:r>
            <a:endParaRPr>
              <a:solidFill>
                <a:srgbClr val="000000"/>
              </a:solidFill>
              <a:latin typeface="Arial"/>
              <a:ea typeface="Arial"/>
              <a:cs typeface="Arial"/>
              <a:sym typeface="Arial"/>
            </a:endParaRPr>
          </a:p>
          <a:p>
            <a:pPr marL="0" lvl="0" indent="0" algn="l" rtl="0">
              <a:spcBef>
                <a:spcPts val="2400"/>
              </a:spcBef>
              <a:spcAft>
                <a:spcPts val="0"/>
              </a:spcAft>
              <a:buNone/>
            </a:pPr>
            <a:endParaRPr/>
          </a:p>
        </p:txBody>
      </p:sp>
      <p:sp>
        <p:nvSpPr>
          <p:cNvPr id="310" name="Google Shape;310;g4c8e5c9de1_1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4f50a02161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4f50a02161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g4f50a02161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110</a:t>
            </a:fld>
            <a:endParaRPr/>
          </a:p>
        </p:txBody>
      </p:sp>
    </p:spTree>
    <p:extLst>
      <p:ext uri="{BB962C8B-B14F-4D97-AF65-F5344CB8AC3E}">
        <p14:creationId xmlns:p14="http://schemas.microsoft.com/office/powerpoint/2010/main" val="36599986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4f50a02161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4f50a02161_0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Looks familiary</a:t>
            </a:r>
            <a:endParaRPr/>
          </a:p>
          <a:p>
            <a:pPr marL="0" lvl="0" indent="0" algn="l" rtl="0">
              <a:spcBef>
                <a:spcPts val="0"/>
              </a:spcBef>
              <a:spcAft>
                <a:spcPts val="0"/>
              </a:spcAft>
              <a:buNone/>
            </a:pPr>
            <a:r>
              <a:rPr lang="en-US"/>
              <a:t>We’ve created a web of service dependenies</a:t>
            </a:r>
            <a:endParaRPr/>
          </a:p>
          <a:p>
            <a:pPr marL="0" lvl="0" indent="0" algn="l" rtl="0">
              <a:spcBef>
                <a:spcPts val="0"/>
              </a:spcBef>
              <a:spcAft>
                <a:spcPts val="0"/>
              </a:spcAft>
              <a:buNone/>
            </a:pPr>
            <a:r>
              <a:rPr lang="en-US"/>
              <a:t>Some attempts to fix this include sending messages through some integration system</a:t>
            </a:r>
            <a:endParaRPr/>
          </a:p>
          <a:p>
            <a:pPr marL="0" lvl="0" indent="0" algn="l" rtl="0">
              <a:spcBef>
                <a:spcPts val="0"/>
              </a:spcBef>
              <a:spcAft>
                <a:spcPts val="0"/>
              </a:spcAft>
              <a:buNone/>
            </a:pPr>
            <a:r>
              <a:rPr lang="en-US"/>
              <a:t>	Maybe something that starts with a B and ends with an iztalk</a:t>
            </a:r>
            <a:endParaRPr/>
          </a:p>
          <a:p>
            <a:pPr marL="0" lvl="0" indent="0" algn="l" rtl="0">
              <a:spcBef>
                <a:spcPts val="0"/>
              </a:spcBef>
              <a:spcAft>
                <a:spcPts val="0"/>
              </a:spcAft>
              <a:buNone/>
            </a:pPr>
            <a:r>
              <a:rPr lang="en-US"/>
              <a:t>It’s common to layer these</a:t>
            </a:r>
            <a:endParaRPr/>
          </a:p>
          <a:p>
            <a:pPr marL="0" lvl="0" indent="0" algn="l" rtl="0">
              <a:spcBef>
                <a:spcPts val="0"/>
              </a:spcBef>
              <a:spcAft>
                <a:spcPts val="0"/>
              </a:spcAft>
              <a:buNone/>
            </a:pPr>
            <a:r>
              <a:rPr lang="en-US"/>
              <a:t>	MAke data services, infrastructure services, business logic services...</a:t>
            </a:r>
            <a:endParaRPr/>
          </a:p>
        </p:txBody>
      </p:sp>
      <p:sp>
        <p:nvSpPr>
          <p:cNvPr id="622" name="Google Shape;622;g4f50a02161_0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111</a:t>
            </a:fld>
            <a:endParaRPr/>
          </a:p>
        </p:txBody>
      </p:sp>
    </p:spTree>
    <p:extLst>
      <p:ext uri="{BB962C8B-B14F-4D97-AF65-F5344CB8AC3E}">
        <p14:creationId xmlns:p14="http://schemas.microsoft.com/office/powerpoint/2010/main" val="388441792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4cc3b844dd_1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4cc3b844dd_1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0" name="Google Shape;630;g4cc3b844dd_1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112</a:t>
            </a:fld>
            <a:endParaRPr/>
          </a:p>
        </p:txBody>
      </p:sp>
    </p:spTree>
    <p:extLst>
      <p:ext uri="{BB962C8B-B14F-4D97-AF65-F5344CB8AC3E}">
        <p14:creationId xmlns:p14="http://schemas.microsoft.com/office/powerpoint/2010/main" val="209396729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4cc3b844dd_1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4cc3b844dd_1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7" name="Google Shape;637;g4cc3b844dd_1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113</a:t>
            </a:fld>
            <a:endParaRPr/>
          </a:p>
        </p:txBody>
      </p:sp>
    </p:spTree>
    <p:extLst>
      <p:ext uri="{BB962C8B-B14F-4D97-AF65-F5344CB8AC3E}">
        <p14:creationId xmlns:p14="http://schemas.microsoft.com/office/powerpoint/2010/main" val="28427383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4f50a02161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4f50a02161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4" name="Google Shape;644;g4f50a02161_0_6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114</a:t>
            </a:fld>
            <a:endParaRPr/>
          </a:p>
        </p:txBody>
      </p:sp>
    </p:spTree>
    <p:extLst>
      <p:ext uri="{BB962C8B-B14F-4D97-AF65-F5344CB8AC3E}">
        <p14:creationId xmlns:p14="http://schemas.microsoft.com/office/powerpoint/2010/main" val="232021621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4f50a02161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4f50a02161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This can be a sign the domains are not correct</a:t>
            </a:r>
            <a:endParaRPr/>
          </a:p>
          <a:p>
            <a:pPr marL="0" lvl="0" indent="0" algn="l" rtl="0">
              <a:spcBef>
                <a:spcPts val="0"/>
              </a:spcBef>
              <a:spcAft>
                <a:spcPts val="0"/>
              </a:spcAft>
              <a:buNone/>
            </a:pPr>
            <a:r>
              <a:rPr lang="en-US"/>
              <a:t>	But even a good design can have this happen</a:t>
            </a:r>
            <a:endParaRPr/>
          </a:p>
          <a:p>
            <a:pPr marL="0" lvl="0" indent="0" algn="l" rtl="0">
              <a:spcBef>
                <a:spcPts val="0"/>
              </a:spcBef>
              <a:spcAft>
                <a:spcPts val="0"/>
              </a:spcAft>
              <a:buNone/>
            </a:pPr>
            <a:r>
              <a:rPr lang="en-US"/>
              <a:t>A response can be to create composition services on top of these services, but now you’re just going down the tiered SOA route</a:t>
            </a:r>
            <a:endParaRPr/>
          </a:p>
          <a:p>
            <a:pPr marL="0" lvl="0" indent="0" algn="l" rtl="0">
              <a:spcBef>
                <a:spcPts val="0"/>
              </a:spcBef>
              <a:spcAft>
                <a:spcPts val="0"/>
              </a:spcAft>
              <a:buNone/>
            </a:pPr>
            <a:endParaRPr/>
          </a:p>
          <a:p>
            <a:pPr marL="0" lvl="0" indent="0" algn="l" rtl="0">
              <a:spcBef>
                <a:spcPts val="0"/>
              </a:spcBef>
              <a:spcAft>
                <a:spcPts val="0"/>
              </a:spcAft>
              <a:buNone/>
            </a:pPr>
            <a:r>
              <a:rPr lang="en-US"/>
              <a:t>So what do we do?  Let’s zoom in on a specific example</a:t>
            </a:r>
            <a:endParaRPr/>
          </a:p>
        </p:txBody>
      </p:sp>
      <p:sp>
        <p:nvSpPr>
          <p:cNvPr id="651" name="Google Shape;651;g4f50a02161_0_7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115</a:t>
            </a:fld>
            <a:endParaRPr/>
          </a:p>
        </p:txBody>
      </p:sp>
    </p:spTree>
    <p:extLst>
      <p:ext uri="{BB962C8B-B14F-4D97-AF65-F5344CB8AC3E}">
        <p14:creationId xmlns:p14="http://schemas.microsoft.com/office/powerpoint/2010/main" val="9227141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4f50a02161_0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4f50a02161_0_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Ok, let’s look at the flow of a specific example</a:t>
            </a:r>
            <a:endParaRPr/>
          </a:p>
          <a:p>
            <a:pPr marL="0" lvl="0" indent="0" algn="l" rtl="0">
              <a:spcBef>
                <a:spcPts val="0"/>
              </a:spcBef>
              <a:spcAft>
                <a:spcPts val="0"/>
              </a:spcAft>
              <a:buNone/>
            </a:pPr>
            <a:r>
              <a:rPr lang="en-US"/>
              <a:t>So we’re architects right? what do we do?</a:t>
            </a:r>
            <a:endParaRPr/>
          </a:p>
        </p:txBody>
      </p:sp>
      <p:sp>
        <p:nvSpPr>
          <p:cNvPr id="659" name="Google Shape;659;g4f50a02161_0_8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116</a:t>
            </a:fld>
            <a:endParaRPr/>
          </a:p>
        </p:txBody>
      </p:sp>
    </p:spTree>
    <p:extLst>
      <p:ext uri="{BB962C8B-B14F-4D97-AF65-F5344CB8AC3E}">
        <p14:creationId xmlns:p14="http://schemas.microsoft.com/office/powerpoint/2010/main" val="3202338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4f50a02161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4f50a02161_0_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change the arrows</a:t>
            </a:r>
            <a:endParaRPr/>
          </a:p>
        </p:txBody>
      </p:sp>
      <p:sp>
        <p:nvSpPr>
          <p:cNvPr id="666" name="Google Shape;666;g4f50a02161_0_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117</a:t>
            </a:fld>
            <a:endParaRPr/>
          </a:p>
        </p:txBody>
      </p:sp>
    </p:spTree>
    <p:extLst>
      <p:ext uri="{BB962C8B-B14F-4D97-AF65-F5344CB8AC3E}">
        <p14:creationId xmlns:p14="http://schemas.microsoft.com/office/powerpoint/2010/main" val="73966816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4f50a02161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4f50a02161_0_1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a:t>But when do the services call the catalog service?</a:t>
            </a:r>
            <a:endParaRPr/>
          </a:p>
          <a:p>
            <a:pPr marL="0" lvl="0" indent="0" algn="l" rtl="0">
              <a:spcBef>
                <a:spcPts val="0"/>
              </a:spcBef>
              <a:spcAft>
                <a:spcPts val="0"/>
              </a:spcAft>
              <a:buClr>
                <a:srgbClr val="000000"/>
              </a:buClr>
              <a:buSzPts val="1100"/>
              <a:buFont typeface="Arial"/>
              <a:buNone/>
            </a:pPr>
            <a:r>
              <a:rPr lang="en-US"/>
              <a:t>Batch jobs?</a:t>
            </a:r>
            <a:endParaRPr/>
          </a:p>
          <a:p>
            <a:pPr marL="0" lvl="0" indent="0" algn="l" rtl="0">
              <a:spcBef>
                <a:spcPts val="0"/>
              </a:spcBef>
              <a:spcAft>
                <a:spcPts val="0"/>
              </a:spcAft>
              <a:buClr>
                <a:srgbClr val="000000"/>
              </a:buClr>
              <a:buSzPts val="1100"/>
              <a:buFont typeface="Arial"/>
              <a:buNone/>
            </a:pPr>
            <a:r>
              <a:rPr lang="en-US"/>
              <a:t>File transfers? (since there could be lots of data in each batch)</a:t>
            </a:r>
            <a:endParaRPr/>
          </a:p>
          <a:p>
            <a:pPr marL="0" lvl="0" indent="0" algn="l" rtl="0">
              <a:spcBef>
                <a:spcPts val="0"/>
              </a:spcBef>
              <a:spcAft>
                <a:spcPts val="0"/>
              </a:spcAft>
              <a:buClr>
                <a:srgbClr val="000000"/>
              </a:buClr>
              <a:buSzPts val="1100"/>
              <a:buFont typeface="Arial"/>
              <a:buNone/>
            </a:pPr>
            <a:r>
              <a:rPr lang="en-US"/>
              <a:t>Database to database ETL?</a:t>
            </a:r>
            <a:endParaRPr/>
          </a:p>
          <a:p>
            <a:pPr marL="0" lvl="0" indent="0" algn="l" rtl="0">
              <a:spcBef>
                <a:spcPts val="0"/>
              </a:spcBef>
              <a:spcAft>
                <a:spcPts val="0"/>
              </a:spcAft>
              <a:buNone/>
            </a:pPr>
            <a:endParaRPr/>
          </a:p>
        </p:txBody>
      </p:sp>
      <p:sp>
        <p:nvSpPr>
          <p:cNvPr id="673" name="Google Shape;673;g4f50a02161_0_1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118</a:t>
            </a:fld>
            <a:endParaRPr/>
          </a:p>
        </p:txBody>
      </p:sp>
    </p:spTree>
    <p:extLst>
      <p:ext uri="{BB962C8B-B14F-4D97-AF65-F5344CB8AC3E}">
        <p14:creationId xmlns:p14="http://schemas.microsoft.com/office/powerpoint/2010/main" val="190915238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4f50a02161_0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4f50a02161_0_1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Instead of calling services directly we raise events to a bus</a:t>
            </a:r>
            <a:endParaRPr/>
          </a:p>
          <a:p>
            <a:pPr marL="457200" lvl="0" indent="-317500" algn="l" rtl="0">
              <a:spcBef>
                <a:spcPts val="0"/>
              </a:spcBef>
              <a:spcAft>
                <a:spcPts val="0"/>
              </a:spcAft>
              <a:buSzPts val="1400"/>
              <a:buChar char="-"/>
            </a:pPr>
            <a:r>
              <a:rPr lang="en-US"/>
              <a:t>Catalog does not know about the downstream systems</a:t>
            </a:r>
            <a:endParaRPr/>
          </a:p>
          <a:p>
            <a:pPr marL="457200" lvl="0" indent="-317500" algn="l" rtl="0">
              <a:spcBef>
                <a:spcPts val="0"/>
              </a:spcBef>
              <a:spcAft>
                <a:spcPts val="0"/>
              </a:spcAft>
              <a:buSzPts val="1400"/>
              <a:buChar char="-"/>
            </a:pPr>
            <a:r>
              <a:rPr lang="en-US"/>
              <a:t>Downstream services are not dependent on catalog service - only event contracts</a:t>
            </a:r>
            <a:endParaRPr/>
          </a:p>
          <a:p>
            <a:pPr marL="457200" lvl="0" indent="-317500" algn="l" rtl="0">
              <a:spcBef>
                <a:spcPts val="0"/>
              </a:spcBef>
              <a:spcAft>
                <a:spcPts val="0"/>
              </a:spcAft>
              <a:buSzPts val="1400"/>
              <a:buChar char="-"/>
            </a:pPr>
            <a:r>
              <a:rPr lang="en-US"/>
              <a:t>Outages do not take down dependent systems</a:t>
            </a:r>
            <a:endParaRPr/>
          </a:p>
          <a:p>
            <a:pPr marL="457200" lvl="0" indent="-317500" algn="l" rtl="0">
              <a:spcBef>
                <a:spcPts val="0"/>
              </a:spcBef>
              <a:spcAft>
                <a:spcPts val="0"/>
              </a:spcAft>
              <a:buSzPts val="1400"/>
              <a:buChar char="-"/>
            </a:pPr>
            <a:r>
              <a:rPr lang="en-US"/>
              <a:t>Downstream systems receive events in real time</a:t>
            </a:r>
            <a:endParaRPr/>
          </a:p>
          <a:p>
            <a:pPr marL="0" lvl="0" indent="0" algn="l" rtl="0">
              <a:spcBef>
                <a:spcPts val="0"/>
              </a:spcBef>
              <a:spcAft>
                <a:spcPts val="0"/>
              </a:spcAft>
              <a:buNone/>
            </a:pPr>
            <a:endParaRPr/>
          </a:p>
        </p:txBody>
      </p:sp>
      <p:sp>
        <p:nvSpPr>
          <p:cNvPr id="682" name="Google Shape;682;g4f50a02161_0_1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119</a:t>
            </a:fld>
            <a:endParaRPr/>
          </a:p>
        </p:txBody>
      </p:sp>
    </p:spTree>
    <p:extLst>
      <p:ext uri="{BB962C8B-B14F-4D97-AF65-F5344CB8AC3E}">
        <p14:creationId xmlns:p14="http://schemas.microsoft.com/office/powerpoint/2010/main" val="1723247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4c8e5c9de1_1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4c8e5c9de1_1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TODO - Deepen this section or mention we’re not digging into specifically.</a:t>
            </a:r>
            <a:endParaRPr/>
          </a:p>
          <a:p>
            <a:pPr marL="0" lvl="0" indent="0" algn="l" rtl="0">
              <a:spcBef>
                <a:spcPts val="0"/>
              </a:spcBef>
              <a:spcAft>
                <a:spcPts val="0"/>
              </a:spcAft>
              <a:buNone/>
            </a:pPr>
            <a:endParaRPr/>
          </a:p>
          <a:p>
            <a:pPr marL="0" lvl="0" indent="0" algn="l" rtl="0">
              <a:spcBef>
                <a:spcPts val="0"/>
              </a:spcBef>
              <a:spcAft>
                <a:spcPts val="0"/>
              </a:spcAft>
              <a:buNone/>
            </a:pPr>
            <a:r>
              <a:rPr lang="en-US"/>
              <a:t>Identity Management</a:t>
            </a:r>
            <a:endParaRPr/>
          </a:p>
          <a:p>
            <a:pPr marL="0" lvl="0" indent="0" algn="l" rtl="0">
              <a:spcBef>
                <a:spcPts val="0"/>
              </a:spcBef>
              <a:spcAft>
                <a:spcPts val="0"/>
              </a:spcAft>
              <a:buNone/>
            </a:pPr>
            <a:endParaRPr/>
          </a:p>
          <a:p>
            <a:pPr marL="0" lvl="0" indent="0" algn="l" rtl="0">
              <a:spcBef>
                <a:spcPts val="0"/>
              </a:spcBef>
              <a:spcAft>
                <a:spcPts val="0"/>
              </a:spcAft>
              <a:buNone/>
            </a:pPr>
            <a:br>
              <a:rPr lang="en-US"/>
            </a:br>
            <a:r>
              <a:rPr lang="en-US"/>
              <a:t>Infrastructure</a:t>
            </a:r>
            <a:endParaRPr/>
          </a:p>
          <a:p>
            <a:pPr marL="0" lvl="0" indent="0" algn="l" rtl="0">
              <a:spcBef>
                <a:spcPts val="0"/>
              </a:spcBef>
              <a:spcAft>
                <a:spcPts val="0"/>
              </a:spcAft>
              <a:buNone/>
            </a:pPr>
            <a:endParaRPr/>
          </a:p>
          <a:p>
            <a:pPr marL="0" lvl="0" indent="0" algn="l" rtl="0">
              <a:spcBef>
                <a:spcPts val="0"/>
              </a:spcBef>
              <a:spcAft>
                <a:spcPts val="0"/>
              </a:spcAft>
              <a:buNone/>
            </a:pPr>
            <a:br>
              <a:rPr lang="en-US"/>
            </a:br>
            <a:r>
              <a:rPr lang="en-US"/>
              <a:t>Application Security</a:t>
            </a:r>
            <a:endParaRPr/>
          </a:p>
          <a:p>
            <a:pPr marL="0" lvl="0" indent="0" algn="l" rtl="0">
              <a:spcBef>
                <a:spcPts val="0"/>
              </a:spcBef>
              <a:spcAft>
                <a:spcPts val="0"/>
              </a:spcAft>
              <a:buNone/>
            </a:pPr>
            <a:endParaRPr/>
          </a:p>
          <a:p>
            <a:pPr marL="0" lvl="0" indent="0" algn="l" rtl="0">
              <a:spcBef>
                <a:spcPts val="0"/>
              </a:spcBef>
              <a:spcAft>
                <a:spcPts val="0"/>
              </a:spcAft>
              <a:buNone/>
            </a:pPr>
            <a:br>
              <a:rPr lang="en-US"/>
            </a:br>
            <a:r>
              <a:rPr lang="en-US"/>
              <a:t>Data Storage</a:t>
            </a:r>
            <a:endParaRPr/>
          </a:p>
          <a:p>
            <a:pPr marL="0" lvl="0" indent="0" algn="l" rtl="0">
              <a:spcBef>
                <a:spcPts val="0"/>
              </a:spcBef>
              <a:spcAft>
                <a:spcPts val="0"/>
              </a:spcAft>
              <a:buNone/>
            </a:pPr>
            <a:br>
              <a:rPr lang="en-US"/>
            </a:br>
            <a:endParaRPr/>
          </a:p>
        </p:txBody>
      </p:sp>
      <p:sp>
        <p:nvSpPr>
          <p:cNvPr id="318" name="Google Shape;318;g4c8e5c9de1_1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4e43821e13_0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4e43821e13_0_3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000000"/>
                </a:solidFill>
              </a:rPr>
              <a:t>This isn’t a golden hammer</a:t>
            </a:r>
            <a:endParaRPr>
              <a:solidFill>
                <a:srgbClr val="000000"/>
              </a:solidFill>
            </a:endParaRPr>
          </a:p>
          <a:p>
            <a:pPr marL="0" lvl="0" indent="0" algn="l" rtl="0">
              <a:spcBef>
                <a:spcPts val="0"/>
              </a:spcBef>
              <a:spcAft>
                <a:spcPts val="0"/>
              </a:spcAft>
              <a:buNone/>
            </a:pPr>
            <a:endParaRPr>
              <a:solidFill>
                <a:srgbClr val="000000"/>
              </a:solidFill>
            </a:endParaRPr>
          </a:p>
          <a:p>
            <a:pPr marL="0" lvl="0" indent="0" algn="l" rtl="0">
              <a:spcBef>
                <a:spcPts val="0"/>
              </a:spcBef>
              <a:spcAft>
                <a:spcPts val="0"/>
              </a:spcAft>
              <a:buNone/>
            </a:pPr>
            <a:r>
              <a:rPr lang="en-US">
                <a:solidFill>
                  <a:srgbClr val="000000"/>
                </a:solidFill>
              </a:rPr>
              <a:t>Question: What events do you guys have in your systems?</a:t>
            </a:r>
            <a:endParaRPr>
              <a:solidFill>
                <a:srgbClr val="000000"/>
              </a:solidFill>
            </a:endParaRPr>
          </a:p>
          <a:p>
            <a:pPr marL="0" lvl="0" indent="0" algn="l" rtl="0">
              <a:spcBef>
                <a:spcPts val="0"/>
              </a:spcBef>
              <a:spcAft>
                <a:spcPts val="0"/>
              </a:spcAft>
              <a:buNone/>
            </a:pPr>
            <a:endParaRPr>
              <a:solidFill>
                <a:srgbClr val="000000"/>
              </a:solidFill>
            </a:endParaRPr>
          </a:p>
        </p:txBody>
      </p:sp>
      <p:sp>
        <p:nvSpPr>
          <p:cNvPr id="689" name="Google Shape;689;g4e43821e13_0_3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120</a:t>
            </a:fld>
            <a:endParaRPr/>
          </a:p>
        </p:txBody>
      </p:sp>
    </p:spTree>
    <p:extLst>
      <p:ext uri="{BB962C8B-B14F-4D97-AF65-F5344CB8AC3E}">
        <p14:creationId xmlns:p14="http://schemas.microsoft.com/office/powerpoint/2010/main" val="132443193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4e43821e13_0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4e43821e13_0_3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1100"/>
              <a:buFont typeface="Arial"/>
              <a:buNone/>
            </a:pPr>
            <a:r>
              <a:rPr lang="en-US">
                <a:solidFill>
                  <a:srgbClr val="000000"/>
                </a:solidFill>
              </a:rPr>
              <a:t>TODOs:</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 An IOT sensor measurement (e.g. a temperature measurement, a mouse click) isn't rich,</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doesn't have identity,</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  - isn't valuable on it's own, only in aggregate with other related events</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 A credit card payment does</a:t>
            </a:r>
            <a:endParaRPr>
              <a:solidFill>
                <a:srgbClr val="000000"/>
              </a:solidFill>
            </a:endParaRPr>
          </a:p>
          <a:p>
            <a:pPr marL="0" lvl="0" indent="0" algn="l" rtl="0">
              <a:spcBef>
                <a:spcPts val="0"/>
              </a:spcBef>
              <a:spcAft>
                <a:spcPts val="0"/>
              </a:spcAft>
              <a:buNone/>
            </a:pPr>
            <a:endParaRPr>
              <a:solidFill>
                <a:srgbClr val="000000"/>
              </a:solidFill>
            </a:endParaRPr>
          </a:p>
        </p:txBody>
      </p:sp>
      <p:sp>
        <p:nvSpPr>
          <p:cNvPr id="696" name="Google Shape;696;g4e43821e13_0_3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121</a:t>
            </a:fld>
            <a:endParaRPr/>
          </a:p>
        </p:txBody>
      </p:sp>
    </p:spTree>
    <p:extLst>
      <p:ext uri="{BB962C8B-B14F-4D97-AF65-F5344CB8AC3E}">
        <p14:creationId xmlns:p14="http://schemas.microsoft.com/office/powerpoint/2010/main" val="269154204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4e43821e13_0_4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4e43821e13_0_4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a:solidFill>
                  <a:srgbClr val="000000"/>
                </a:solidFill>
              </a:rPr>
              <a:t>TODOs:</a:t>
            </a:r>
            <a:endParaRPr>
              <a:solidFill>
                <a:srgbClr val="000000"/>
              </a:solidFill>
            </a:endParaRPr>
          </a:p>
          <a:p>
            <a:pPr marL="0" lvl="0" indent="0" algn="l" rtl="0">
              <a:lnSpc>
                <a:spcPct val="115000"/>
              </a:lnSpc>
              <a:spcBef>
                <a:spcPts val="0"/>
              </a:spcBef>
              <a:spcAft>
                <a:spcPts val="0"/>
              </a:spcAft>
              <a:buNone/>
            </a:pPr>
            <a:r>
              <a:rPr lang="en-US">
                <a:solidFill>
                  <a:srgbClr val="000000"/>
                </a:solidFill>
              </a:rPr>
              <a:t>- An IOT sensor measurement (e.g. a temperature measurement, a mouse click) isn't rich,</a:t>
            </a:r>
            <a:endParaRPr>
              <a:solidFill>
                <a:srgbClr val="000000"/>
              </a:solidFill>
            </a:endParaRPr>
          </a:p>
          <a:p>
            <a:pPr marL="0" lvl="0" indent="0" algn="l" rtl="0">
              <a:lnSpc>
                <a:spcPct val="115000"/>
              </a:lnSpc>
              <a:spcBef>
                <a:spcPts val="0"/>
              </a:spcBef>
              <a:spcAft>
                <a:spcPts val="0"/>
              </a:spcAft>
              <a:buNone/>
            </a:pPr>
            <a:r>
              <a:rPr lang="en-US">
                <a:solidFill>
                  <a:srgbClr val="000000"/>
                </a:solidFill>
              </a:rPr>
              <a:t>doesn't have identity,</a:t>
            </a:r>
            <a:endParaRPr>
              <a:solidFill>
                <a:srgbClr val="000000"/>
              </a:solidFill>
            </a:endParaRPr>
          </a:p>
          <a:p>
            <a:pPr marL="0" lvl="0" indent="0" algn="l" rtl="0">
              <a:lnSpc>
                <a:spcPct val="115000"/>
              </a:lnSpc>
              <a:spcBef>
                <a:spcPts val="0"/>
              </a:spcBef>
              <a:spcAft>
                <a:spcPts val="0"/>
              </a:spcAft>
              <a:buNone/>
            </a:pPr>
            <a:r>
              <a:rPr lang="en-US">
                <a:solidFill>
                  <a:srgbClr val="000000"/>
                </a:solidFill>
              </a:rPr>
              <a:t>  - isn't valuable on it's own, only in aggregate with other related events</a:t>
            </a:r>
            <a:endParaRPr>
              <a:solidFill>
                <a:srgbClr val="000000"/>
              </a:solidFill>
            </a:endParaRPr>
          </a:p>
          <a:p>
            <a:pPr marL="0" lvl="0" indent="0" algn="l" rtl="0">
              <a:lnSpc>
                <a:spcPct val="115000"/>
              </a:lnSpc>
              <a:spcBef>
                <a:spcPts val="0"/>
              </a:spcBef>
              <a:spcAft>
                <a:spcPts val="0"/>
              </a:spcAft>
              <a:buNone/>
            </a:pPr>
            <a:r>
              <a:rPr lang="en-US">
                <a:solidFill>
                  <a:srgbClr val="000000"/>
                </a:solidFill>
              </a:rPr>
              <a:t>- A credit card payment does</a:t>
            </a:r>
            <a:endParaRPr>
              <a:solidFill>
                <a:srgbClr val="000000"/>
              </a:solidFill>
            </a:endParaRPr>
          </a:p>
          <a:p>
            <a:pPr marL="0" lvl="0" indent="0" algn="l" rtl="0">
              <a:spcBef>
                <a:spcPts val="0"/>
              </a:spcBef>
              <a:spcAft>
                <a:spcPts val="0"/>
              </a:spcAft>
              <a:buNone/>
            </a:pPr>
            <a:endParaRPr>
              <a:solidFill>
                <a:srgbClr val="000000"/>
              </a:solidFill>
            </a:endParaRPr>
          </a:p>
        </p:txBody>
      </p:sp>
      <p:sp>
        <p:nvSpPr>
          <p:cNvPr id="703" name="Google Shape;703;g4e43821e13_0_4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122</a:t>
            </a:fld>
            <a:endParaRPr/>
          </a:p>
        </p:txBody>
      </p:sp>
    </p:spTree>
    <p:extLst>
      <p:ext uri="{BB962C8B-B14F-4D97-AF65-F5344CB8AC3E}">
        <p14:creationId xmlns:p14="http://schemas.microsoft.com/office/powerpoint/2010/main" val="163447494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4e43821e13_0_4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9" name="Google Shape;709;g4e43821e13_0_4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588672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4e43821e13_0_4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4" name="Google Shape;714;g4e43821e13_0_4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93738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4f3ed42c26_1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0" name="Google Shape;720;g4f3ed42c26_1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36868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4cc3b844dd_22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Service -&gt; Data store</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US"/>
              <a:t>Retry</a:t>
            </a:r>
            <a:endParaRPr/>
          </a:p>
          <a:p>
            <a:pPr marL="914400" lvl="1" indent="-317500" algn="l" rtl="0">
              <a:spcBef>
                <a:spcPts val="0"/>
              </a:spcBef>
              <a:spcAft>
                <a:spcPts val="0"/>
              </a:spcAft>
              <a:buSzPts val="1400"/>
              <a:buChar char="-"/>
            </a:pPr>
            <a:r>
              <a:rPr lang="en-US"/>
              <a:t>What if service is timing out?</a:t>
            </a:r>
            <a:endParaRPr/>
          </a:p>
          <a:p>
            <a:pPr marL="457200" lvl="0" indent="-317500" algn="l" rtl="0">
              <a:spcBef>
                <a:spcPts val="0"/>
              </a:spcBef>
              <a:spcAft>
                <a:spcPts val="0"/>
              </a:spcAft>
              <a:buSzPts val="1400"/>
              <a:buChar char="-"/>
            </a:pPr>
            <a:r>
              <a:rPr lang="en-US"/>
              <a:t>Add Cache-aside</a:t>
            </a:r>
            <a:endParaRPr/>
          </a:p>
          <a:p>
            <a:pPr marL="914400" lvl="1" indent="-317500" algn="l" rtl="0">
              <a:spcBef>
                <a:spcPts val="0"/>
              </a:spcBef>
              <a:spcAft>
                <a:spcPts val="0"/>
              </a:spcAft>
              <a:buSzPts val="1400"/>
              <a:buChar char="-"/>
            </a:pPr>
            <a:r>
              <a:rPr lang="en-US"/>
              <a:t>What if cache is down?</a:t>
            </a:r>
            <a:endParaRPr/>
          </a:p>
          <a:p>
            <a:pPr marL="1371600" lvl="2" indent="-317500" algn="l" rtl="0">
              <a:spcBef>
                <a:spcPts val="0"/>
              </a:spcBef>
              <a:spcAft>
                <a:spcPts val="0"/>
              </a:spcAft>
              <a:buSzPts val="1400"/>
              <a:buChar char="-"/>
            </a:pPr>
            <a:r>
              <a:rPr lang="en-US"/>
              <a:t>Swallow errors</a:t>
            </a:r>
            <a:endParaRPr/>
          </a:p>
          <a:p>
            <a:pPr marL="1828800" lvl="3" indent="-317500" algn="l" rtl="0">
              <a:spcBef>
                <a:spcPts val="0"/>
              </a:spcBef>
              <a:spcAft>
                <a:spcPts val="0"/>
              </a:spcAft>
              <a:buSzPts val="1400"/>
              <a:buChar char="-"/>
            </a:pPr>
            <a:r>
              <a:rPr lang="en-US"/>
              <a:t>What if cache is timing out?</a:t>
            </a:r>
            <a:endParaRPr/>
          </a:p>
          <a:p>
            <a:pPr marL="914400" lvl="1" indent="-317500" algn="l" rtl="0">
              <a:spcBef>
                <a:spcPts val="0"/>
              </a:spcBef>
              <a:spcAft>
                <a:spcPts val="0"/>
              </a:spcAft>
              <a:buSzPts val="1400"/>
              <a:buChar char="-"/>
            </a:pPr>
            <a:r>
              <a:rPr lang="en-US"/>
              <a:t>When do we evict?</a:t>
            </a:r>
            <a:endParaRPr/>
          </a:p>
          <a:p>
            <a:pPr marL="457200" lvl="0" indent="-317500" algn="l" rtl="0">
              <a:spcBef>
                <a:spcPts val="0"/>
              </a:spcBef>
              <a:spcAft>
                <a:spcPts val="0"/>
              </a:spcAft>
              <a:buSzPts val="1400"/>
              <a:buChar char="-"/>
            </a:pPr>
            <a:r>
              <a:rPr lang="en-US"/>
              <a:t>Circuit breaker</a:t>
            </a:r>
            <a:endParaRPr/>
          </a:p>
          <a:p>
            <a:pPr marL="914400" lvl="1" indent="-317500" algn="l" rtl="0">
              <a:spcBef>
                <a:spcPts val="0"/>
              </a:spcBef>
              <a:spcAft>
                <a:spcPts val="0"/>
              </a:spcAft>
              <a:buSzPts val="1400"/>
              <a:buChar char="-"/>
            </a:pPr>
            <a:r>
              <a:rPr lang="en-US"/>
              <a:t>When do we trip?</a:t>
            </a:r>
            <a:endParaRPr/>
          </a:p>
          <a:p>
            <a:pPr marL="1371600" lvl="2" indent="-317500" algn="l" rtl="0">
              <a:spcBef>
                <a:spcPts val="0"/>
              </a:spcBef>
              <a:spcAft>
                <a:spcPts val="0"/>
              </a:spcAft>
              <a:buSzPts val="1400"/>
              <a:buChar char="-"/>
            </a:pPr>
            <a:r>
              <a:rPr lang="en-US"/>
              <a:t>Count of errors</a:t>
            </a:r>
            <a:endParaRPr/>
          </a:p>
          <a:p>
            <a:pPr marL="1828800" lvl="3" indent="-317500" algn="l" rtl="0">
              <a:spcBef>
                <a:spcPts val="0"/>
              </a:spcBef>
              <a:spcAft>
                <a:spcPts val="0"/>
              </a:spcAft>
              <a:buSzPts val="1400"/>
              <a:buChar char="-"/>
            </a:pPr>
            <a:r>
              <a:rPr lang="en-US"/>
              <a:t>What if we just get a burst of traffic - say X concurrent calls - does that mean that one bad client can cause a trip?</a:t>
            </a:r>
            <a:endParaRPr/>
          </a:p>
          <a:p>
            <a:pPr marL="914400" lvl="1" indent="-317500" algn="l" rtl="0">
              <a:spcBef>
                <a:spcPts val="0"/>
              </a:spcBef>
              <a:spcAft>
                <a:spcPts val="0"/>
              </a:spcAft>
              <a:buSzPts val="1400"/>
              <a:buChar char="-"/>
            </a:pPr>
            <a:r>
              <a:rPr lang="en-US"/>
              <a:t>How do we bring it back up?</a:t>
            </a:r>
            <a:endParaRPr/>
          </a:p>
          <a:p>
            <a:pPr marL="914400" lvl="1" indent="-317500" algn="l" rtl="0">
              <a:spcBef>
                <a:spcPts val="0"/>
              </a:spcBef>
              <a:spcAft>
                <a:spcPts val="0"/>
              </a:spcAft>
              <a:buSzPts val="1400"/>
              <a:buChar char="-"/>
            </a:pPr>
            <a:r>
              <a:rPr lang="en-US"/>
              <a:t>What do we do when the circuit is tripped (don’t have another source of data here…)</a:t>
            </a:r>
            <a:endParaRPr/>
          </a:p>
          <a:p>
            <a:pPr marL="457200" lvl="0" indent="-317500" algn="l" rtl="0">
              <a:spcBef>
                <a:spcPts val="0"/>
              </a:spcBef>
              <a:spcAft>
                <a:spcPts val="0"/>
              </a:spcAft>
              <a:buSzPts val="1400"/>
              <a:buChar char="-"/>
            </a:pPr>
            <a:r>
              <a:rPr lang="en-US"/>
              <a:t>Fallback</a:t>
            </a:r>
            <a:endParaRPr/>
          </a:p>
          <a:p>
            <a:pPr marL="914400" lvl="1" indent="-317500" algn="l" rtl="0">
              <a:spcBef>
                <a:spcPts val="0"/>
              </a:spcBef>
              <a:spcAft>
                <a:spcPts val="0"/>
              </a:spcAft>
              <a:buSzPts val="1400"/>
              <a:buChar char="-"/>
            </a:pPr>
            <a:r>
              <a:rPr lang="en-US"/>
              <a:t>To what?</a:t>
            </a:r>
            <a:endParaRPr/>
          </a:p>
          <a:p>
            <a:pPr marL="0" lvl="0" indent="0" algn="l" rtl="0">
              <a:spcBef>
                <a:spcPts val="0"/>
              </a:spcBef>
              <a:spcAft>
                <a:spcPts val="0"/>
              </a:spcAft>
              <a:buNone/>
            </a:pPr>
            <a:endParaRPr/>
          </a:p>
        </p:txBody>
      </p:sp>
      <p:sp>
        <p:nvSpPr>
          <p:cNvPr id="727" name="Google Shape;727;g4cc3b844dd_22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141181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4cc3b844dd_22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2" name="Google Shape;732;g4cc3b844dd_22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317114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4e43821e13_0_4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8" name="Google Shape;738;g4e43821e13_0_4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551854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4e43821e13_0_4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3" name="Google Shape;743;g4e43821e13_0_4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6775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4c8e5c9de1_2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4c8e5c9de1_2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Origins: Heroku</a:t>
            </a:r>
            <a:endParaRPr/>
          </a:p>
          <a:p>
            <a:pPr marL="0" lvl="0" indent="0" algn="l" rtl="0">
              <a:spcBef>
                <a:spcPts val="0"/>
              </a:spcBef>
              <a:spcAft>
                <a:spcPts val="0"/>
              </a:spcAft>
              <a:buNone/>
            </a:pPr>
            <a:r>
              <a:rPr lang="en-US"/>
              <a:t>By Heroku to sell more Heroku</a:t>
            </a:r>
            <a:endParaRPr/>
          </a:p>
        </p:txBody>
      </p:sp>
      <p:sp>
        <p:nvSpPr>
          <p:cNvPr id="326" name="Google Shape;326;g4c8e5c9de1_2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4f50a02161_0_1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g4f50a02161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847353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4f50a02161_0_1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7" name="Google Shape;757;g4f50a02161_0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746208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4cc3b844dd_22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3" name="Google Shape;763;g4cc3b844dd_22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451403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4e43821e13_0_4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0" name="Google Shape;770;g4e43821e13_0_4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342450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4e43821e13_0_4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Event oriented architectures are inherently decoupled and non-linear, and thus hard to reason about</a:t>
            </a:r>
            <a:endParaRPr/>
          </a:p>
        </p:txBody>
      </p:sp>
      <p:sp>
        <p:nvSpPr>
          <p:cNvPr id="777" name="Google Shape;777;g4e43821e13_0_4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128067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4e43821e13_0_4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4" name="Google Shape;784;g4e43821e13_0_4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356477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4cc3b844dd_4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Service -&gt; Data store</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US"/>
              <a:t>Retry</a:t>
            </a:r>
            <a:endParaRPr/>
          </a:p>
          <a:p>
            <a:pPr marL="914400" lvl="1" indent="-317500" algn="l" rtl="0">
              <a:spcBef>
                <a:spcPts val="0"/>
              </a:spcBef>
              <a:spcAft>
                <a:spcPts val="0"/>
              </a:spcAft>
              <a:buSzPts val="1400"/>
              <a:buChar char="-"/>
            </a:pPr>
            <a:r>
              <a:rPr lang="en-US"/>
              <a:t>What if service is timing out?</a:t>
            </a:r>
            <a:endParaRPr/>
          </a:p>
          <a:p>
            <a:pPr marL="457200" lvl="0" indent="-317500" algn="l" rtl="0">
              <a:spcBef>
                <a:spcPts val="0"/>
              </a:spcBef>
              <a:spcAft>
                <a:spcPts val="0"/>
              </a:spcAft>
              <a:buSzPts val="1400"/>
              <a:buChar char="-"/>
            </a:pPr>
            <a:r>
              <a:rPr lang="en-US"/>
              <a:t>Add Cache-aside</a:t>
            </a:r>
            <a:endParaRPr/>
          </a:p>
          <a:p>
            <a:pPr marL="914400" lvl="1" indent="-317500" algn="l" rtl="0">
              <a:spcBef>
                <a:spcPts val="0"/>
              </a:spcBef>
              <a:spcAft>
                <a:spcPts val="0"/>
              </a:spcAft>
              <a:buSzPts val="1400"/>
              <a:buChar char="-"/>
            </a:pPr>
            <a:r>
              <a:rPr lang="en-US"/>
              <a:t>What if cache is down?</a:t>
            </a:r>
            <a:endParaRPr/>
          </a:p>
          <a:p>
            <a:pPr marL="1371600" lvl="2" indent="-317500" algn="l" rtl="0">
              <a:spcBef>
                <a:spcPts val="0"/>
              </a:spcBef>
              <a:spcAft>
                <a:spcPts val="0"/>
              </a:spcAft>
              <a:buSzPts val="1400"/>
              <a:buChar char="-"/>
            </a:pPr>
            <a:r>
              <a:rPr lang="en-US"/>
              <a:t>Swallow errors</a:t>
            </a:r>
            <a:endParaRPr/>
          </a:p>
          <a:p>
            <a:pPr marL="1828800" lvl="3" indent="-317500" algn="l" rtl="0">
              <a:spcBef>
                <a:spcPts val="0"/>
              </a:spcBef>
              <a:spcAft>
                <a:spcPts val="0"/>
              </a:spcAft>
              <a:buSzPts val="1400"/>
              <a:buChar char="-"/>
            </a:pPr>
            <a:r>
              <a:rPr lang="en-US"/>
              <a:t>What if cache is timing out?</a:t>
            </a:r>
            <a:endParaRPr/>
          </a:p>
          <a:p>
            <a:pPr marL="914400" lvl="1" indent="-317500" algn="l" rtl="0">
              <a:spcBef>
                <a:spcPts val="0"/>
              </a:spcBef>
              <a:spcAft>
                <a:spcPts val="0"/>
              </a:spcAft>
              <a:buSzPts val="1400"/>
              <a:buChar char="-"/>
            </a:pPr>
            <a:r>
              <a:rPr lang="en-US"/>
              <a:t>When do we evict?</a:t>
            </a:r>
            <a:endParaRPr/>
          </a:p>
          <a:p>
            <a:pPr marL="457200" lvl="0" indent="-317500" algn="l" rtl="0">
              <a:spcBef>
                <a:spcPts val="0"/>
              </a:spcBef>
              <a:spcAft>
                <a:spcPts val="0"/>
              </a:spcAft>
              <a:buSzPts val="1400"/>
              <a:buChar char="-"/>
            </a:pPr>
            <a:r>
              <a:rPr lang="en-US"/>
              <a:t>Circuit breaker</a:t>
            </a:r>
            <a:endParaRPr/>
          </a:p>
          <a:p>
            <a:pPr marL="914400" lvl="1" indent="-317500" algn="l" rtl="0">
              <a:spcBef>
                <a:spcPts val="0"/>
              </a:spcBef>
              <a:spcAft>
                <a:spcPts val="0"/>
              </a:spcAft>
              <a:buSzPts val="1400"/>
              <a:buChar char="-"/>
            </a:pPr>
            <a:r>
              <a:rPr lang="en-US"/>
              <a:t>When do we trip?</a:t>
            </a:r>
            <a:endParaRPr/>
          </a:p>
          <a:p>
            <a:pPr marL="1371600" lvl="2" indent="-317500" algn="l" rtl="0">
              <a:spcBef>
                <a:spcPts val="0"/>
              </a:spcBef>
              <a:spcAft>
                <a:spcPts val="0"/>
              </a:spcAft>
              <a:buSzPts val="1400"/>
              <a:buChar char="-"/>
            </a:pPr>
            <a:r>
              <a:rPr lang="en-US"/>
              <a:t>Count of errors</a:t>
            </a:r>
            <a:endParaRPr/>
          </a:p>
          <a:p>
            <a:pPr marL="1828800" lvl="3" indent="-317500" algn="l" rtl="0">
              <a:spcBef>
                <a:spcPts val="0"/>
              </a:spcBef>
              <a:spcAft>
                <a:spcPts val="0"/>
              </a:spcAft>
              <a:buSzPts val="1400"/>
              <a:buChar char="-"/>
            </a:pPr>
            <a:r>
              <a:rPr lang="en-US"/>
              <a:t>What if we just get a burst of traffic - say X concurrent calls - does that mean that one bad client can cause a trip?</a:t>
            </a:r>
            <a:endParaRPr/>
          </a:p>
          <a:p>
            <a:pPr marL="914400" lvl="1" indent="-317500" algn="l" rtl="0">
              <a:spcBef>
                <a:spcPts val="0"/>
              </a:spcBef>
              <a:spcAft>
                <a:spcPts val="0"/>
              </a:spcAft>
              <a:buSzPts val="1400"/>
              <a:buChar char="-"/>
            </a:pPr>
            <a:r>
              <a:rPr lang="en-US"/>
              <a:t>How do we bring it back up?</a:t>
            </a:r>
            <a:endParaRPr/>
          </a:p>
          <a:p>
            <a:pPr marL="914400" lvl="1" indent="-317500" algn="l" rtl="0">
              <a:spcBef>
                <a:spcPts val="0"/>
              </a:spcBef>
              <a:spcAft>
                <a:spcPts val="0"/>
              </a:spcAft>
              <a:buSzPts val="1400"/>
              <a:buChar char="-"/>
            </a:pPr>
            <a:r>
              <a:rPr lang="en-US"/>
              <a:t>What do we do when the circuit is tripped (don’t have another source of data here…)</a:t>
            </a:r>
            <a:endParaRPr/>
          </a:p>
          <a:p>
            <a:pPr marL="457200" lvl="0" indent="-317500" algn="l" rtl="0">
              <a:spcBef>
                <a:spcPts val="0"/>
              </a:spcBef>
              <a:spcAft>
                <a:spcPts val="0"/>
              </a:spcAft>
              <a:buSzPts val="1400"/>
              <a:buChar char="-"/>
            </a:pPr>
            <a:r>
              <a:rPr lang="en-US"/>
              <a:t>Fallback</a:t>
            </a:r>
            <a:endParaRPr/>
          </a:p>
          <a:p>
            <a:pPr marL="914400" lvl="1" indent="-317500" algn="l" rtl="0">
              <a:spcBef>
                <a:spcPts val="0"/>
              </a:spcBef>
              <a:spcAft>
                <a:spcPts val="0"/>
              </a:spcAft>
              <a:buSzPts val="1400"/>
              <a:buChar char="-"/>
            </a:pPr>
            <a:r>
              <a:rPr lang="en-US"/>
              <a:t>To what?</a:t>
            </a:r>
            <a:endParaRPr/>
          </a:p>
          <a:p>
            <a:pPr marL="0" lvl="0" indent="0" algn="l" rtl="0">
              <a:spcBef>
                <a:spcPts val="0"/>
              </a:spcBef>
              <a:spcAft>
                <a:spcPts val="0"/>
              </a:spcAft>
              <a:buNone/>
            </a:pPr>
            <a:endParaRPr/>
          </a:p>
        </p:txBody>
      </p:sp>
      <p:sp>
        <p:nvSpPr>
          <p:cNvPr id="791" name="Google Shape;791;g4cc3b844dd_4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915657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4f47dd915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4f47dd915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You’re probably all thinking about going back to your desks and deleting everything you have right?</a:t>
            </a:r>
            <a:endParaRPr/>
          </a:p>
          <a:p>
            <a:pPr marL="0" lvl="0" indent="0" algn="l" rtl="0">
              <a:spcBef>
                <a:spcPts val="0"/>
              </a:spcBef>
              <a:spcAft>
                <a:spcPts val="0"/>
              </a:spcAft>
              <a:buNone/>
            </a:pPr>
            <a:endParaRPr/>
          </a:p>
          <a:p>
            <a:pPr marL="0" lvl="0" indent="0" algn="l" rtl="0">
              <a:spcBef>
                <a:spcPts val="0"/>
              </a:spcBef>
              <a:spcAft>
                <a:spcPts val="0"/>
              </a:spcAft>
              <a:buNone/>
            </a:pPr>
            <a:r>
              <a:rPr lang="en-US"/>
              <a:t>You’re going to tell the business to put in a year long change freeze and just work on architecture</a:t>
            </a:r>
            <a:endParaRPr/>
          </a:p>
        </p:txBody>
      </p:sp>
      <p:sp>
        <p:nvSpPr>
          <p:cNvPr id="797" name="Google Shape;797;g4f47dd9151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137</a:t>
            </a:fld>
            <a:endParaRPr/>
          </a:p>
        </p:txBody>
      </p:sp>
    </p:spTree>
    <p:extLst>
      <p:ext uri="{BB962C8B-B14F-4D97-AF65-F5344CB8AC3E}">
        <p14:creationId xmlns:p14="http://schemas.microsoft.com/office/powerpoint/2010/main" val="394002088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4f47dd915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4f47dd9151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need to find a way to balance the needs of today with future architectural decisions. </a:t>
            </a:r>
            <a:endParaRPr/>
          </a:p>
          <a:p>
            <a:pPr marL="0" lvl="0" indent="0" algn="l" rtl="0">
              <a:spcBef>
                <a:spcPts val="0"/>
              </a:spcBef>
              <a:spcAft>
                <a:spcPts val="0"/>
              </a:spcAft>
              <a:buNone/>
            </a:pPr>
            <a:endParaRPr/>
          </a:p>
          <a:p>
            <a:pPr marL="0" lvl="0" indent="0" algn="l" rtl="0">
              <a:spcBef>
                <a:spcPts val="0"/>
              </a:spcBef>
              <a:spcAft>
                <a:spcPts val="0"/>
              </a:spcAft>
              <a:buNone/>
            </a:pPr>
            <a:r>
              <a:rPr lang="en-US"/>
              <a:t>and we need to get there in small increments - we’re agile!</a:t>
            </a:r>
            <a:endParaRPr/>
          </a:p>
          <a:p>
            <a:pPr marL="0" lvl="0" indent="0" algn="l" rtl="0">
              <a:spcBef>
                <a:spcPts val="0"/>
              </a:spcBef>
              <a:spcAft>
                <a:spcPts val="0"/>
              </a:spcAft>
              <a:buNone/>
            </a:pPr>
            <a:endParaRPr/>
          </a:p>
          <a:p>
            <a:pPr marL="0" lvl="0" indent="0" algn="l" rtl="0">
              <a:spcBef>
                <a:spcPts val="0"/>
              </a:spcBef>
              <a:spcAft>
                <a:spcPts val="0"/>
              </a:spcAft>
              <a:buNone/>
            </a:pPr>
            <a:r>
              <a:rPr lang="en-US" b="1"/>
              <a:t>Architecture seems to be in conflict with agile - isn’t it all about design up front?</a:t>
            </a:r>
            <a:endParaRPr b="1"/>
          </a:p>
          <a:p>
            <a:pPr marL="0" lvl="0" indent="0" algn="l" rtl="0">
              <a:spcBef>
                <a:spcPts val="0"/>
              </a:spcBef>
              <a:spcAft>
                <a:spcPts val="0"/>
              </a:spcAft>
              <a:buNone/>
            </a:pPr>
            <a:endParaRPr/>
          </a:p>
        </p:txBody>
      </p:sp>
      <p:sp>
        <p:nvSpPr>
          <p:cNvPr id="804" name="Google Shape;804;g4f47dd9151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138</a:t>
            </a:fld>
            <a:endParaRPr/>
          </a:p>
        </p:txBody>
      </p:sp>
    </p:spTree>
    <p:extLst>
      <p:ext uri="{BB962C8B-B14F-4D97-AF65-F5344CB8AC3E}">
        <p14:creationId xmlns:p14="http://schemas.microsoft.com/office/powerpoint/2010/main" val="177533881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4f50a02161_0_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4f50a02161_0_2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a:t>It depends on what you’re designing for</a:t>
            </a:r>
            <a:endParaRPr b="1"/>
          </a:p>
          <a:p>
            <a:pPr marL="0" lvl="0" indent="0" algn="l" rtl="0">
              <a:spcBef>
                <a:spcPts val="0"/>
              </a:spcBef>
              <a:spcAft>
                <a:spcPts val="0"/>
              </a:spcAft>
              <a:buNone/>
            </a:pPr>
            <a:endParaRPr/>
          </a:p>
          <a:p>
            <a:pPr marL="0" lvl="0" indent="0" algn="l" rtl="0">
              <a:spcBef>
                <a:spcPts val="0"/>
              </a:spcBef>
              <a:spcAft>
                <a:spcPts val="0"/>
              </a:spcAft>
              <a:buNone/>
            </a:pPr>
            <a:r>
              <a:rPr lang="en-US"/>
              <a:t>Technology -  Languages, Libraries, Frameworks, Tools</a:t>
            </a:r>
            <a:endParaRPr/>
          </a:p>
          <a:p>
            <a:pPr marL="0" lvl="0" indent="0" algn="l" rtl="0">
              <a:spcBef>
                <a:spcPts val="0"/>
              </a:spcBef>
              <a:spcAft>
                <a:spcPts val="0"/>
              </a:spcAft>
              <a:buNone/>
            </a:pPr>
            <a:r>
              <a:rPr lang="en-US"/>
              <a:t>Domain - Products, Competitors, Customer needs, Markets</a:t>
            </a:r>
            <a:endParaRPr/>
          </a:p>
          <a:p>
            <a:pPr marL="0" lvl="0" indent="0" algn="l" rtl="0">
              <a:spcBef>
                <a:spcPts val="0"/>
              </a:spcBef>
              <a:spcAft>
                <a:spcPts val="0"/>
              </a:spcAft>
              <a:buNone/>
            </a:pPr>
            <a:endParaRPr/>
          </a:p>
          <a:p>
            <a:pPr marL="0" lvl="0" indent="0" algn="l" rtl="0">
              <a:spcBef>
                <a:spcPts val="0"/>
              </a:spcBef>
              <a:spcAft>
                <a:spcPts val="0"/>
              </a:spcAft>
              <a:buClr>
                <a:srgbClr val="000000"/>
              </a:buClr>
              <a:buSzPts val="1100"/>
              <a:buFont typeface="Arial"/>
              <a:buNone/>
            </a:pPr>
            <a:r>
              <a:rPr lang="en-US"/>
              <a:t>We can’t predict the future</a:t>
            </a:r>
            <a:endParaRPr/>
          </a:p>
          <a:p>
            <a:pPr marL="0" lvl="0" indent="0" algn="l" rtl="0">
              <a:spcBef>
                <a:spcPts val="0"/>
              </a:spcBef>
              <a:spcAft>
                <a:spcPts val="0"/>
              </a:spcAft>
              <a:buClr>
                <a:srgbClr val="000000"/>
              </a:buClr>
              <a:buSzPts val="1100"/>
              <a:buFont typeface="Arial"/>
              <a:buNone/>
            </a:pPr>
            <a:r>
              <a:rPr lang="en-US"/>
              <a:t>but we know change is coming, we should optimize for the fact that we don't know what is coming</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US"/>
              <a:t>We optimize for other ilities</a:t>
            </a:r>
            <a:endParaRPr/>
          </a:p>
          <a:p>
            <a:pPr marL="0" lvl="0" indent="0" algn="l" rtl="0">
              <a:spcBef>
                <a:spcPts val="0"/>
              </a:spcBef>
              <a:spcAft>
                <a:spcPts val="0"/>
              </a:spcAft>
              <a:buClr>
                <a:srgbClr val="000000"/>
              </a:buClr>
              <a:buSzPts val="1100"/>
              <a:buFont typeface="Arial"/>
              <a:buNone/>
            </a:pPr>
            <a:r>
              <a:rPr lang="en-US"/>
              <a:t>	Scalability, Reliability, Availability, etc</a:t>
            </a:r>
            <a:endParaRPr/>
          </a:p>
          <a:p>
            <a:pPr marL="0" lvl="0" indent="0" algn="l" rtl="0">
              <a:spcBef>
                <a:spcPts val="0"/>
              </a:spcBef>
              <a:spcAft>
                <a:spcPts val="0"/>
              </a:spcAft>
              <a:buClr>
                <a:srgbClr val="000000"/>
              </a:buClr>
              <a:buSzPts val="1100"/>
              <a:buFont typeface="Arial"/>
              <a:buNone/>
            </a:pPr>
            <a:r>
              <a:rPr lang="en-US"/>
              <a:t>	More than anything we need to optimize for </a:t>
            </a:r>
            <a:r>
              <a:rPr lang="en-US" b="1"/>
              <a:t>changeability</a:t>
            </a:r>
            <a:endParaRPr/>
          </a:p>
        </p:txBody>
      </p:sp>
      <p:sp>
        <p:nvSpPr>
          <p:cNvPr id="810" name="Google Shape;810;g4f50a02161_0_2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139</a:t>
            </a:fld>
            <a:endParaRPr/>
          </a:p>
        </p:txBody>
      </p:sp>
    </p:spTree>
    <p:extLst>
      <p:ext uri="{BB962C8B-B14F-4D97-AF65-F5344CB8AC3E}">
        <p14:creationId xmlns:p14="http://schemas.microsoft.com/office/powerpoint/2010/main" val="2929511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4c8e5c9de1_1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4c8e5c9de1_1_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Factors to make apps more cloud compatible</a:t>
            </a:r>
            <a:endParaRPr/>
          </a:p>
          <a:p>
            <a:pPr marL="0" lvl="0" indent="0" algn="l" rtl="0">
              <a:spcBef>
                <a:spcPts val="0"/>
              </a:spcBef>
              <a:spcAft>
                <a:spcPts val="0"/>
              </a:spcAft>
              <a:buNone/>
            </a:pPr>
            <a:r>
              <a:rPr lang="en-US"/>
              <a:t>Decoupling hosting related dependencies</a:t>
            </a:r>
            <a:endParaRPr/>
          </a:p>
          <a:p>
            <a:pPr marL="0" lvl="0" indent="0" algn="l" rtl="0">
              <a:spcBef>
                <a:spcPts val="0"/>
              </a:spcBef>
              <a:spcAft>
                <a:spcPts val="0"/>
              </a:spcAft>
              <a:buNone/>
            </a:pPr>
            <a:endParaRPr/>
          </a:p>
          <a:p>
            <a:pPr marL="0" lvl="0" indent="0" algn="l" rtl="0">
              <a:spcBef>
                <a:spcPts val="0"/>
              </a:spcBef>
              <a:spcAft>
                <a:spcPts val="0"/>
              </a:spcAft>
              <a:buNone/>
            </a:pPr>
            <a:r>
              <a:rPr lang="en-US"/>
              <a:t>** Most applications do this stuff by default.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u="sng">
                <a:solidFill>
                  <a:schemeClr val="hlink"/>
                </a:solidFill>
                <a:hlinkClick r:id="rId3"/>
              </a:rPr>
              <a:t>https://12factor.net/</a:t>
            </a:r>
            <a:endParaRPr/>
          </a:p>
          <a:p>
            <a:pPr marL="0" lvl="0" indent="0" algn="l" rtl="0">
              <a:spcBef>
                <a:spcPts val="0"/>
              </a:spcBef>
              <a:spcAft>
                <a:spcPts val="0"/>
              </a:spcAft>
              <a:buNone/>
            </a:pPr>
            <a:endParaRPr/>
          </a:p>
          <a:p>
            <a:pPr marL="0" lvl="0" indent="0" algn="l" rtl="0">
              <a:spcBef>
                <a:spcPts val="0"/>
              </a:spcBef>
              <a:spcAft>
                <a:spcPts val="0"/>
              </a:spcAft>
              <a:buNone/>
            </a:pPr>
            <a:r>
              <a:rPr lang="en-US" u="sng">
                <a:solidFill>
                  <a:schemeClr val="hlink"/>
                </a:solidFill>
                <a:hlinkClick r:id="rId4"/>
              </a:rPr>
              <a:t>http://www.clearlytech.com/2014/01/04/12-factor-apps-plain-english/</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33" name="Google Shape;333;g4c8e5c9de1_1_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4f47dd9151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4f47dd9151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BUT remember YAGNI</a:t>
            </a:r>
            <a:endParaRPr/>
          </a:p>
          <a:p>
            <a:pPr marL="0" lvl="0" indent="0" algn="l" rtl="0">
              <a:spcBef>
                <a:spcPts val="0"/>
              </a:spcBef>
              <a:spcAft>
                <a:spcPts val="0"/>
              </a:spcAft>
              <a:buNone/>
            </a:pPr>
            <a:endParaRPr/>
          </a:p>
          <a:p>
            <a:pPr marL="0" lvl="0" indent="0" algn="l" rtl="0">
              <a:spcBef>
                <a:spcPts val="0"/>
              </a:spcBef>
              <a:spcAft>
                <a:spcPts val="0"/>
              </a:spcAft>
              <a:buNone/>
            </a:pPr>
            <a:r>
              <a:rPr lang="en-US"/>
              <a:t>Avoid building things you don’t need</a:t>
            </a:r>
            <a:endParaRPr/>
          </a:p>
          <a:p>
            <a:pPr marL="0" lvl="0" indent="0" algn="l" rtl="0">
              <a:spcBef>
                <a:spcPts val="0"/>
              </a:spcBef>
              <a:spcAft>
                <a:spcPts val="0"/>
              </a:spcAft>
              <a:buNone/>
            </a:pPr>
            <a:r>
              <a:rPr lang="en-US"/>
              <a:t>Make things easy to change and swap out components</a:t>
            </a:r>
            <a:endParaRPr/>
          </a:p>
          <a:p>
            <a:pPr marL="0" lvl="0" indent="0" algn="l" rtl="0">
              <a:spcBef>
                <a:spcPts val="0"/>
              </a:spcBef>
              <a:spcAft>
                <a:spcPts val="0"/>
              </a:spcAft>
              <a:buNone/>
            </a:pPr>
            <a:endParaRPr/>
          </a:p>
          <a:p>
            <a:pPr marL="0" lvl="0" indent="0" algn="l" rtl="0">
              <a:spcBef>
                <a:spcPts val="0"/>
              </a:spcBef>
              <a:spcAft>
                <a:spcPts val="0"/>
              </a:spcAft>
              <a:buClr>
                <a:srgbClr val="000000"/>
              </a:buClr>
              <a:buSzPts val="1100"/>
              <a:buFont typeface="Arial"/>
              <a:buNone/>
            </a:pPr>
            <a:r>
              <a:rPr lang="en-US"/>
              <a:t>Don’t do everything up front. </a:t>
            </a:r>
            <a:endParaRPr/>
          </a:p>
          <a:p>
            <a:pPr marL="0" lvl="0" indent="0" algn="l" rtl="0">
              <a:spcBef>
                <a:spcPts val="0"/>
              </a:spcBef>
              <a:spcAft>
                <a:spcPts val="0"/>
              </a:spcAft>
              <a:buNone/>
            </a:pPr>
            <a:r>
              <a:rPr lang="en-US"/>
              <a:t>We’re agile now. </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r>
              <a:rPr lang="en-US" b="1">
                <a:solidFill>
                  <a:srgbClr val="222222"/>
                </a:solidFill>
                <a:highlight>
                  <a:srgbClr val="FFFFFF"/>
                </a:highlight>
                <a:latin typeface="Roboto"/>
                <a:ea typeface="Roboto"/>
                <a:cs typeface="Roboto"/>
                <a:sym typeface="Roboto"/>
              </a:rPr>
              <a:t>“Last responsible moment”: </a:t>
            </a:r>
            <a:r>
              <a:rPr lang="en-US">
                <a:solidFill>
                  <a:srgbClr val="222222"/>
                </a:solidFill>
                <a:highlight>
                  <a:srgbClr val="FFFFFF"/>
                </a:highlight>
                <a:latin typeface="Roboto"/>
                <a:ea typeface="Roboto"/>
                <a:cs typeface="Roboto"/>
                <a:sym typeface="Roboto"/>
              </a:rPr>
              <a:t>Keep important and</a:t>
            </a:r>
            <a:r>
              <a:rPr lang="en-US" b="1">
                <a:solidFill>
                  <a:srgbClr val="222222"/>
                </a:solidFill>
                <a:highlight>
                  <a:srgbClr val="FFFFFF"/>
                </a:highlight>
                <a:latin typeface="Roboto"/>
                <a:ea typeface="Roboto"/>
                <a:cs typeface="Roboto"/>
                <a:sym typeface="Roboto"/>
              </a:rPr>
              <a:t> irreversible </a:t>
            </a:r>
            <a:r>
              <a:rPr lang="en-US">
                <a:solidFill>
                  <a:srgbClr val="222222"/>
                </a:solidFill>
                <a:highlight>
                  <a:srgbClr val="FFFFFF"/>
                </a:highlight>
                <a:latin typeface="Roboto"/>
                <a:ea typeface="Roboto"/>
                <a:cs typeface="Roboto"/>
                <a:sym typeface="Roboto"/>
              </a:rPr>
              <a:t>decisions open until</a:t>
            </a:r>
            <a:r>
              <a:rPr lang="en-US" b="1">
                <a:solidFill>
                  <a:srgbClr val="222222"/>
                </a:solidFill>
                <a:highlight>
                  <a:srgbClr val="FFFFFF"/>
                </a:highlight>
                <a:latin typeface="Roboto"/>
                <a:ea typeface="Roboto"/>
                <a:cs typeface="Roboto"/>
                <a:sym typeface="Roboto"/>
              </a:rPr>
              <a:t> the cost of not making a decision becomes greater than the cost of making a decision.</a:t>
            </a:r>
            <a:endParaRPr b="1">
              <a:solidFill>
                <a:srgbClr val="222222"/>
              </a:solidFill>
              <a:highlight>
                <a:srgbClr val="FFFFFF"/>
              </a:highlight>
              <a:latin typeface="Roboto"/>
              <a:ea typeface="Roboto"/>
              <a:cs typeface="Roboto"/>
              <a:sym typeface="Roboto"/>
            </a:endParaRPr>
          </a:p>
          <a:p>
            <a:pPr marL="0" lvl="0" indent="0" algn="l" rtl="0">
              <a:spcBef>
                <a:spcPts val="0"/>
              </a:spcBef>
              <a:spcAft>
                <a:spcPts val="0"/>
              </a:spcAft>
              <a:buClr>
                <a:srgbClr val="000000"/>
              </a:buClr>
              <a:buSzPts val="1100"/>
              <a:buFont typeface="Arial"/>
              <a:buNone/>
            </a:pPr>
            <a:endParaRPr>
              <a:solidFill>
                <a:srgbClr val="222222"/>
              </a:solidFill>
              <a:highlight>
                <a:srgbClr val="FFFFFF"/>
              </a:highlight>
              <a:latin typeface="Roboto"/>
              <a:ea typeface="Roboto"/>
              <a:cs typeface="Roboto"/>
              <a:sym typeface="Roboto"/>
            </a:endParaRPr>
          </a:p>
          <a:p>
            <a:pPr marL="0" lvl="0" indent="0" algn="l" rtl="0">
              <a:spcBef>
                <a:spcPts val="0"/>
              </a:spcBef>
              <a:spcAft>
                <a:spcPts val="0"/>
              </a:spcAft>
              <a:buClr>
                <a:srgbClr val="000000"/>
              </a:buClr>
              <a:buSzPts val="1100"/>
              <a:buFont typeface="Arial"/>
              <a:buNone/>
            </a:pPr>
            <a:r>
              <a:rPr lang="en-US">
                <a:solidFill>
                  <a:srgbClr val="222222"/>
                </a:solidFill>
                <a:highlight>
                  <a:srgbClr val="FFFFFF"/>
                </a:highlight>
                <a:latin typeface="Roboto"/>
                <a:ea typeface="Roboto"/>
                <a:cs typeface="Roboto"/>
                <a:sym typeface="Roboto"/>
              </a:rPr>
              <a:t>Of course there is a balance - it is not always realistic to design an entire architecture for a feature and build it in a sprint</a:t>
            </a:r>
            <a:endParaRPr>
              <a:solidFill>
                <a:srgbClr val="222222"/>
              </a:solidFill>
              <a:highlight>
                <a:srgbClr val="FFFFFF"/>
              </a:highlight>
              <a:latin typeface="Roboto"/>
              <a:ea typeface="Roboto"/>
              <a:cs typeface="Roboto"/>
              <a:sym typeface="Roboto"/>
            </a:endParaRPr>
          </a:p>
        </p:txBody>
      </p:sp>
      <p:sp>
        <p:nvSpPr>
          <p:cNvPr id="817" name="Google Shape;817;g4f47dd9151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140</a:t>
            </a:fld>
            <a:endParaRPr/>
          </a:p>
        </p:txBody>
      </p:sp>
    </p:spTree>
    <p:extLst>
      <p:ext uri="{BB962C8B-B14F-4D97-AF65-F5344CB8AC3E}">
        <p14:creationId xmlns:p14="http://schemas.microsoft.com/office/powerpoint/2010/main" val="371541368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4f47dd9151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4f47dd9151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Tests</a:t>
            </a:r>
            <a:endParaRPr/>
          </a:p>
          <a:p>
            <a:pPr marL="0" lvl="0" indent="0" algn="l" rtl="0">
              <a:spcBef>
                <a:spcPts val="0"/>
              </a:spcBef>
              <a:spcAft>
                <a:spcPts val="0"/>
              </a:spcAft>
              <a:buNone/>
            </a:pPr>
            <a:r>
              <a:rPr lang="en-US"/>
              <a:t>- Tests Create Safety </a:t>
            </a:r>
            <a:endParaRPr/>
          </a:p>
          <a:p>
            <a:pPr marL="0" lvl="0" indent="0" algn="l" rtl="0">
              <a:spcBef>
                <a:spcPts val="0"/>
              </a:spcBef>
              <a:spcAft>
                <a:spcPts val="0"/>
              </a:spcAft>
              <a:buNone/>
            </a:pPr>
            <a:r>
              <a:rPr lang="en-US"/>
              <a:t>- If you are going to be rapidly iterating and refactoring, you need to make sure every change doesn’t affect the behavior of the system</a:t>
            </a:r>
            <a:endParaRPr/>
          </a:p>
          <a:p>
            <a:pPr marL="0" lvl="0" indent="0" algn="l" rtl="0">
              <a:spcBef>
                <a:spcPts val="0"/>
              </a:spcBef>
              <a:spcAft>
                <a:spcPts val="0"/>
              </a:spcAft>
              <a:buNone/>
            </a:pPr>
            <a:r>
              <a:rPr lang="en-US"/>
              <a:t>- </a:t>
            </a:r>
            <a:r>
              <a:rPr lang="en-US" b="1"/>
              <a:t>This is not optional if you are going to emerge your architecture</a:t>
            </a:r>
            <a:endParaRPr b="1"/>
          </a:p>
          <a:p>
            <a:pPr marL="0" lvl="0" indent="0" algn="l" rtl="0">
              <a:spcBef>
                <a:spcPts val="0"/>
              </a:spcBef>
              <a:spcAft>
                <a:spcPts val="0"/>
              </a:spcAft>
              <a:buNone/>
            </a:pPr>
            <a:br>
              <a:rPr lang="en-US"/>
            </a:br>
            <a:r>
              <a:rPr lang="en-US"/>
              <a:t>Abstracting Dependencies</a:t>
            </a:r>
            <a:br>
              <a:rPr lang="en-US"/>
            </a:br>
            <a:r>
              <a:rPr lang="en-US"/>
              <a:t>- Don’t make yourself dependent on a particular external concern</a:t>
            </a:r>
            <a:endParaRPr/>
          </a:p>
          <a:p>
            <a:pPr marL="0" lvl="0" indent="0" algn="l" rtl="0">
              <a:spcBef>
                <a:spcPts val="0"/>
              </a:spcBef>
              <a:spcAft>
                <a:spcPts val="0"/>
              </a:spcAft>
              <a:buNone/>
            </a:pPr>
            <a:endParaRPr/>
          </a:p>
          <a:p>
            <a:pPr marL="0" lvl="0" indent="0" algn="l" rtl="0">
              <a:spcBef>
                <a:spcPts val="0"/>
              </a:spcBef>
              <a:spcAft>
                <a:spcPts val="0"/>
              </a:spcAft>
              <a:buNone/>
            </a:pPr>
            <a:r>
              <a:rPr lang="en-US"/>
              <a:t>Group systems by business domain</a:t>
            </a:r>
            <a:endParaRPr/>
          </a:p>
          <a:p>
            <a:pPr marL="0" lvl="0" indent="457200" algn="l" rtl="0">
              <a:spcBef>
                <a:spcPts val="0"/>
              </a:spcBef>
              <a:spcAft>
                <a:spcPts val="0"/>
              </a:spcAft>
              <a:buNone/>
            </a:pPr>
            <a:r>
              <a:rPr lang="en-US"/>
              <a:t>The previous items make it easier to change technology, but they say nothing about the domain</a:t>
            </a:r>
            <a:endParaRPr/>
          </a:p>
          <a:p>
            <a:pPr marL="0" lvl="0" indent="457200" algn="l" rtl="0">
              <a:spcBef>
                <a:spcPts val="0"/>
              </a:spcBef>
              <a:spcAft>
                <a:spcPts val="0"/>
              </a:spcAft>
              <a:buNone/>
            </a:pPr>
            <a:r>
              <a:rPr lang="en-US"/>
              <a:t>If I abstract out the database, wonderful, I can change database providers</a:t>
            </a:r>
            <a:endParaRPr/>
          </a:p>
          <a:p>
            <a:pPr marL="0" lvl="0" indent="457200" algn="l" rtl="0">
              <a:spcBef>
                <a:spcPts val="0"/>
              </a:spcBef>
              <a:spcAft>
                <a:spcPts val="0"/>
              </a:spcAft>
              <a:buNone/>
            </a:pPr>
            <a:r>
              <a:rPr lang="en-US"/>
              <a:t>	but that doesn’t help me if the business decides on a new direction for the app</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25" name="Google Shape;825;g4f47dd9151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141</a:t>
            </a:fld>
            <a:endParaRPr/>
          </a:p>
        </p:txBody>
      </p:sp>
    </p:spTree>
    <p:extLst>
      <p:ext uri="{BB962C8B-B14F-4D97-AF65-F5344CB8AC3E}">
        <p14:creationId xmlns:p14="http://schemas.microsoft.com/office/powerpoint/2010/main" val="306452585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4f50a02161_0_2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4f50a02161_0_2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Avoiding deep coupling with tools</a:t>
            </a:r>
            <a:br>
              <a:rPr lang="en-US"/>
            </a:br>
            <a:r>
              <a:rPr lang="en-US"/>
              <a:t>- Don’t use tools that force you to adopt their workflow</a:t>
            </a:r>
            <a:endParaRPr/>
          </a:p>
          <a:p>
            <a:pPr marL="0" lvl="0" indent="0" algn="l" rtl="0">
              <a:spcBef>
                <a:spcPts val="0"/>
              </a:spcBef>
              <a:spcAft>
                <a:spcPts val="0"/>
              </a:spcAft>
              <a:buNone/>
            </a:pPr>
            <a:endParaRPr/>
          </a:p>
        </p:txBody>
      </p:sp>
      <p:sp>
        <p:nvSpPr>
          <p:cNvPr id="832" name="Google Shape;832;g4f50a02161_0_2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142</a:t>
            </a:fld>
            <a:endParaRPr/>
          </a:p>
        </p:txBody>
      </p:sp>
    </p:spTree>
    <p:extLst>
      <p:ext uri="{BB962C8B-B14F-4D97-AF65-F5344CB8AC3E}">
        <p14:creationId xmlns:p14="http://schemas.microsoft.com/office/powerpoint/2010/main" val="246832931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4f50a02161_0_2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4f50a02161_0_2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Tests</a:t>
            </a:r>
            <a:endParaRPr/>
          </a:p>
          <a:p>
            <a:pPr marL="0" lvl="0" indent="0" algn="l" rtl="0">
              <a:spcBef>
                <a:spcPts val="0"/>
              </a:spcBef>
              <a:spcAft>
                <a:spcPts val="0"/>
              </a:spcAft>
              <a:buNone/>
            </a:pPr>
            <a:r>
              <a:rPr lang="en-US"/>
              <a:t>- Tests Create Safety </a:t>
            </a:r>
            <a:endParaRPr/>
          </a:p>
          <a:p>
            <a:pPr marL="0" lvl="0" indent="0" algn="l" rtl="0">
              <a:spcBef>
                <a:spcPts val="0"/>
              </a:spcBef>
              <a:spcAft>
                <a:spcPts val="0"/>
              </a:spcAft>
              <a:buNone/>
            </a:pPr>
            <a:r>
              <a:rPr lang="en-US"/>
              <a:t>- If you are going to be rapidly iterating and refactoring, you need to make sure every change doesn’t affect the behavior of the system</a:t>
            </a:r>
            <a:endParaRPr/>
          </a:p>
          <a:p>
            <a:pPr marL="0" lvl="0" indent="0" algn="l" rtl="0">
              <a:spcBef>
                <a:spcPts val="0"/>
              </a:spcBef>
              <a:spcAft>
                <a:spcPts val="0"/>
              </a:spcAft>
              <a:buNone/>
            </a:pPr>
            <a:r>
              <a:rPr lang="en-US"/>
              <a:t>- </a:t>
            </a:r>
            <a:r>
              <a:rPr lang="en-US" b="1"/>
              <a:t>This is not optional if you are going to emerge your architecture</a:t>
            </a:r>
            <a:endParaRPr b="1"/>
          </a:p>
          <a:p>
            <a:pPr marL="0" lvl="0" indent="0" algn="l" rtl="0">
              <a:spcBef>
                <a:spcPts val="0"/>
              </a:spcBef>
              <a:spcAft>
                <a:spcPts val="0"/>
              </a:spcAft>
              <a:buNone/>
            </a:pPr>
            <a:br>
              <a:rPr lang="en-US"/>
            </a:br>
            <a:r>
              <a:rPr lang="en-US"/>
              <a:t>Abstracting Dependencies</a:t>
            </a:r>
            <a:br>
              <a:rPr lang="en-US"/>
            </a:br>
            <a:r>
              <a:rPr lang="en-US"/>
              <a:t>- Don’t make yourself dependent on a particular external concern</a:t>
            </a:r>
            <a:endParaRPr/>
          </a:p>
          <a:p>
            <a:pPr marL="0" lvl="0" indent="0" algn="l" rtl="0">
              <a:spcBef>
                <a:spcPts val="0"/>
              </a:spcBef>
              <a:spcAft>
                <a:spcPts val="0"/>
              </a:spcAft>
              <a:buNone/>
            </a:pPr>
            <a:endParaRPr/>
          </a:p>
          <a:p>
            <a:pPr marL="0" lvl="0" indent="0" algn="l" rtl="0">
              <a:spcBef>
                <a:spcPts val="0"/>
              </a:spcBef>
              <a:spcAft>
                <a:spcPts val="0"/>
              </a:spcAft>
              <a:buNone/>
            </a:pPr>
            <a:r>
              <a:rPr lang="en-US"/>
              <a:t>Group systems by business domain</a:t>
            </a:r>
            <a:endParaRPr/>
          </a:p>
          <a:p>
            <a:pPr marL="0" lvl="0" indent="457200" algn="l" rtl="0">
              <a:spcBef>
                <a:spcPts val="0"/>
              </a:spcBef>
              <a:spcAft>
                <a:spcPts val="0"/>
              </a:spcAft>
              <a:buNone/>
            </a:pPr>
            <a:r>
              <a:rPr lang="en-US"/>
              <a:t>The previous items make it easier to change technology, but they say nothing about the domain</a:t>
            </a:r>
            <a:endParaRPr/>
          </a:p>
          <a:p>
            <a:pPr marL="0" lvl="0" indent="457200" algn="l" rtl="0">
              <a:spcBef>
                <a:spcPts val="0"/>
              </a:spcBef>
              <a:spcAft>
                <a:spcPts val="0"/>
              </a:spcAft>
              <a:buNone/>
            </a:pPr>
            <a:r>
              <a:rPr lang="en-US"/>
              <a:t>If I abstract out the database, wonderful, I can change database providers</a:t>
            </a:r>
            <a:endParaRPr/>
          </a:p>
          <a:p>
            <a:pPr marL="0" lvl="0" indent="457200" algn="l" rtl="0">
              <a:spcBef>
                <a:spcPts val="0"/>
              </a:spcBef>
              <a:spcAft>
                <a:spcPts val="0"/>
              </a:spcAft>
              <a:buNone/>
            </a:pPr>
            <a:r>
              <a:rPr lang="en-US"/>
              <a:t>	but that doesn’t help me if the business decides on a new direction for the app</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40" name="Google Shape;840;g4f50a02161_0_2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143</a:t>
            </a:fld>
            <a:endParaRPr/>
          </a:p>
        </p:txBody>
      </p:sp>
    </p:spTree>
    <p:extLst>
      <p:ext uri="{BB962C8B-B14F-4D97-AF65-F5344CB8AC3E}">
        <p14:creationId xmlns:p14="http://schemas.microsoft.com/office/powerpoint/2010/main" val="81689567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4f47dd9151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4f47dd9151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90000"/>
              </a:lnSpc>
              <a:spcBef>
                <a:spcPts val="1000"/>
              </a:spcBef>
              <a:spcAft>
                <a:spcPts val="0"/>
              </a:spcAft>
              <a:buClr>
                <a:srgbClr val="000000"/>
              </a:buClr>
              <a:buSzPts val="1100"/>
              <a:buFont typeface="Arial"/>
              <a:buNone/>
            </a:pPr>
            <a:r>
              <a:rPr lang="en-US" sz="1400">
                <a:latin typeface="Arial"/>
                <a:ea typeface="Arial"/>
                <a:cs typeface="Arial"/>
                <a:sym typeface="Arial"/>
              </a:rPr>
              <a:t>But what if it’s not architected for change?</a:t>
            </a:r>
            <a:endParaRPr sz="1400">
              <a:latin typeface="Arial"/>
              <a:ea typeface="Arial"/>
              <a:cs typeface="Arial"/>
              <a:sym typeface="Arial"/>
            </a:endParaRPr>
          </a:p>
          <a:p>
            <a:pPr marL="0" lvl="0" indent="0" algn="l" rtl="0">
              <a:spcBef>
                <a:spcPts val="0"/>
              </a:spcBef>
              <a:spcAft>
                <a:spcPts val="0"/>
              </a:spcAft>
              <a:buNone/>
            </a:pPr>
            <a:endParaRPr/>
          </a:p>
        </p:txBody>
      </p:sp>
      <p:sp>
        <p:nvSpPr>
          <p:cNvPr id="847" name="Google Shape;847;g4f47dd9151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144</a:t>
            </a:fld>
            <a:endParaRPr/>
          </a:p>
        </p:txBody>
      </p:sp>
    </p:spTree>
    <p:extLst>
      <p:ext uri="{BB962C8B-B14F-4D97-AF65-F5344CB8AC3E}">
        <p14:creationId xmlns:p14="http://schemas.microsoft.com/office/powerpoint/2010/main" val="316266452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4f47dd9151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4f47dd9151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50" u="sng">
                <a:solidFill>
                  <a:schemeClr val="hlink"/>
                </a:solidFill>
                <a:latin typeface="Arial"/>
                <a:ea typeface="Arial"/>
                <a:cs typeface="Arial"/>
                <a:sym typeface="Arial"/>
                <a:hlinkClick r:id="rId3"/>
              </a:rPr>
              <a:t>https://twitter.com/KentBeck/status/250733358307500032?s=20</a:t>
            </a:r>
            <a:endParaRPr sz="1150">
              <a:solidFill>
                <a:srgbClr val="000000"/>
              </a:solidFill>
              <a:latin typeface="Arial"/>
              <a:ea typeface="Arial"/>
              <a:cs typeface="Arial"/>
              <a:sym typeface="Arial"/>
            </a:endParaRPr>
          </a:p>
          <a:p>
            <a:pPr marL="0" lvl="0" indent="0" algn="l" rtl="0">
              <a:spcBef>
                <a:spcPts val="0"/>
              </a:spcBef>
              <a:spcAft>
                <a:spcPts val="0"/>
              </a:spcAft>
              <a:buNone/>
            </a:pPr>
            <a:endParaRPr sz="1150">
              <a:solidFill>
                <a:srgbClr val="000000"/>
              </a:solidFill>
              <a:latin typeface="Arial"/>
              <a:ea typeface="Arial"/>
              <a:cs typeface="Arial"/>
              <a:sym typeface="Arial"/>
            </a:endParaRPr>
          </a:p>
          <a:p>
            <a:pPr marL="0" lvl="0" indent="0" algn="l" rtl="0">
              <a:spcBef>
                <a:spcPts val="0"/>
              </a:spcBef>
              <a:spcAft>
                <a:spcPts val="0"/>
              </a:spcAft>
              <a:buNone/>
            </a:pPr>
            <a:r>
              <a:rPr lang="en-US" sz="1150">
                <a:solidFill>
                  <a:srgbClr val="000000"/>
                </a:solidFill>
                <a:latin typeface="Arial"/>
                <a:ea typeface="Arial"/>
                <a:cs typeface="Arial"/>
                <a:sym typeface="Arial"/>
              </a:rPr>
              <a:t>Referring to refactoring</a:t>
            </a:r>
            <a:endParaRPr sz="1150">
              <a:solidFill>
                <a:srgbClr val="000000"/>
              </a:solidFill>
              <a:latin typeface="Arial"/>
              <a:ea typeface="Arial"/>
              <a:cs typeface="Arial"/>
              <a:sym typeface="Arial"/>
            </a:endParaRPr>
          </a:p>
        </p:txBody>
      </p:sp>
      <p:sp>
        <p:nvSpPr>
          <p:cNvPr id="853" name="Google Shape;853;g4f47dd9151_0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145</a:t>
            </a:fld>
            <a:endParaRPr/>
          </a:p>
        </p:txBody>
      </p:sp>
    </p:spTree>
    <p:extLst>
      <p:ext uri="{BB962C8B-B14F-4D97-AF65-F5344CB8AC3E}">
        <p14:creationId xmlns:p14="http://schemas.microsoft.com/office/powerpoint/2010/main" val="383034694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4f47dd9151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4f47dd9151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9" name="Google Shape;859;g4f47dd9151_0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146</a:t>
            </a:fld>
            <a:endParaRPr/>
          </a:p>
        </p:txBody>
      </p:sp>
    </p:spTree>
    <p:extLst>
      <p:ext uri="{BB962C8B-B14F-4D97-AF65-F5344CB8AC3E}">
        <p14:creationId xmlns:p14="http://schemas.microsoft.com/office/powerpoint/2010/main" val="47412958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4f47dd9151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4f47dd9151_0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is a Martin Fowler refactoring pattern</a:t>
            </a:r>
            <a:endParaRPr/>
          </a:p>
          <a:p>
            <a:pPr marL="0" lvl="0" indent="0" algn="l" rtl="0">
              <a:spcBef>
                <a:spcPts val="0"/>
              </a:spcBef>
              <a:spcAft>
                <a:spcPts val="0"/>
              </a:spcAft>
              <a:buNone/>
            </a:pPr>
            <a:endParaRPr/>
          </a:p>
          <a:p>
            <a:pPr marL="0" lvl="0" indent="0" algn="l" rtl="0">
              <a:spcBef>
                <a:spcPts val="0"/>
              </a:spcBef>
              <a:spcAft>
                <a:spcPts val="0"/>
              </a:spcAft>
              <a:buNone/>
            </a:pPr>
            <a:r>
              <a:rPr lang="en-US"/>
              <a:t>As you convert a legacy app, build tests around what you change. </a:t>
            </a:r>
            <a:endParaRPr/>
          </a:p>
          <a:p>
            <a:pPr marL="0" lvl="0" indent="0" algn="l" rtl="0">
              <a:spcBef>
                <a:spcPts val="0"/>
              </a:spcBef>
              <a:spcAft>
                <a:spcPts val="0"/>
              </a:spcAft>
              <a:buNone/>
            </a:pPr>
            <a:r>
              <a:rPr lang="en-US"/>
              <a:t>The upshot is that the nastiest part of the code will soon become the most tested part of the code.</a:t>
            </a:r>
            <a:endParaRPr/>
          </a:p>
        </p:txBody>
      </p:sp>
      <p:sp>
        <p:nvSpPr>
          <p:cNvPr id="866" name="Google Shape;866;g4f47dd9151_0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147</a:t>
            </a:fld>
            <a:endParaRPr/>
          </a:p>
        </p:txBody>
      </p:sp>
    </p:spTree>
    <p:extLst>
      <p:ext uri="{BB962C8B-B14F-4D97-AF65-F5344CB8AC3E}">
        <p14:creationId xmlns:p14="http://schemas.microsoft.com/office/powerpoint/2010/main" val="328656415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4f47dd9151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4f47dd9151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Let’s say you’re re-architecting an app. How do you incrementally move it to a new pattern without having to “big bang” move everything? </a:t>
            </a:r>
            <a:endParaRPr/>
          </a:p>
        </p:txBody>
      </p:sp>
      <p:sp>
        <p:nvSpPr>
          <p:cNvPr id="873" name="Google Shape;873;g4f47dd9151_0_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148</a:t>
            </a:fld>
            <a:endParaRPr/>
          </a:p>
        </p:txBody>
      </p:sp>
    </p:spTree>
    <p:extLst>
      <p:ext uri="{BB962C8B-B14F-4D97-AF65-F5344CB8AC3E}">
        <p14:creationId xmlns:p14="http://schemas.microsoft.com/office/powerpoint/2010/main" val="29917098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4f50a02161_0_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4f50a02161_0_1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0" name="Google Shape;880;g4f50a02161_0_1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149</a:t>
            </a:fld>
            <a:endParaRPr/>
          </a:p>
        </p:txBody>
      </p:sp>
    </p:spTree>
    <p:extLst>
      <p:ext uri="{BB962C8B-B14F-4D97-AF65-F5344CB8AC3E}">
        <p14:creationId xmlns:p14="http://schemas.microsoft.com/office/powerpoint/2010/main" val="1968125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4c8e5c9de1_1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4c8e5c9de1_1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0000"/>
              </a:lnSpc>
              <a:spcBef>
                <a:spcPts val="1000"/>
              </a:spcBef>
              <a:spcAft>
                <a:spcPts val="0"/>
              </a:spcAft>
              <a:buClr>
                <a:srgbClr val="000000"/>
              </a:buClr>
              <a:buSzPts val="1100"/>
              <a:buFont typeface="Arial"/>
              <a:buNone/>
            </a:pPr>
            <a:r>
              <a:rPr lang="en-US" sz="1000">
                <a:solidFill>
                  <a:srgbClr val="262626"/>
                </a:solidFill>
                <a:latin typeface="Arial"/>
                <a:ea typeface="Arial"/>
                <a:cs typeface="Arial"/>
                <a:sym typeface="Arial"/>
              </a:rPr>
              <a:t>Keep your code in source control - git</a:t>
            </a:r>
            <a:endParaRPr sz="1000">
              <a:solidFill>
                <a:srgbClr val="262626"/>
              </a:solidFill>
              <a:latin typeface="Arial"/>
              <a:ea typeface="Arial"/>
              <a:cs typeface="Arial"/>
              <a:sym typeface="Arial"/>
            </a:endParaRPr>
          </a:p>
          <a:p>
            <a:pPr marL="0" lvl="0" indent="0" algn="l" rtl="0">
              <a:lnSpc>
                <a:spcPct val="110000"/>
              </a:lnSpc>
              <a:spcBef>
                <a:spcPts val="1000"/>
              </a:spcBef>
              <a:spcAft>
                <a:spcPts val="0"/>
              </a:spcAft>
              <a:buNone/>
            </a:pPr>
            <a:r>
              <a:rPr lang="en-US" sz="1000">
                <a:solidFill>
                  <a:srgbClr val="262626"/>
                </a:solidFill>
                <a:latin typeface="Arial"/>
                <a:ea typeface="Arial"/>
                <a:cs typeface="Arial"/>
                <a:sym typeface="Arial"/>
              </a:rPr>
              <a:t>Have a separate build process - Azure Dev Ops</a:t>
            </a:r>
            <a:endParaRPr sz="1000">
              <a:solidFill>
                <a:srgbClr val="262626"/>
              </a:solidFill>
              <a:latin typeface="Arial"/>
              <a:ea typeface="Arial"/>
              <a:cs typeface="Arial"/>
              <a:sym typeface="Arial"/>
            </a:endParaRPr>
          </a:p>
          <a:p>
            <a:pPr marL="0" lvl="0" indent="0" algn="l" rtl="0">
              <a:lnSpc>
                <a:spcPct val="110000"/>
              </a:lnSpc>
              <a:spcBef>
                <a:spcPts val="1000"/>
              </a:spcBef>
              <a:spcAft>
                <a:spcPts val="0"/>
              </a:spcAft>
              <a:buNone/>
            </a:pPr>
            <a:r>
              <a:rPr lang="en-US" sz="1000">
                <a:solidFill>
                  <a:srgbClr val="262626"/>
                </a:solidFill>
                <a:latin typeface="Arial"/>
                <a:ea typeface="Arial"/>
                <a:cs typeface="Arial"/>
                <a:sym typeface="Arial"/>
              </a:rPr>
              <a:t>Separate processes for builds, releases and deploys</a:t>
            </a:r>
            <a:endParaRPr sz="1000">
              <a:solidFill>
                <a:srgbClr val="262626"/>
              </a:solidFill>
              <a:latin typeface="Arial"/>
              <a:ea typeface="Arial"/>
              <a:cs typeface="Arial"/>
              <a:sym typeface="Arial"/>
            </a:endParaRPr>
          </a:p>
          <a:p>
            <a:pPr marL="0" lvl="0" indent="0" algn="l" rtl="0">
              <a:lnSpc>
                <a:spcPct val="110000"/>
              </a:lnSpc>
              <a:spcBef>
                <a:spcPts val="1000"/>
              </a:spcBef>
              <a:spcAft>
                <a:spcPts val="0"/>
              </a:spcAft>
              <a:buNone/>
            </a:pPr>
            <a:r>
              <a:rPr lang="en-US" sz="1000">
                <a:solidFill>
                  <a:srgbClr val="262626"/>
                </a:solidFill>
                <a:latin typeface="Arial"/>
                <a:ea typeface="Arial"/>
                <a:cs typeface="Arial"/>
                <a:sym typeface="Arial"/>
              </a:rPr>
              <a:t>Pipelines in Azure Dev Ops | CI and CD are separate functions</a:t>
            </a:r>
            <a:endParaRPr sz="1000">
              <a:solidFill>
                <a:srgbClr val="262626"/>
              </a:solidFill>
              <a:latin typeface="Arial"/>
              <a:ea typeface="Arial"/>
              <a:cs typeface="Arial"/>
              <a:sym typeface="Arial"/>
            </a:endParaRPr>
          </a:p>
          <a:p>
            <a:pPr marL="0" lvl="0" indent="0" algn="l" rtl="0">
              <a:lnSpc>
                <a:spcPct val="110000"/>
              </a:lnSpc>
              <a:spcBef>
                <a:spcPts val="1000"/>
              </a:spcBef>
              <a:spcAft>
                <a:spcPts val="0"/>
              </a:spcAft>
              <a:buNone/>
            </a:pPr>
            <a:r>
              <a:rPr lang="en-US" sz="1000">
                <a:solidFill>
                  <a:srgbClr val="262626"/>
                </a:solidFill>
                <a:latin typeface="Arial"/>
                <a:ea typeface="Arial"/>
                <a:cs typeface="Arial"/>
                <a:sym typeface="Arial"/>
              </a:rPr>
              <a:t>Configuration data (what changes between environments) goes into an environmental config</a:t>
            </a:r>
            <a:endParaRPr sz="1000">
              <a:solidFill>
                <a:srgbClr val="262626"/>
              </a:solidFill>
              <a:latin typeface="Arial"/>
              <a:ea typeface="Arial"/>
              <a:cs typeface="Arial"/>
              <a:sym typeface="Arial"/>
            </a:endParaRPr>
          </a:p>
          <a:p>
            <a:pPr marL="0" lvl="0" indent="0" algn="l" rtl="0">
              <a:lnSpc>
                <a:spcPct val="110000"/>
              </a:lnSpc>
              <a:spcBef>
                <a:spcPts val="1000"/>
              </a:spcBef>
              <a:spcAft>
                <a:spcPts val="0"/>
              </a:spcAft>
              <a:buNone/>
            </a:pPr>
            <a:endParaRPr sz="1000">
              <a:solidFill>
                <a:srgbClr val="262626"/>
              </a:solidFill>
              <a:latin typeface="Arial"/>
              <a:ea typeface="Arial"/>
              <a:cs typeface="Arial"/>
              <a:sym typeface="Arial"/>
            </a:endParaRPr>
          </a:p>
          <a:p>
            <a:pPr marL="0" lvl="0" indent="0" algn="l" rtl="0">
              <a:lnSpc>
                <a:spcPct val="110000"/>
              </a:lnSpc>
              <a:spcBef>
                <a:spcPts val="1000"/>
              </a:spcBef>
              <a:spcAft>
                <a:spcPts val="0"/>
              </a:spcAft>
              <a:buNone/>
            </a:pPr>
            <a:r>
              <a:rPr lang="en-US" sz="1000">
                <a:solidFill>
                  <a:srgbClr val="262626"/>
                </a:solidFill>
                <a:latin typeface="Arial"/>
                <a:ea typeface="Arial"/>
                <a:cs typeface="Arial"/>
                <a:sym typeface="Arial"/>
              </a:rPr>
              <a:t>Environments Should be Similar</a:t>
            </a:r>
            <a:endParaRPr sz="1000">
              <a:solidFill>
                <a:srgbClr val="262626"/>
              </a:solidFill>
              <a:latin typeface="Arial"/>
              <a:ea typeface="Arial"/>
              <a:cs typeface="Arial"/>
              <a:sym typeface="Arial"/>
            </a:endParaRPr>
          </a:p>
          <a:p>
            <a:pPr marL="457200" lvl="0" indent="-292100" algn="l" rtl="0">
              <a:lnSpc>
                <a:spcPct val="110000"/>
              </a:lnSpc>
              <a:spcBef>
                <a:spcPts val="1000"/>
              </a:spcBef>
              <a:spcAft>
                <a:spcPts val="0"/>
              </a:spcAft>
              <a:buClr>
                <a:srgbClr val="262626"/>
              </a:buClr>
              <a:buSzPts val="1000"/>
              <a:buFont typeface="Arial"/>
              <a:buChar char="-"/>
            </a:pPr>
            <a:r>
              <a:rPr lang="en-US" sz="1000">
                <a:solidFill>
                  <a:srgbClr val="262626"/>
                </a:solidFill>
                <a:latin typeface="Arial"/>
                <a:ea typeface="Arial"/>
                <a:cs typeface="Arial"/>
                <a:sym typeface="Arial"/>
              </a:rPr>
              <a:t>obviously we can’t make things identical, but they should be as close as possible</a:t>
            </a:r>
            <a:endParaRPr sz="1000">
              <a:solidFill>
                <a:srgbClr val="262626"/>
              </a:solidFill>
              <a:latin typeface="Arial"/>
              <a:ea typeface="Arial"/>
              <a:cs typeface="Arial"/>
              <a:sym typeface="Arial"/>
            </a:endParaRPr>
          </a:p>
        </p:txBody>
      </p:sp>
      <p:sp>
        <p:nvSpPr>
          <p:cNvPr id="341" name="Google Shape;341;g4c8e5c9de1_1_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4cc3b844dd_1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4cc3b844dd_1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Something we can do with legacy systems that we can’t touch is put these new layers or facades in a separate application</a:t>
            </a:r>
            <a:endParaRPr/>
          </a:p>
        </p:txBody>
      </p:sp>
      <p:sp>
        <p:nvSpPr>
          <p:cNvPr id="887" name="Google Shape;887;g4cc3b844dd_1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150</a:t>
            </a:fld>
            <a:endParaRPr/>
          </a:p>
        </p:txBody>
      </p:sp>
    </p:spTree>
    <p:extLst>
      <p:ext uri="{BB962C8B-B14F-4D97-AF65-F5344CB8AC3E}">
        <p14:creationId xmlns:p14="http://schemas.microsoft.com/office/powerpoint/2010/main" val="377156944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4f47dd9151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4f47dd9151_0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TODO - take another pass at this image. Microsoft has a good image for this.</a:t>
            </a:r>
            <a:endParaRPr/>
          </a:p>
          <a:p>
            <a:pPr marL="0" lvl="0" indent="0" algn="l" rtl="0">
              <a:spcBef>
                <a:spcPts val="0"/>
              </a:spcBef>
              <a:spcAft>
                <a:spcPts val="0"/>
              </a:spcAft>
              <a:buNone/>
            </a:pPr>
            <a:r>
              <a:rPr lang="en-US"/>
              <a:t>----</a:t>
            </a:r>
            <a:endParaRPr/>
          </a:p>
          <a:p>
            <a:pPr marL="0" lvl="0" indent="0" algn="l" rtl="0">
              <a:spcBef>
                <a:spcPts val="0"/>
              </a:spcBef>
              <a:spcAft>
                <a:spcPts val="0"/>
              </a:spcAft>
              <a:buNone/>
            </a:pPr>
            <a:r>
              <a:rPr lang="en-US"/>
              <a:t>A pattern for evolving legacy applications. </a:t>
            </a:r>
            <a:endParaRPr/>
          </a:p>
          <a:p>
            <a:pPr marL="0" lvl="0" indent="0" algn="l" rtl="0">
              <a:spcBef>
                <a:spcPts val="0"/>
              </a:spcBef>
              <a:spcAft>
                <a:spcPts val="0"/>
              </a:spcAft>
              <a:buNone/>
            </a:pPr>
            <a:r>
              <a:rPr lang="en-US"/>
              <a:t>Create a facade for your application. Slowly migrate your old functionality into the new paradigm. Eventually, you’ll strangle your legacy application away. </a:t>
            </a:r>
            <a:endParaRPr/>
          </a:p>
          <a:p>
            <a:pPr marL="0" lvl="0" indent="0" algn="l" rtl="0">
              <a:spcBef>
                <a:spcPts val="0"/>
              </a:spcBef>
              <a:spcAft>
                <a:spcPts val="0"/>
              </a:spcAft>
              <a:buNone/>
            </a:pPr>
            <a:endParaRPr/>
          </a:p>
          <a:p>
            <a:pPr marL="0" lvl="0" indent="0" algn="l" rtl="0">
              <a:spcBef>
                <a:spcPts val="0"/>
              </a:spcBef>
              <a:spcAft>
                <a:spcPts val="0"/>
              </a:spcAft>
              <a:buNone/>
            </a:pPr>
            <a:r>
              <a:rPr lang="en-US" u="sng">
                <a:solidFill>
                  <a:schemeClr val="hlink"/>
                </a:solidFill>
                <a:hlinkClick r:id="rId3"/>
              </a:rPr>
              <a:t>https://docs.microsoft.com/en-us/azure/architecture/patterns/strangler</a:t>
            </a:r>
            <a:endParaRPr/>
          </a:p>
          <a:p>
            <a:pPr marL="0" lvl="0" indent="0" algn="l" rtl="0">
              <a:spcBef>
                <a:spcPts val="0"/>
              </a:spcBef>
              <a:spcAft>
                <a:spcPts val="0"/>
              </a:spcAft>
              <a:buNone/>
            </a:pPr>
            <a:endParaRPr/>
          </a:p>
          <a:p>
            <a:pPr marL="0" lvl="0" indent="0" algn="l" rtl="0">
              <a:spcBef>
                <a:spcPts val="0"/>
              </a:spcBef>
              <a:spcAft>
                <a:spcPts val="0"/>
              </a:spcAft>
              <a:buNone/>
            </a:pPr>
            <a:r>
              <a:rPr lang="en-US" b="1"/>
              <a:t>Example interface: proxy server</a:t>
            </a:r>
            <a:endParaRPr b="1"/>
          </a:p>
        </p:txBody>
      </p:sp>
      <p:sp>
        <p:nvSpPr>
          <p:cNvPr id="894" name="Google Shape;894;g4f47dd9151_0_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151</a:t>
            </a:fld>
            <a:endParaRPr/>
          </a:p>
        </p:txBody>
      </p:sp>
    </p:spTree>
    <p:extLst>
      <p:ext uri="{BB962C8B-B14F-4D97-AF65-F5344CB8AC3E}">
        <p14:creationId xmlns:p14="http://schemas.microsoft.com/office/powerpoint/2010/main" val="193505788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4f50a02161_0_2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4f50a02161_0_2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1" name="Google Shape;901;g4f50a02161_0_2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152</a:t>
            </a:fld>
            <a:endParaRPr/>
          </a:p>
        </p:txBody>
      </p:sp>
    </p:spTree>
    <p:extLst>
      <p:ext uri="{BB962C8B-B14F-4D97-AF65-F5344CB8AC3E}">
        <p14:creationId xmlns:p14="http://schemas.microsoft.com/office/powerpoint/2010/main" val="395493042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51c7fbfd69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51c7fbfd69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SzPts val="1100"/>
              <a:buFont typeface="Calibri"/>
              <a:buAutoNum type="arabicPeriod"/>
            </a:pPr>
            <a:r>
              <a:rPr lang="en-US" sz="1100">
                <a:solidFill>
                  <a:srgbClr val="000000"/>
                </a:solidFill>
              </a:rPr>
              <a:t>Define all of the events that happen in the system</a:t>
            </a:r>
            <a:endParaRPr sz="1100">
              <a:solidFill>
                <a:srgbClr val="000000"/>
              </a:solidFill>
            </a:endParaRPr>
          </a:p>
          <a:p>
            <a:pPr marL="914400" lvl="1" indent="-298450" algn="l" rtl="0">
              <a:lnSpc>
                <a:spcPct val="115000"/>
              </a:lnSpc>
              <a:spcBef>
                <a:spcPts val="0"/>
              </a:spcBef>
              <a:spcAft>
                <a:spcPts val="0"/>
              </a:spcAft>
              <a:buSzPts val="1100"/>
              <a:buFont typeface="Calibri"/>
              <a:buAutoNum type="arabicPeriod"/>
            </a:pPr>
            <a:r>
              <a:rPr lang="en-US" sz="1100">
                <a:solidFill>
                  <a:srgbClr val="000000"/>
                </a:solidFill>
              </a:rPr>
              <a:t>Write in past tense - "Seat Chosen", "Ticket Purchased"</a:t>
            </a:r>
            <a:endParaRPr sz="1100">
              <a:solidFill>
                <a:srgbClr val="000000"/>
              </a:solidFill>
            </a:endParaRPr>
          </a:p>
          <a:p>
            <a:pPr marL="457200" lvl="0" indent="-298450" algn="l" rtl="0">
              <a:lnSpc>
                <a:spcPct val="115000"/>
              </a:lnSpc>
              <a:spcBef>
                <a:spcPts val="0"/>
              </a:spcBef>
              <a:spcAft>
                <a:spcPts val="0"/>
              </a:spcAft>
              <a:buSzPts val="1100"/>
              <a:buFont typeface="Calibri"/>
              <a:buAutoNum type="arabicPeriod"/>
            </a:pPr>
            <a:r>
              <a:rPr lang="en-US" sz="1100">
                <a:solidFill>
                  <a:srgbClr val="000000"/>
                </a:solidFill>
              </a:rPr>
              <a:t>Put those all up in a straight line on the board to make the happy path</a:t>
            </a:r>
            <a:endParaRPr sz="1100">
              <a:solidFill>
                <a:srgbClr val="000000"/>
              </a:solidFill>
            </a:endParaRPr>
          </a:p>
          <a:p>
            <a:pPr marL="457200" lvl="0" indent="-298450" algn="l" rtl="0">
              <a:lnSpc>
                <a:spcPct val="115000"/>
              </a:lnSpc>
              <a:spcBef>
                <a:spcPts val="0"/>
              </a:spcBef>
              <a:spcAft>
                <a:spcPts val="0"/>
              </a:spcAft>
              <a:buSzPts val="1100"/>
              <a:buFont typeface="Calibri"/>
              <a:buAutoNum type="arabicPeriod"/>
            </a:pPr>
            <a:r>
              <a:rPr lang="en-US" sz="1100">
                <a:solidFill>
                  <a:srgbClr val="000000"/>
                </a:solidFill>
              </a:rPr>
              <a:t>Iterate on it and add non-happy paths / alternatives</a:t>
            </a:r>
            <a:endParaRPr sz="1100">
              <a:solidFill>
                <a:srgbClr val="000000"/>
              </a:solidFill>
            </a:endParaRPr>
          </a:p>
          <a:p>
            <a:pPr marL="457200" lvl="0" indent="-298450" algn="l" rtl="0">
              <a:lnSpc>
                <a:spcPct val="115000"/>
              </a:lnSpc>
              <a:spcBef>
                <a:spcPts val="0"/>
              </a:spcBef>
              <a:spcAft>
                <a:spcPts val="0"/>
              </a:spcAft>
              <a:buSzPts val="1100"/>
              <a:buFont typeface="Calibri"/>
              <a:buAutoNum type="arabicPeriod"/>
            </a:pPr>
            <a:r>
              <a:rPr lang="en-US" sz="1100">
                <a:solidFill>
                  <a:srgbClr val="000000"/>
                </a:solidFill>
              </a:rPr>
              <a:t>Make clumps of things - bounded contexts</a:t>
            </a:r>
            <a:endParaRPr sz="1100">
              <a:solidFill>
                <a:srgbClr val="000000"/>
              </a:solidFill>
            </a:endParaRPr>
          </a:p>
          <a:p>
            <a:pPr marL="0" lvl="0" indent="0" algn="l" rtl="0">
              <a:spcBef>
                <a:spcPts val="0"/>
              </a:spcBef>
              <a:spcAft>
                <a:spcPts val="0"/>
              </a:spcAft>
              <a:buNone/>
            </a:pPr>
            <a:endParaRPr/>
          </a:p>
          <a:p>
            <a:pPr marL="0" lvl="0" indent="0" algn="l" rtl="0">
              <a:spcBef>
                <a:spcPts val="0"/>
              </a:spcBef>
              <a:spcAft>
                <a:spcPts val="0"/>
              </a:spcAft>
              <a:buClr>
                <a:srgbClr val="000000"/>
              </a:buClr>
              <a:buSzPts val="1100"/>
              <a:buFont typeface="Arial"/>
              <a:buNone/>
            </a:pPr>
            <a:r>
              <a:rPr lang="en-US" sz="1100">
                <a:solidFill>
                  <a:srgbClr val="000000"/>
                </a:solidFill>
              </a:rPr>
              <a:t>Notice that there are two events that connect two contexts</a:t>
            </a:r>
            <a:endParaRPr sz="1100">
              <a:solidFill>
                <a:srgbClr val="000000"/>
              </a:solidFill>
            </a:endParaRPr>
          </a:p>
          <a:p>
            <a:pPr marL="0" lvl="0" indent="457200" algn="l" rtl="0">
              <a:spcBef>
                <a:spcPts val="0"/>
              </a:spcBef>
              <a:spcAft>
                <a:spcPts val="0"/>
              </a:spcAft>
              <a:buClr>
                <a:srgbClr val="000000"/>
              </a:buClr>
              <a:buSzPts val="1100"/>
              <a:buFont typeface="Arial"/>
              <a:buNone/>
            </a:pPr>
            <a:r>
              <a:rPr lang="en-US" sz="1100">
                <a:solidFill>
                  <a:srgbClr val="000000"/>
                </a:solidFill>
              </a:rPr>
              <a:t>A lot of times there are big groups of events, then just one or two that connect the next step</a:t>
            </a:r>
            <a:endParaRPr sz="1100">
              <a:solidFill>
                <a:srgbClr val="000000"/>
              </a:solidFill>
            </a:endParaRPr>
          </a:p>
          <a:p>
            <a:pPr marL="0" lvl="0" indent="457200" algn="l" rtl="0">
              <a:spcBef>
                <a:spcPts val="0"/>
              </a:spcBef>
              <a:spcAft>
                <a:spcPts val="0"/>
              </a:spcAft>
              <a:buClr>
                <a:srgbClr val="000000"/>
              </a:buClr>
              <a:buSzPts val="1100"/>
              <a:buFont typeface="Arial"/>
              <a:buNone/>
            </a:pPr>
            <a:r>
              <a:rPr lang="en-US" sz="1100">
                <a:solidFill>
                  <a:srgbClr val="000000"/>
                </a:solidFill>
              </a:rPr>
              <a:t>This is a signal that these are transitions between systems</a:t>
            </a:r>
            <a:endParaRPr sz="1100">
              <a:solidFill>
                <a:srgbClr val="000000"/>
              </a:solidFill>
            </a:endParaRPr>
          </a:p>
          <a:p>
            <a:pPr marL="457200" lvl="0" indent="-298450" algn="l" rtl="0">
              <a:lnSpc>
                <a:spcPct val="115000"/>
              </a:lnSpc>
              <a:spcBef>
                <a:spcPts val="0"/>
              </a:spcBef>
              <a:spcAft>
                <a:spcPts val="0"/>
              </a:spcAft>
              <a:buSzPts val="1100"/>
              <a:buFont typeface="Calibri"/>
              <a:buAutoNum type="arabicPeriod"/>
            </a:pPr>
            <a:r>
              <a:rPr lang="en-US" sz="1100">
                <a:solidFill>
                  <a:srgbClr val="000000"/>
                </a:solidFill>
              </a:rPr>
              <a:t>Add additional things</a:t>
            </a:r>
            <a:endParaRPr sz="1100">
              <a:solidFill>
                <a:srgbClr val="000000"/>
              </a:solidFill>
            </a:endParaRPr>
          </a:p>
          <a:p>
            <a:pPr marL="914400" lvl="1" indent="-298450" algn="l" rtl="0">
              <a:lnSpc>
                <a:spcPct val="115000"/>
              </a:lnSpc>
              <a:spcBef>
                <a:spcPts val="0"/>
              </a:spcBef>
              <a:spcAft>
                <a:spcPts val="0"/>
              </a:spcAft>
              <a:buSzPts val="1100"/>
              <a:buFont typeface="Calibri"/>
              <a:buAutoNum type="arabicPeriod"/>
            </a:pPr>
            <a:r>
              <a:rPr lang="en-US" sz="1100">
                <a:solidFill>
                  <a:srgbClr val="000000"/>
                </a:solidFill>
              </a:rPr>
              <a:t>Add commands</a:t>
            </a:r>
            <a:endParaRPr sz="1100">
              <a:solidFill>
                <a:srgbClr val="000000"/>
              </a:solidFill>
            </a:endParaRPr>
          </a:p>
          <a:p>
            <a:pPr marL="914400" lvl="1" indent="-298450" algn="l" rtl="0">
              <a:lnSpc>
                <a:spcPct val="115000"/>
              </a:lnSpc>
              <a:spcBef>
                <a:spcPts val="0"/>
              </a:spcBef>
              <a:spcAft>
                <a:spcPts val="0"/>
              </a:spcAft>
              <a:buSzPts val="1100"/>
              <a:buFont typeface="Calibri"/>
              <a:buAutoNum type="arabicPeriod"/>
            </a:pPr>
            <a:r>
              <a:rPr lang="en-US" sz="1100">
                <a:solidFill>
                  <a:srgbClr val="000000"/>
                </a:solidFill>
              </a:rPr>
              <a:t>Danger points, etc</a:t>
            </a:r>
            <a:endParaRPr sz="1100">
              <a:solidFill>
                <a:srgbClr val="000000"/>
              </a:solidFill>
            </a:endParaRPr>
          </a:p>
          <a:p>
            <a:pPr marL="914400" lvl="1" indent="-298450" algn="l" rtl="0">
              <a:lnSpc>
                <a:spcPct val="115000"/>
              </a:lnSpc>
              <a:spcBef>
                <a:spcPts val="0"/>
              </a:spcBef>
              <a:spcAft>
                <a:spcPts val="0"/>
              </a:spcAft>
              <a:buSzPts val="1100"/>
              <a:buFont typeface="Calibri"/>
              <a:buAutoNum type="arabicPeriod"/>
            </a:pPr>
            <a:r>
              <a:rPr lang="en-US" sz="1100">
                <a:solidFill>
                  <a:srgbClr val="000000"/>
                </a:solidFill>
              </a:rPr>
              <a:t>Until you have enough information</a:t>
            </a:r>
            <a:endParaRPr sz="1100">
              <a:solidFill>
                <a:srgbClr val="000000"/>
              </a:solidFill>
            </a:endParaRPr>
          </a:p>
          <a:p>
            <a:pPr marL="457200" lvl="0" indent="-298450" algn="l" rtl="0">
              <a:lnSpc>
                <a:spcPct val="115000"/>
              </a:lnSpc>
              <a:spcBef>
                <a:spcPts val="0"/>
              </a:spcBef>
              <a:spcAft>
                <a:spcPts val="0"/>
              </a:spcAft>
              <a:buSzPts val="1100"/>
              <a:buFont typeface="Calibri"/>
              <a:buAutoNum type="arabicPeriod"/>
            </a:pPr>
            <a:r>
              <a:rPr lang="en-US" sz="1100">
                <a:solidFill>
                  <a:srgbClr val="000000"/>
                </a:solidFill>
              </a:rPr>
              <a:t>Find a slice candidate</a:t>
            </a:r>
            <a:endParaRPr sz="1100">
              <a:solidFill>
                <a:srgbClr val="000000"/>
              </a:solidFill>
            </a:endParaRPr>
          </a:p>
          <a:p>
            <a:pPr marL="914400" lvl="1" indent="-298450" algn="l" rtl="0">
              <a:lnSpc>
                <a:spcPct val="115000"/>
              </a:lnSpc>
              <a:spcBef>
                <a:spcPts val="0"/>
              </a:spcBef>
              <a:spcAft>
                <a:spcPts val="0"/>
              </a:spcAft>
              <a:buSzPts val="1100"/>
              <a:buFont typeface="Calibri"/>
              <a:buAutoNum type="arabicPeriod"/>
            </a:pPr>
            <a:r>
              <a:rPr lang="en-US" sz="1100">
                <a:solidFill>
                  <a:srgbClr val="000000"/>
                </a:solidFill>
              </a:rPr>
              <a:t>A slice is a series of events</a:t>
            </a:r>
            <a:endParaRPr sz="1100">
              <a:solidFill>
                <a:srgbClr val="000000"/>
              </a:solidFill>
            </a:endParaRPr>
          </a:p>
          <a:p>
            <a:pPr marL="914400" lvl="1" indent="-298450" algn="l" rtl="0">
              <a:lnSpc>
                <a:spcPct val="115000"/>
              </a:lnSpc>
              <a:spcBef>
                <a:spcPts val="0"/>
              </a:spcBef>
              <a:spcAft>
                <a:spcPts val="0"/>
              </a:spcAft>
              <a:buSzPts val="1100"/>
              <a:buFont typeface="Calibri"/>
              <a:buAutoNum type="arabicPeriod"/>
            </a:pPr>
            <a:r>
              <a:rPr lang="en-US" sz="1100">
                <a:solidFill>
                  <a:srgbClr val="000000"/>
                </a:solidFill>
              </a:rPr>
              <a:t>Can cross aggregates or bounded contexts</a:t>
            </a:r>
            <a:endParaRPr sz="1100">
              <a:solidFill>
                <a:srgbClr val="000000"/>
              </a:solidFill>
            </a:endParaRPr>
          </a:p>
          <a:p>
            <a:pPr marL="0" lvl="0" indent="0" algn="l" rtl="0">
              <a:spcBef>
                <a:spcPts val="0"/>
              </a:spcBef>
              <a:spcAft>
                <a:spcPts val="0"/>
              </a:spcAft>
              <a:buNone/>
            </a:pPr>
            <a:endParaRPr/>
          </a:p>
        </p:txBody>
      </p:sp>
      <p:sp>
        <p:nvSpPr>
          <p:cNvPr id="908" name="Google Shape;908;g51c7fbfd69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153</a:t>
            </a:fld>
            <a:endParaRPr/>
          </a:p>
        </p:txBody>
      </p:sp>
    </p:spTree>
    <p:extLst>
      <p:ext uri="{BB962C8B-B14F-4D97-AF65-F5344CB8AC3E}">
        <p14:creationId xmlns:p14="http://schemas.microsoft.com/office/powerpoint/2010/main" val="344205376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4f50a02161_0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4f50a02161_0_1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5" name="Google Shape;915;g4f50a02161_0_1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154</a:t>
            </a:fld>
            <a:endParaRPr/>
          </a:p>
        </p:txBody>
      </p:sp>
    </p:spTree>
    <p:extLst>
      <p:ext uri="{BB962C8B-B14F-4D97-AF65-F5344CB8AC3E}">
        <p14:creationId xmlns:p14="http://schemas.microsoft.com/office/powerpoint/2010/main" val="128475092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4f50a02161_0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4f50a02161_0_1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2" name="Google Shape;922;g4f50a02161_0_1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155</a:t>
            </a:fld>
            <a:endParaRPr/>
          </a:p>
        </p:txBody>
      </p:sp>
    </p:spTree>
    <p:extLst>
      <p:ext uri="{BB962C8B-B14F-4D97-AF65-F5344CB8AC3E}">
        <p14:creationId xmlns:p14="http://schemas.microsoft.com/office/powerpoint/2010/main" val="2660914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4f50a02161_0_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4f50a02161_0_1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9" name="Google Shape;929;g4f50a02161_0_18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156</a:t>
            </a:fld>
            <a:endParaRPr/>
          </a:p>
        </p:txBody>
      </p:sp>
    </p:spTree>
    <p:extLst>
      <p:ext uri="{BB962C8B-B14F-4D97-AF65-F5344CB8AC3E}">
        <p14:creationId xmlns:p14="http://schemas.microsoft.com/office/powerpoint/2010/main" val="78755116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4f50a02161_0_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4f50a02161_0_1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6" name="Google Shape;936;g4f50a02161_0_17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157</a:t>
            </a:fld>
            <a:endParaRPr/>
          </a:p>
        </p:txBody>
      </p:sp>
    </p:spTree>
    <p:extLst>
      <p:ext uri="{BB962C8B-B14F-4D97-AF65-F5344CB8AC3E}">
        <p14:creationId xmlns:p14="http://schemas.microsoft.com/office/powerpoint/2010/main" val="242716244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4f50a02161_0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4f50a02161_0_1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3" name="Google Shape;943;g4f50a02161_0_1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158</a:t>
            </a:fld>
            <a:endParaRPr/>
          </a:p>
        </p:txBody>
      </p:sp>
    </p:spTree>
    <p:extLst>
      <p:ext uri="{BB962C8B-B14F-4D97-AF65-F5344CB8AC3E}">
        <p14:creationId xmlns:p14="http://schemas.microsoft.com/office/powerpoint/2010/main" val="123030932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4f50a02161_0_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4f50a02161_0_2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0" name="Google Shape;950;g4f50a02161_0_2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159</a:t>
            </a:fld>
            <a:endParaRPr/>
          </a:p>
        </p:txBody>
      </p:sp>
    </p:spTree>
    <p:extLst>
      <p:ext uri="{BB962C8B-B14F-4D97-AF65-F5344CB8AC3E}">
        <p14:creationId xmlns:p14="http://schemas.microsoft.com/office/powerpoint/2010/main" val="2906841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4c8e5c9de1_1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4c8e5c9de1_1_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a:t>Dependencies</a:t>
            </a:r>
            <a:endParaRPr b="1"/>
          </a:p>
          <a:p>
            <a:pPr marL="0" lvl="0" indent="0" algn="l" rtl="0">
              <a:spcBef>
                <a:spcPts val="0"/>
              </a:spcBef>
              <a:spcAft>
                <a:spcPts val="0"/>
              </a:spcAft>
              <a:buNone/>
            </a:pPr>
            <a:r>
              <a:rPr lang="en-US"/>
              <a:t>Abstract them out</a:t>
            </a:r>
            <a:endParaRPr/>
          </a:p>
          <a:p>
            <a:pPr marL="0" lvl="0" indent="0" algn="l" rtl="0">
              <a:spcBef>
                <a:spcPts val="0"/>
              </a:spcBef>
              <a:spcAft>
                <a:spcPts val="0"/>
              </a:spcAft>
              <a:buNone/>
            </a:pPr>
            <a:r>
              <a:rPr lang="en-US"/>
              <a:t>Make them explicit in config files</a:t>
            </a:r>
            <a:endParaRPr/>
          </a:p>
          <a:p>
            <a:pPr marL="0" lvl="0" indent="0" algn="l" rtl="0">
              <a:spcBef>
                <a:spcPts val="0"/>
              </a:spcBef>
              <a:spcAft>
                <a:spcPts val="0"/>
              </a:spcAft>
              <a:buNone/>
            </a:pPr>
            <a:r>
              <a:rPr lang="en-US"/>
              <a:t>Design so they can be swapped out as needed</a:t>
            </a:r>
            <a:endParaRPr/>
          </a:p>
          <a:p>
            <a:pPr marL="0" lvl="0" indent="0" algn="l" rtl="0">
              <a:spcBef>
                <a:spcPts val="0"/>
              </a:spcBef>
              <a:spcAft>
                <a:spcPts val="0"/>
              </a:spcAft>
              <a:buNone/>
            </a:pPr>
            <a:r>
              <a:rPr lang="en-US"/>
              <a:t>You might want to change them down the road</a:t>
            </a:r>
            <a:endParaRPr/>
          </a:p>
          <a:p>
            <a:pPr marL="0" lvl="0" indent="0" algn="l" rtl="0">
              <a:spcBef>
                <a:spcPts val="0"/>
              </a:spcBef>
              <a:spcAft>
                <a:spcPts val="0"/>
              </a:spcAft>
              <a:buNone/>
            </a:pPr>
            <a:endParaRPr/>
          </a:p>
          <a:p>
            <a:pPr marL="0" lvl="0" indent="0" algn="l" rtl="0">
              <a:spcBef>
                <a:spcPts val="0"/>
              </a:spcBef>
              <a:spcAft>
                <a:spcPts val="0"/>
              </a:spcAft>
              <a:buNone/>
            </a:pPr>
            <a:r>
              <a:rPr lang="en-US" b="1"/>
              <a:t>Backing Services </a:t>
            </a:r>
            <a:endParaRPr b="1"/>
          </a:p>
          <a:p>
            <a:pPr marL="0" lvl="0" indent="0" algn="l" rtl="0">
              <a:spcBef>
                <a:spcPts val="0"/>
              </a:spcBef>
              <a:spcAft>
                <a:spcPts val="0"/>
              </a:spcAft>
              <a:buNone/>
            </a:pPr>
            <a:r>
              <a:rPr lang="en-US"/>
              <a:t>Make them accessible by URLs, even when they’re on the same machine</a:t>
            </a:r>
            <a:endParaRPr/>
          </a:p>
          <a:p>
            <a:pPr marL="0" lvl="0" indent="0" algn="l" rtl="0">
              <a:spcBef>
                <a:spcPts val="0"/>
              </a:spcBef>
              <a:spcAft>
                <a:spcPts val="0"/>
              </a:spcAft>
              <a:buNone/>
            </a:pPr>
            <a:r>
              <a:rPr lang="en-US"/>
              <a:t>Keep backing service implementation details out of your code</a:t>
            </a:r>
            <a:endParaRPr/>
          </a:p>
          <a:p>
            <a:pPr marL="0" lvl="0" indent="0" algn="l" rtl="0">
              <a:spcBef>
                <a:spcPts val="0"/>
              </a:spcBef>
              <a:spcAft>
                <a:spcPts val="0"/>
              </a:spcAft>
              <a:buNone/>
            </a:pPr>
            <a:endParaRPr/>
          </a:p>
          <a:p>
            <a:pPr marL="0" lvl="0" indent="0" algn="l" rtl="0">
              <a:spcBef>
                <a:spcPts val="0"/>
              </a:spcBef>
              <a:spcAft>
                <a:spcPts val="0"/>
              </a:spcAft>
              <a:buNone/>
            </a:pPr>
            <a:r>
              <a:rPr lang="en-US" b="1"/>
              <a:t>Statelessness</a:t>
            </a:r>
            <a:endParaRPr b="1"/>
          </a:p>
          <a:p>
            <a:pPr marL="0" lvl="0" indent="0" algn="l" rtl="0">
              <a:spcBef>
                <a:spcPts val="0"/>
              </a:spcBef>
              <a:spcAft>
                <a:spcPts val="0"/>
              </a:spcAft>
              <a:buNone/>
            </a:pPr>
            <a:r>
              <a:rPr lang="en-US"/>
              <a:t>Applications should be composed of stateless processes</a:t>
            </a:r>
            <a:endParaRPr/>
          </a:p>
          <a:p>
            <a:pPr marL="457200" lvl="0" indent="-317500" algn="l" rtl="0">
              <a:spcBef>
                <a:spcPts val="0"/>
              </a:spcBef>
              <a:spcAft>
                <a:spcPts val="0"/>
              </a:spcAft>
              <a:buSzPts val="1400"/>
              <a:buChar char="-"/>
            </a:pPr>
            <a:r>
              <a:rPr lang="en-US"/>
              <a:t>avoid using local session state or similar constructs</a:t>
            </a:r>
            <a:endParaRPr/>
          </a:p>
          <a:p>
            <a:pPr marL="0" lvl="0" indent="0" algn="l" rtl="0">
              <a:spcBef>
                <a:spcPts val="0"/>
              </a:spcBef>
              <a:spcAft>
                <a:spcPts val="0"/>
              </a:spcAft>
              <a:buNone/>
            </a:pPr>
            <a:r>
              <a:rPr lang="en-US"/>
              <a:t>These services should be somewhat disposable</a:t>
            </a:r>
            <a:endParaRPr/>
          </a:p>
          <a:p>
            <a:pPr marL="0" lvl="0" indent="0" algn="l" rtl="0">
              <a:spcBef>
                <a:spcPts val="0"/>
              </a:spcBef>
              <a:spcAft>
                <a:spcPts val="0"/>
              </a:spcAft>
              <a:buNone/>
            </a:pPr>
            <a:r>
              <a:rPr lang="en-US"/>
              <a:t>Farm Animals, not Pets</a:t>
            </a:r>
            <a:endParaRPr/>
          </a:p>
        </p:txBody>
      </p:sp>
      <p:sp>
        <p:nvSpPr>
          <p:cNvPr id="348" name="Google Shape;348;g4c8e5c9de1_1_8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4cc3b844dd_1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Service -&gt; Data store</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US"/>
              <a:t>Retry</a:t>
            </a:r>
            <a:endParaRPr/>
          </a:p>
          <a:p>
            <a:pPr marL="914400" lvl="1" indent="-317500" algn="l" rtl="0">
              <a:spcBef>
                <a:spcPts val="0"/>
              </a:spcBef>
              <a:spcAft>
                <a:spcPts val="0"/>
              </a:spcAft>
              <a:buSzPts val="1400"/>
              <a:buChar char="-"/>
            </a:pPr>
            <a:r>
              <a:rPr lang="en-US"/>
              <a:t>What if service is timing out?</a:t>
            </a:r>
            <a:endParaRPr/>
          </a:p>
          <a:p>
            <a:pPr marL="457200" lvl="0" indent="-317500" algn="l" rtl="0">
              <a:spcBef>
                <a:spcPts val="0"/>
              </a:spcBef>
              <a:spcAft>
                <a:spcPts val="0"/>
              </a:spcAft>
              <a:buSzPts val="1400"/>
              <a:buChar char="-"/>
            </a:pPr>
            <a:r>
              <a:rPr lang="en-US"/>
              <a:t>Add Cache-aside</a:t>
            </a:r>
            <a:endParaRPr/>
          </a:p>
          <a:p>
            <a:pPr marL="914400" lvl="1" indent="-317500" algn="l" rtl="0">
              <a:spcBef>
                <a:spcPts val="0"/>
              </a:spcBef>
              <a:spcAft>
                <a:spcPts val="0"/>
              </a:spcAft>
              <a:buSzPts val="1400"/>
              <a:buChar char="-"/>
            </a:pPr>
            <a:r>
              <a:rPr lang="en-US"/>
              <a:t>What if cache is down?</a:t>
            </a:r>
            <a:endParaRPr/>
          </a:p>
          <a:p>
            <a:pPr marL="1371600" lvl="2" indent="-317500" algn="l" rtl="0">
              <a:spcBef>
                <a:spcPts val="0"/>
              </a:spcBef>
              <a:spcAft>
                <a:spcPts val="0"/>
              </a:spcAft>
              <a:buSzPts val="1400"/>
              <a:buChar char="-"/>
            </a:pPr>
            <a:r>
              <a:rPr lang="en-US"/>
              <a:t>Swallow errors</a:t>
            </a:r>
            <a:endParaRPr/>
          </a:p>
          <a:p>
            <a:pPr marL="1828800" lvl="3" indent="-317500" algn="l" rtl="0">
              <a:spcBef>
                <a:spcPts val="0"/>
              </a:spcBef>
              <a:spcAft>
                <a:spcPts val="0"/>
              </a:spcAft>
              <a:buSzPts val="1400"/>
              <a:buChar char="-"/>
            </a:pPr>
            <a:r>
              <a:rPr lang="en-US"/>
              <a:t>What if cache is timing out?</a:t>
            </a:r>
            <a:endParaRPr/>
          </a:p>
          <a:p>
            <a:pPr marL="914400" lvl="1" indent="-317500" algn="l" rtl="0">
              <a:spcBef>
                <a:spcPts val="0"/>
              </a:spcBef>
              <a:spcAft>
                <a:spcPts val="0"/>
              </a:spcAft>
              <a:buSzPts val="1400"/>
              <a:buChar char="-"/>
            </a:pPr>
            <a:r>
              <a:rPr lang="en-US"/>
              <a:t>When do we evict?</a:t>
            </a:r>
            <a:endParaRPr/>
          </a:p>
          <a:p>
            <a:pPr marL="457200" lvl="0" indent="-317500" algn="l" rtl="0">
              <a:spcBef>
                <a:spcPts val="0"/>
              </a:spcBef>
              <a:spcAft>
                <a:spcPts val="0"/>
              </a:spcAft>
              <a:buSzPts val="1400"/>
              <a:buChar char="-"/>
            </a:pPr>
            <a:r>
              <a:rPr lang="en-US"/>
              <a:t>Circuit breaker</a:t>
            </a:r>
            <a:endParaRPr/>
          </a:p>
          <a:p>
            <a:pPr marL="914400" lvl="1" indent="-317500" algn="l" rtl="0">
              <a:spcBef>
                <a:spcPts val="0"/>
              </a:spcBef>
              <a:spcAft>
                <a:spcPts val="0"/>
              </a:spcAft>
              <a:buSzPts val="1400"/>
              <a:buChar char="-"/>
            </a:pPr>
            <a:r>
              <a:rPr lang="en-US"/>
              <a:t>When do we trip?</a:t>
            </a:r>
            <a:endParaRPr/>
          </a:p>
          <a:p>
            <a:pPr marL="1371600" lvl="2" indent="-317500" algn="l" rtl="0">
              <a:spcBef>
                <a:spcPts val="0"/>
              </a:spcBef>
              <a:spcAft>
                <a:spcPts val="0"/>
              </a:spcAft>
              <a:buSzPts val="1400"/>
              <a:buChar char="-"/>
            </a:pPr>
            <a:r>
              <a:rPr lang="en-US"/>
              <a:t>Count of errors</a:t>
            </a:r>
            <a:endParaRPr/>
          </a:p>
          <a:p>
            <a:pPr marL="1828800" lvl="3" indent="-317500" algn="l" rtl="0">
              <a:spcBef>
                <a:spcPts val="0"/>
              </a:spcBef>
              <a:spcAft>
                <a:spcPts val="0"/>
              </a:spcAft>
              <a:buSzPts val="1400"/>
              <a:buChar char="-"/>
            </a:pPr>
            <a:r>
              <a:rPr lang="en-US"/>
              <a:t>What if we just get a burst of traffic - say X concurrent calls - does that mean that one bad client can cause a trip?</a:t>
            </a:r>
            <a:endParaRPr/>
          </a:p>
          <a:p>
            <a:pPr marL="914400" lvl="1" indent="-317500" algn="l" rtl="0">
              <a:spcBef>
                <a:spcPts val="0"/>
              </a:spcBef>
              <a:spcAft>
                <a:spcPts val="0"/>
              </a:spcAft>
              <a:buSzPts val="1400"/>
              <a:buChar char="-"/>
            </a:pPr>
            <a:r>
              <a:rPr lang="en-US"/>
              <a:t>How do we bring it back up?</a:t>
            </a:r>
            <a:endParaRPr/>
          </a:p>
          <a:p>
            <a:pPr marL="914400" lvl="1" indent="-317500" algn="l" rtl="0">
              <a:spcBef>
                <a:spcPts val="0"/>
              </a:spcBef>
              <a:spcAft>
                <a:spcPts val="0"/>
              </a:spcAft>
              <a:buSzPts val="1400"/>
              <a:buChar char="-"/>
            </a:pPr>
            <a:r>
              <a:rPr lang="en-US"/>
              <a:t>What do we do when the circuit is tripped (don’t have another source of data here…)</a:t>
            </a:r>
            <a:endParaRPr/>
          </a:p>
          <a:p>
            <a:pPr marL="457200" lvl="0" indent="-317500" algn="l" rtl="0">
              <a:spcBef>
                <a:spcPts val="0"/>
              </a:spcBef>
              <a:spcAft>
                <a:spcPts val="0"/>
              </a:spcAft>
              <a:buSzPts val="1400"/>
              <a:buChar char="-"/>
            </a:pPr>
            <a:r>
              <a:rPr lang="en-US"/>
              <a:t>Fallback</a:t>
            </a:r>
            <a:endParaRPr/>
          </a:p>
          <a:p>
            <a:pPr marL="914400" lvl="1" indent="-317500" algn="l" rtl="0">
              <a:spcBef>
                <a:spcPts val="0"/>
              </a:spcBef>
              <a:spcAft>
                <a:spcPts val="0"/>
              </a:spcAft>
              <a:buSzPts val="1400"/>
              <a:buChar char="-"/>
            </a:pPr>
            <a:r>
              <a:rPr lang="en-US"/>
              <a:t>To what?</a:t>
            </a:r>
            <a:endParaRPr/>
          </a:p>
          <a:p>
            <a:pPr marL="0" lvl="0" indent="0" algn="l" rtl="0">
              <a:spcBef>
                <a:spcPts val="0"/>
              </a:spcBef>
              <a:spcAft>
                <a:spcPts val="0"/>
              </a:spcAft>
              <a:buNone/>
            </a:pPr>
            <a:endParaRPr/>
          </a:p>
        </p:txBody>
      </p:sp>
      <p:sp>
        <p:nvSpPr>
          <p:cNvPr id="957" name="Google Shape;957;g4cc3b844dd_1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539945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4f50a02161_0_2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4f50a02161_0_2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Walk through the lunch ordering app and migrate a service</a:t>
            </a:r>
            <a:endParaRPr/>
          </a:p>
        </p:txBody>
      </p:sp>
      <p:sp>
        <p:nvSpPr>
          <p:cNvPr id="963" name="Google Shape;963;g4f50a02161_0_2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161</a:t>
            </a:fld>
            <a:endParaRPr/>
          </a:p>
        </p:txBody>
      </p:sp>
    </p:spTree>
    <p:extLst>
      <p:ext uri="{BB962C8B-B14F-4D97-AF65-F5344CB8AC3E}">
        <p14:creationId xmlns:p14="http://schemas.microsoft.com/office/powerpoint/2010/main" val="63692301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4f47dd9151_0_2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4f47dd9151_0_2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Discussion Questions:</a:t>
            </a:r>
            <a:endParaRPr/>
          </a:p>
          <a:p>
            <a:pPr marL="0" lvl="0" indent="0" algn="l" rtl="0">
              <a:spcBef>
                <a:spcPts val="0"/>
              </a:spcBef>
              <a:spcAft>
                <a:spcPts val="0"/>
              </a:spcAft>
              <a:buNone/>
            </a:pPr>
            <a:r>
              <a:rPr lang="en-US"/>
              <a:t>What’s the worst case of golden hammer/google envy you’ve ever seen? </a:t>
            </a:r>
            <a:endParaRPr/>
          </a:p>
        </p:txBody>
      </p:sp>
      <p:sp>
        <p:nvSpPr>
          <p:cNvPr id="971" name="Google Shape;971;g4f47dd9151_0_2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162</a:t>
            </a:fld>
            <a:endParaRPr/>
          </a:p>
        </p:txBody>
      </p:sp>
    </p:spTree>
    <p:extLst>
      <p:ext uri="{BB962C8B-B14F-4D97-AF65-F5344CB8AC3E}">
        <p14:creationId xmlns:p14="http://schemas.microsoft.com/office/powerpoint/2010/main" val="47091586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4cc3b844dd_1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4cc3b844dd_1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7" name="Google Shape;977;g4cc3b844dd_1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163</a:t>
            </a:fld>
            <a:endParaRPr/>
          </a:p>
        </p:txBody>
      </p:sp>
    </p:spTree>
    <p:extLst>
      <p:ext uri="{BB962C8B-B14F-4D97-AF65-F5344CB8AC3E}">
        <p14:creationId xmlns:p14="http://schemas.microsoft.com/office/powerpoint/2010/main" val="201401641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4cc3b844dd_1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4cc3b844dd_1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2" name="Google Shape;982;g4cc3b844dd_1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164</a:t>
            </a:fld>
            <a:endParaRPr/>
          </a:p>
        </p:txBody>
      </p:sp>
    </p:spTree>
    <p:extLst>
      <p:ext uri="{BB962C8B-B14F-4D97-AF65-F5344CB8AC3E}">
        <p14:creationId xmlns:p14="http://schemas.microsoft.com/office/powerpoint/2010/main" val="10759401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4cc3b844dd_2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4cc3b844dd_2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standard way we are all used to is synchronous message calls</a:t>
            </a:r>
            <a:endParaRPr/>
          </a:p>
          <a:p>
            <a:pPr marL="0" lvl="0" indent="0" algn="l" rtl="0">
              <a:spcBef>
                <a:spcPts val="0"/>
              </a:spcBef>
              <a:spcAft>
                <a:spcPts val="0"/>
              </a:spcAft>
              <a:buNone/>
            </a:pPr>
            <a:endParaRPr/>
          </a:p>
          <a:p>
            <a:pPr marL="0" lvl="0" indent="0" algn="l" rtl="0">
              <a:spcBef>
                <a:spcPts val="0"/>
              </a:spcBef>
              <a:spcAft>
                <a:spcPts val="0"/>
              </a:spcAft>
              <a:buNone/>
            </a:pPr>
            <a:r>
              <a:rPr lang="en-US"/>
              <a:t>Scalability - connections are a finite resource</a:t>
            </a:r>
            <a:endParaRPr/>
          </a:p>
          <a:p>
            <a:pPr marL="0" lvl="0" indent="0" algn="l" rtl="0">
              <a:spcBef>
                <a:spcPts val="0"/>
              </a:spcBef>
              <a:spcAft>
                <a:spcPts val="0"/>
              </a:spcAft>
              <a:buNone/>
            </a:pPr>
            <a:r>
              <a:rPr lang="en-US"/>
              <a:t>	also, chaining together calls can lead to significant performance problems</a:t>
            </a:r>
            <a:endParaRPr/>
          </a:p>
          <a:p>
            <a:pPr marL="0" lvl="0" indent="0" algn="l" rtl="0">
              <a:spcBef>
                <a:spcPts val="0"/>
              </a:spcBef>
              <a:spcAft>
                <a:spcPts val="0"/>
              </a:spcAft>
              <a:buNone/>
            </a:pPr>
            <a:r>
              <a:rPr lang="en-US"/>
              <a:t>Coupling</a:t>
            </a:r>
            <a:endParaRPr/>
          </a:p>
          <a:p>
            <a:pPr marL="0" lvl="0" indent="457200" algn="l" rtl="0">
              <a:spcBef>
                <a:spcPts val="0"/>
              </a:spcBef>
              <a:spcAft>
                <a:spcPts val="0"/>
              </a:spcAft>
              <a:buNone/>
            </a:pPr>
            <a:r>
              <a:rPr lang="en-US"/>
              <a:t>to share data the client needs to know about all systems it’s connected to and how to call them</a:t>
            </a:r>
            <a:endParaRPr/>
          </a:p>
          <a:p>
            <a:pPr marL="0" lvl="0" indent="0" algn="l" rtl="0">
              <a:spcBef>
                <a:spcPts val="0"/>
              </a:spcBef>
              <a:spcAft>
                <a:spcPts val="0"/>
              </a:spcAft>
              <a:buNone/>
            </a:pPr>
            <a:r>
              <a:rPr lang="en-US"/>
              <a:t>Reliability </a:t>
            </a:r>
            <a:endParaRPr/>
          </a:p>
          <a:p>
            <a:pPr marL="0" lvl="0" indent="457200" algn="l" rtl="0">
              <a:spcBef>
                <a:spcPts val="0"/>
              </a:spcBef>
              <a:spcAft>
                <a:spcPts val="0"/>
              </a:spcAft>
              <a:buNone/>
            </a:pPr>
            <a:r>
              <a:rPr lang="en-US"/>
              <a:t>The service has to be up, and it has to succeed while we’re waiting</a:t>
            </a:r>
            <a:endParaRPr/>
          </a:p>
          <a:p>
            <a:pPr marL="0" lvl="0" indent="457200" algn="l" rtl="0">
              <a:spcBef>
                <a:spcPts val="0"/>
              </a:spcBef>
              <a:spcAft>
                <a:spcPts val="0"/>
              </a:spcAft>
              <a:buNone/>
            </a:pPr>
            <a:r>
              <a:rPr lang="en-US"/>
              <a:t>especially if you are chaining service calls together</a:t>
            </a:r>
            <a:endParaRPr/>
          </a:p>
          <a:p>
            <a:pPr marL="0" lvl="0" indent="457200" algn="l" rtl="0">
              <a:spcBef>
                <a:spcPts val="0"/>
              </a:spcBef>
              <a:spcAft>
                <a:spcPts val="0"/>
              </a:spcAft>
              <a:buNone/>
            </a:pPr>
            <a:r>
              <a:rPr lang="en-US"/>
              <a:t>	Availability: SLA should be for the </a:t>
            </a:r>
            <a:r>
              <a:rPr lang="en-US" b="1"/>
              <a:t>entire</a:t>
            </a:r>
            <a:r>
              <a:rPr lang="en-US"/>
              <a:t> system</a:t>
            </a:r>
            <a:endParaRPr/>
          </a:p>
        </p:txBody>
      </p:sp>
      <p:sp>
        <p:nvSpPr>
          <p:cNvPr id="987" name="Google Shape;987;g4cc3b844dd_2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165</a:t>
            </a:fld>
            <a:endParaRPr/>
          </a:p>
        </p:txBody>
      </p:sp>
    </p:spTree>
    <p:extLst>
      <p:ext uri="{BB962C8B-B14F-4D97-AF65-F5344CB8AC3E}">
        <p14:creationId xmlns:p14="http://schemas.microsoft.com/office/powerpoint/2010/main" val="295140951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4eb1a597ed_0_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4eb1a597ed_0_2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Note there is still an implied request/response</a:t>
            </a:r>
            <a:endParaRPr/>
          </a:p>
          <a:p>
            <a:pPr marL="457200" lvl="0" indent="-317500" algn="l" rtl="0">
              <a:spcBef>
                <a:spcPts val="0"/>
              </a:spcBef>
              <a:spcAft>
                <a:spcPts val="0"/>
              </a:spcAft>
              <a:buSzPts val="1400"/>
              <a:buChar char="-"/>
            </a:pPr>
            <a:r>
              <a:rPr lang="en-US"/>
              <a:t>but in this case the client is just waiting for an acknowledgement that the server received the request</a:t>
            </a:r>
            <a:endParaRPr/>
          </a:p>
          <a:p>
            <a:pPr marL="457200" lvl="0" indent="-317500" algn="l" rtl="0">
              <a:spcBef>
                <a:spcPts val="0"/>
              </a:spcBef>
              <a:spcAft>
                <a:spcPts val="0"/>
              </a:spcAft>
              <a:buSzPts val="1400"/>
              <a:buChar char="-"/>
            </a:pPr>
            <a:r>
              <a:rPr lang="en-US"/>
              <a:t>We are not waiting for the server to complete and send the result</a:t>
            </a:r>
            <a:endParaRPr/>
          </a:p>
          <a:p>
            <a:pPr marL="0" lvl="0" indent="0" algn="l" rtl="0">
              <a:spcBef>
                <a:spcPts val="0"/>
              </a:spcBef>
              <a:spcAft>
                <a:spcPts val="0"/>
              </a:spcAft>
              <a:buNone/>
            </a:pPr>
            <a:endParaRPr/>
          </a:p>
          <a:p>
            <a:pPr marL="0" lvl="0" indent="0" algn="l" rtl="0">
              <a:spcBef>
                <a:spcPts val="0"/>
              </a:spcBef>
              <a:spcAft>
                <a:spcPts val="0"/>
              </a:spcAft>
              <a:buNone/>
            </a:pPr>
            <a:r>
              <a:rPr lang="en-US"/>
              <a:t>We’re not talking about UDP</a:t>
            </a:r>
            <a:endParaRPr/>
          </a:p>
          <a:p>
            <a:pPr marL="0" lvl="0" indent="457200" algn="l" rtl="0">
              <a:spcBef>
                <a:spcPts val="0"/>
              </a:spcBef>
              <a:spcAft>
                <a:spcPts val="0"/>
              </a:spcAft>
              <a:buNone/>
            </a:pPr>
            <a:r>
              <a:rPr lang="en-US"/>
              <a:t>(although there are protocols that implement events with it)</a:t>
            </a:r>
            <a:endParaRPr/>
          </a:p>
          <a:p>
            <a:pPr marL="0" lvl="0" indent="0" algn="l" rtl="0">
              <a:spcBef>
                <a:spcPts val="0"/>
              </a:spcBef>
              <a:spcAft>
                <a:spcPts val="0"/>
              </a:spcAft>
              <a:buNone/>
            </a:pPr>
            <a:endParaRPr/>
          </a:p>
          <a:p>
            <a:pPr marL="0" lvl="0" indent="0" algn="l" rtl="0">
              <a:spcBef>
                <a:spcPts val="0"/>
              </a:spcBef>
              <a:spcAft>
                <a:spcPts val="0"/>
              </a:spcAft>
              <a:buNone/>
            </a:pPr>
            <a:r>
              <a:rPr lang="en-US"/>
              <a:t>Scalability</a:t>
            </a:r>
            <a:endParaRPr/>
          </a:p>
          <a:p>
            <a:pPr marL="457200" lvl="0" indent="-317500" algn="l" rtl="0">
              <a:spcBef>
                <a:spcPts val="0"/>
              </a:spcBef>
              <a:spcAft>
                <a:spcPts val="0"/>
              </a:spcAft>
              <a:buSzPts val="1400"/>
              <a:buChar char="-"/>
            </a:pPr>
            <a:r>
              <a:rPr lang="en-US"/>
              <a:t>a different client may handle the response</a:t>
            </a:r>
            <a:endParaRPr/>
          </a:p>
          <a:p>
            <a:pPr marL="0" lvl="0" indent="0" algn="l" rtl="0">
              <a:spcBef>
                <a:spcPts val="0"/>
              </a:spcBef>
              <a:spcAft>
                <a:spcPts val="0"/>
              </a:spcAft>
              <a:buNone/>
            </a:pPr>
            <a:r>
              <a:rPr lang="en-US"/>
              <a:t>Long running</a:t>
            </a:r>
            <a:endParaRPr/>
          </a:p>
          <a:p>
            <a:pPr marL="0" lvl="0" indent="0" algn="l" rtl="0">
              <a:spcBef>
                <a:spcPts val="0"/>
              </a:spcBef>
              <a:spcAft>
                <a:spcPts val="0"/>
              </a:spcAft>
              <a:buNone/>
            </a:pPr>
            <a:r>
              <a:rPr lang="en-US"/>
              <a:t>	I drew it as the server running, but it might not be</a:t>
            </a:r>
            <a:endParaRPr/>
          </a:p>
        </p:txBody>
      </p:sp>
      <p:sp>
        <p:nvSpPr>
          <p:cNvPr id="996" name="Google Shape;996;g4eb1a597ed_0_2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166</a:t>
            </a:fld>
            <a:endParaRPr/>
          </a:p>
        </p:txBody>
      </p:sp>
    </p:spTree>
    <p:extLst>
      <p:ext uri="{BB962C8B-B14F-4D97-AF65-F5344CB8AC3E}">
        <p14:creationId xmlns:p14="http://schemas.microsoft.com/office/powerpoint/2010/main" val="120646728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4cc3b844dd_21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4cc3b844dd_21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5" name="Google Shape;1005;g4cc3b844dd_21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167</a:t>
            </a:fld>
            <a:endParaRPr/>
          </a:p>
        </p:txBody>
      </p:sp>
    </p:spTree>
    <p:extLst>
      <p:ext uri="{BB962C8B-B14F-4D97-AF65-F5344CB8AC3E}">
        <p14:creationId xmlns:p14="http://schemas.microsoft.com/office/powerpoint/2010/main" val="328208856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4cc3b844dd_1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4cc3b844dd_1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0" name="Google Shape;1010;g4cc3b844dd_1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168</a:t>
            </a:fld>
            <a:endParaRPr/>
          </a:p>
        </p:txBody>
      </p:sp>
    </p:spTree>
    <p:extLst>
      <p:ext uri="{BB962C8B-B14F-4D97-AF65-F5344CB8AC3E}">
        <p14:creationId xmlns:p14="http://schemas.microsoft.com/office/powerpoint/2010/main" val="293839673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4cc3b844dd_1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4cc3b844dd_1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It all comes down to scale… </a:t>
            </a:r>
            <a:endParaRPr/>
          </a:p>
          <a:p>
            <a:pPr marL="0" lvl="0" indent="0" algn="l" rtl="0">
              <a:spcBef>
                <a:spcPts val="0"/>
              </a:spcBef>
              <a:spcAft>
                <a:spcPts val="0"/>
              </a:spcAft>
              <a:buNone/>
            </a:pPr>
            <a:endParaRPr/>
          </a:p>
          <a:p>
            <a:pPr marL="0" lvl="0" indent="0" algn="l" rtl="0">
              <a:spcBef>
                <a:spcPts val="0"/>
              </a:spcBef>
              <a:spcAft>
                <a:spcPts val="0"/>
              </a:spcAft>
              <a:buNone/>
            </a:pPr>
            <a:r>
              <a:rPr lang="en-US"/>
              <a:t>As your application becomes larger, it becomes increasingly difficult to keep track of everything. </a:t>
            </a:r>
            <a:endParaRPr/>
          </a:p>
          <a:p>
            <a:pPr marL="0" lvl="0" indent="0" algn="l" rtl="0">
              <a:spcBef>
                <a:spcPts val="0"/>
              </a:spcBef>
              <a:spcAft>
                <a:spcPts val="0"/>
              </a:spcAft>
              <a:buNone/>
            </a:pPr>
            <a:r>
              <a:rPr lang="en-US"/>
              <a:t>It becomes increasingly hard to maintain and upgrade your app. </a:t>
            </a:r>
            <a:endParaRPr/>
          </a:p>
          <a:p>
            <a:pPr marL="0" lvl="0" indent="0" algn="l" rtl="0">
              <a:spcBef>
                <a:spcPts val="0"/>
              </a:spcBef>
              <a:spcAft>
                <a:spcPts val="0"/>
              </a:spcAft>
              <a:buNone/>
            </a:pPr>
            <a:r>
              <a:rPr lang="en-US"/>
              <a:t>It’s also harder to onboard new developers. </a:t>
            </a:r>
            <a:endParaRPr/>
          </a:p>
          <a:p>
            <a:pPr marL="0" lvl="0" indent="0" algn="l" rtl="0">
              <a:spcBef>
                <a:spcPts val="0"/>
              </a:spcBef>
              <a:spcAft>
                <a:spcPts val="0"/>
              </a:spcAft>
              <a:buNone/>
            </a:pPr>
            <a:endParaRPr/>
          </a:p>
        </p:txBody>
      </p:sp>
      <p:sp>
        <p:nvSpPr>
          <p:cNvPr id="1017" name="Google Shape;1017;g4cc3b844dd_1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169</a:t>
            </a:fld>
            <a:endParaRPr/>
          </a:p>
        </p:txBody>
      </p:sp>
    </p:spTree>
    <p:extLst>
      <p:ext uri="{BB962C8B-B14F-4D97-AF65-F5344CB8AC3E}">
        <p14:creationId xmlns:p14="http://schemas.microsoft.com/office/powerpoint/2010/main" val="3336851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4da248904d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4da248904d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g4da248904d_0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4cc3b844dd_1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4cc3b844dd_1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It all comes down to scale… </a:t>
            </a:r>
            <a:endParaRPr/>
          </a:p>
          <a:p>
            <a:pPr marL="0" lvl="0" indent="0" algn="l" rtl="0">
              <a:spcBef>
                <a:spcPts val="0"/>
              </a:spcBef>
              <a:spcAft>
                <a:spcPts val="0"/>
              </a:spcAft>
              <a:buNone/>
            </a:pPr>
            <a:endParaRPr/>
          </a:p>
          <a:p>
            <a:pPr marL="0" lvl="0" indent="0" algn="l" rtl="0">
              <a:spcBef>
                <a:spcPts val="0"/>
              </a:spcBef>
              <a:spcAft>
                <a:spcPts val="0"/>
              </a:spcAft>
              <a:buNone/>
            </a:pPr>
            <a:r>
              <a:rPr lang="en-US"/>
              <a:t>As your application becomes larger, it becomes increasingly difficult to keep track of everything. </a:t>
            </a:r>
            <a:endParaRPr/>
          </a:p>
          <a:p>
            <a:pPr marL="0" lvl="0" indent="0" algn="l" rtl="0">
              <a:spcBef>
                <a:spcPts val="0"/>
              </a:spcBef>
              <a:spcAft>
                <a:spcPts val="0"/>
              </a:spcAft>
              <a:buNone/>
            </a:pPr>
            <a:r>
              <a:rPr lang="en-US"/>
              <a:t>It becomes increasingly hard to maintain and upgrade your app. </a:t>
            </a:r>
            <a:endParaRPr/>
          </a:p>
          <a:p>
            <a:pPr marL="0" lvl="0" indent="0" algn="l" rtl="0">
              <a:spcBef>
                <a:spcPts val="0"/>
              </a:spcBef>
              <a:spcAft>
                <a:spcPts val="0"/>
              </a:spcAft>
              <a:buNone/>
            </a:pPr>
            <a:r>
              <a:rPr lang="en-US"/>
              <a:t>It’s also harder to onboard new developers. </a:t>
            </a:r>
            <a:endParaRPr/>
          </a:p>
          <a:p>
            <a:pPr marL="0" lvl="0" indent="0" algn="l" rtl="0">
              <a:spcBef>
                <a:spcPts val="0"/>
              </a:spcBef>
              <a:spcAft>
                <a:spcPts val="0"/>
              </a:spcAft>
              <a:buNone/>
            </a:pPr>
            <a:endParaRPr/>
          </a:p>
        </p:txBody>
      </p:sp>
      <p:sp>
        <p:nvSpPr>
          <p:cNvPr id="1024" name="Google Shape;1024;g4cc3b844dd_1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170</a:t>
            </a:fld>
            <a:endParaRPr/>
          </a:p>
        </p:txBody>
      </p:sp>
    </p:spTree>
    <p:extLst>
      <p:ext uri="{BB962C8B-B14F-4D97-AF65-F5344CB8AC3E}">
        <p14:creationId xmlns:p14="http://schemas.microsoft.com/office/powerpoint/2010/main" val="77865084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4cc3b844dd_4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4cc3b844dd_4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1" name="Google Shape;1031;g4cc3b844dd_4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171</a:t>
            </a:fld>
            <a:endParaRPr/>
          </a:p>
        </p:txBody>
      </p:sp>
    </p:spTree>
    <p:extLst>
      <p:ext uri="{BB962C8B-B14F-4D97-AF65-F5344CB8AC3E}">
        <p14:creationId xmlns:p14="http://schemas.microsoft.com/office/powerpoint/2010/main" val="291238788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4cc3b844dd_21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4cc3b844dd_21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6" name="Google Shape;1036;g4cc3b844dd_21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172</a:t>
            </a:fld>
            <a:endParaRPr/>
          </a:p>
        </p:txBody>
      </p:sp>
    </p:spTree>
    <p:extLst>
      <p:ext uri="{BB962C8B-B14F-4D97-AF65-F5344CB8AC3E}">
        <p14:creationId xmlns:p14="http://schemas.microsoft.com/office/powerpoint/2010/main" val="44257900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4cc3b844dd_4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4cc3b844dd_4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a:solidFill>
                  <a:srgbClr val="000000"/>
                </a:solidFill>
              </a:rPr>
              <a:t>TODOs:</a:t>
            </a:r>
            <a:endParaRPr>
              <a:solidFill>
                <a:srgbClr val="000000"/>
              </a:solidFill>
            </a:endParaRPr>
          </a:p>
          <a:p>
            <a:pPr marL="0" lvl="0" indent="0" algn="l" rtl="0">
              <a:lnSpc>
                <a:spcPct val="115000"/>
              </a:lnSpc>
              <a:spcBef>
                <a:spcPts val="0"/>
              </a:spcBef>
              <a:spcAft>
                <a:spcPts val="0"/>
              </a:spcAft>
              <a:buNone/>
            </a:pPr>
            <a:r>
              <a:rPr lang="en-US">
                <a:solidFill>
                  <a:srgbClr val="000000"/>
                </a:solidFill>
              </a:rPr>
              <a:t>- Definitions of all</a:t>
            </a:r>
            <a:endParaRPr>
              <a:solidFill>
                <a:srgbClr val="000000"/>
              </a:solidFill>
            </a:endParaRPr>
          </a:p>
          <a:p>
            <a:pPr marL="0" lvl="0" indent="0" algn="l" rtl="0">
              <a:spcBef>
                <a:spcPts val="0"/>
              </a:spcBef>
              <a:spcAft>
                <a:spcPts val="0"/>
              </a:spcAft>
              <a:buNone/>
            </a:pPr>
            <a:endParaRPr/>
          </a:p>
        </p:txBody>
      </p:sp>
      <p:sp>
        <p:nvSpPr>
          <p:cNvPr id="1043" name="Google Shape;1043;g4cc3b844dd_4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173</a:t>
            </a:fld>
            <a:endParaRPr/>
          </a:p>
        </p:txBody>
      </p:sp>
    </p:spTree>
    <p:extLst>
      <p:ext uri="{BB962C8B-B14F-4D97-AF65-F5344CB8AC3E}">
        <p14:creationId xmlns:p14="http://schemas.microsoft.com/office/powerpoint/2010/main" val="52030796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4cc3b844dd_4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4cc3b844dd_4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rgbClr val="000000"/>
              </a:buClr>
              <a:buSzPts val="1400"/>
              <a:buChar char="-"/>
            </a:pPr>
            <a:r>
              <a:rPr lang="en-US">
                <a:solidFill>
                  <a:srgbClr val="000000"/>
                </a:solidFill>
              </a:rPr>
              <a:t>This is the one you are probably familiar with</a:t>
            </a:r>
            <a:endParaRPr>
              <a:solidFill>
                <a:srgbClr val="000000"/>
              </a:solidFill>
            </a:endParaRPr>
          </a:p>
          <a:p>
            <a:pPr marL="0" lvl="0" indent="0" algn="l" rtl="0">
              <a:spcBef>
                <a:spcPts val="0"/>
              </a:spcBef>
              <a:spcAft>
                <a:spcPts val="0"/>
              </a:spcAft>
              <a:buNone/>
            </a:pPr>
            <a:endParaRPr>
              <a:solidFill>
                <a:srgbClr val="000000"/>
              </a:solidFill>
            </a:endParaRPr>
          </a:p>
        </p:txBody>
      </p:sp>
      <p:sp>
        <p:nvSpPr>
          <p:cNvPr id="1050" name="Google Shape;1050;g4cc3b844dd_4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174</a:t>
            </a:fld>
            <a:endParaRPr/>
          </a:p>
        </p:txBody>
      </p:sp>
    </p:spTree>
    <p:extLst>
      <p:ext uri="{BB962C8B-B14F-4D97-AF65-F5344CB8AC3E}">
        <p14:creationId xmlns:p14="http://schemas.microsoft.com/office/powerpoint/2010/main" val="20284298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4cc3b844dd_4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4cc3b844dd_4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1100"/>
              <a:buFont typeface="Arial"/>
              <a:buNone/>
            </a:pPr>
            <a:r>
              <a:rPr lang="en-US">
                <a:solidFill>
                  <a:srgbClr val="000000"/>
                </a:solidFill>
              </a:rPr>
              <a:t>TODOs:</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 An IOT sensor measurement (e.g. a temperature measurement, a mouse click) isn't rich,</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doesn't have identity,</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  - isn't valuable on it's own, only in aggregate with other related events</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 A credit card payment does</a:t>
            </a:r>
            <a:endParaRPr>
              <a:solidFill>
                <a:srgbClr val="000000"/>
              </a:solidFill>
            </a:endParaRPr>
          </a:p>
          <a:p>
            <a:pPr marL="0" lvl="0" indent="0" algn="l" rtl="0">
              <a:spcBef>
                <a:spcPts val="0"/>
              </a:spcBef>
              <a:spcAft>
                <a:spcPts val="0"/>
              </a:spcAft>
              <a:buNone/>
            </a:pPr>
            <a:endParaRPr>
              <a:solidFill>
                <a:srgbClr val="000000"/>
              </a:solidFill>
            </a:endParaRPr>
          </a:p>
        </p:txBody>
      </p:sp>
      <p:sp>
        <p:nvSpPr>
          <p:cNvPr id="1057" name="Google Shape;1057;g4cc3b844dd_4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175</a:t>
            </a:fld>
            <a:endParaRPr/>
          </a:p>
        </p:txBody>
      </p:sp>
    </p:spTree>
    <p:extLst>
      <p:ext uri="{BB962C8B-B14F-4D97-AF65-F5344CB8AC3E}">
        <p14:creationId xmlns:p14="http://schemas.microsoft.com/office/powerpoint/2010/main" val="226817188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4cc3b844dd_4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4cc3b844dd_4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1100"/>
              <a:buFont typeface="Arial"/>
              <a:buNone/>
            </a:pPr>
            <a:r>
              <a:rPr lang="en-US">
                <a:solidFill>
                  <a:srgbClr val="000000"/>
                </a:solidFill>
              </a:rPr>
              <a:t>TODOs:</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 An IOT sensor measurement (e.g. a temperature measurement, a mouse click) isn't rich,</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doesn't have identity,</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  - isn't valuable on it's own, only in aggregate with other related events</a:t>
            </a:r>
            <a:endParaRPr>
              <a:solidFill>
                <a:srgbClr val="000000"/>
              </a:solidFill>
            </a:endParaRPr>
          </a:p>
          <a:p>
            <a:pPr marL="0" lvl="0" indent="0" algn="l" rtl="0">
              <a:lnSpc>
                <a:spcPct val="115000"/>
              </a:lnSpc>
              <a:spcBef>
                <a:spcPts val="0"/>
              </a:spcBef>
              <a:spcAft>
                <a:spcPts val="0"/>
              </a:spcAft>
              <a:buClr>
                <a:srgbClr val="000000"/>
              </a:buClr>
              <a:buSzPts val="1100"/>
              <a:buFont typeface="Arial"/>
              <a:buNone/>
            </a:pPr>
            <a:r>
              <a:rPr lang="en-US">
                <a:solidFill>
                  <a:srgbClr val="000000"/>
                </a:solidFill>
              </a:rPr>
              <a:t>- A credit card payment does</a:t>
            </a:r>
            <a:endParaRPr>
              <a:solidFill>
                <a:srgbClr val="000000"/>
              </a:solidFill>
            </a:endParaRPr>
          </a:p>
          <a:p>
            <a:pPr marL="0" lvl="0" indent="0" algn="l" rtl="0">
              <a:spcBef>
                <a:spcPts val="0"/>
              </a:spcBef>
              <a:spcAft>
                <a:spcPts val="0"/>
              </a:spcAft>
              <a:buNone/>
            </a:pPr>
            <a:endParaRPr>
              <a:solidFill>
                <a:srgbClr val="000000"/>
              </a:solidFill>
            </a:endParaRPr>
          </a:p>
        </p:txBody>
      </p:sp>
      <p:sp>
        <p:nvSpPr>
          <p:cNvPr id="1064" name="Google Shape;1064;g4cc3b844dd_4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176</a:t>
            </a:fld>
            <a:endParaRPr/>
          </a:p>
        </p:txBody>
      </p:sp>
    </p:spTree>
    <p:extLst>
      <p:ext uri="{BB962C8B-B14F-4D97-AF65-F5344CB8AC3E}">
        <p14:creationId xmlns:p14="http://schemas.microsoft.com/office/powerpoint/2010/main" val="272935886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4cc3b844dd_4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4cc3b844dd_4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Based on a true story</a:t>
            </a:r>
            <a:endParaRPr/>
          </a:p>
          <a:p>
            <a:pPr marL="0" lvl="0" indent="0" algn="l" rtl="0">
              <a:spcBef>
                <a:spcPts val="0"/>
              </a:spcBef>
              <a:spcAft>
                <a:spcPts val="0"/>
              </a:spcAft>
              <a:buNone/>
            </a:pPr>
            <a:endParaRPr/>
          </a:p>
          <a:p>
            <a:pPr marL="0" lvl="0" indent="0" algn="l" rtl="0">
              <a:spcBef>
                <a:spcPts val="0"/>
              </a:spcBef>
              <a:spcAft>
                <a:spcPts val="0"/>
              </a:spcAft>
              <a:buNone/>
            </a:pPr>
            <a:r>
              <a:rPr lang="en-US"/>
              <a:t>Users come in online and submit a form to apply for life insurance</a:t>
            </a:r>
            <a:endParaRPr/>
          </a:p>
          <a:p>
            <a:pPr marL="0" lvl="0" indent="0" algn="l" rtl="0">
              <a:spcBef>
                <a:spcPts val="0"/>
              </a:spcBef>
              <a:spcAft>
                <a:spcPts val="0"/>
              </a:spcAft>
              <a:buNone/>
            </a:pPr>
            <a:r>
              <a:rPr lang="en-US"/>
              <a:t>That system then issues a policy</a:t>
            </a:r>
            <a:endParaRPr/>
          </a:p>
          <a:p>
            <a:pPr marL="0" lvl="0" indent="0" algn="l" rtl="0">
              <a:spcBef>
                <a:spcPts val="0"/>
              </a:spcBef>
              <a:spcAft>
                <a:spcPts val="0"/>
              </a:spcAft>
              <a:buNone/>
            </a:pPr>
            <a:r>
              <a:rPr lang="en-US"/>
              <a:t>	^ So right here to see a potential event</a:t>
            </a:r>
            <a:endParaRPr/>
          </a:p>
          <a:p>
            <a:pPr marL="0" lvl="0" indent="457200" algn="l" rtl="0">
              <a:spcBef>
                <a:spcPts val="0"/>
              </a:spcBef>
              <a:spcAft>
                <a:spcPts val="0"/>
              </a:spcAft>
              <a:buNone/>
            </a:pPr>
            <a:r>
              <a:rPr lang="en-US"/>
              <a:t>This is a significant thing, it’s likely lots of apps will be interested,</a:t>
            </a:r>
            <a:endParaRPr/>
          </a:p>
          <a:p>
            <a:pPr marL="0" lvl="0" indent="457200" algn="l" rtl="0">
              <a:spcBef>
                <a:spcPts val="0"/>
              </a:spcBef>
              <a:spcAft>
                <a:spcPts val="0"/>
              </a:spcAft>
              <a:buNone/>
            </a:pPr>
            <a:r>
              <a:rPr lang="en-US"/>
              <a:t>let’s not code all of the processes into the policy submission app</a:t>
            </a:r>
            <a:endParaRPr/>
          </a:p>
          <a:p>
            <a:pPr marL="0" lvl="0" indent="457200" algn="l" rtl="0">
              <a:spcBef>
                <a:spcPts val="0"/>
              </a:spcBef>
              <a:spcAft>
                <a:spcPts val="0"/>
              </a:spcAft>
              <a:buNone/>
            </a:pPr>
            <a:endParaRPr/>
          </a:p>
          <a:p>
            <a:pPr marL="0" lvl="0" indent="0" algn="l" rtl="0">
              <a:spcBef>
                <a:spcPts val="0"/>
              </a:spcBef>
              <a:spcAft>
                <a:spcPts val="0"/>
              </a:spcAft>
              <a:buNone/>
            </a:pPr>
            <a:r>
              <a:rPr lang="en-US"/>
              <a:t>1-3 can all happen at once</a:t>
            </a:r>
            <a:endParaRPr/>
          </a:p>
          <a:p>
            <a:pPr marL="0" lvl="0" indent="0" algn="l" rtl="0">
              <a:spcBef>
                <a:spcPts val="0"/>
              </a:spcBef>
              <a:spcAft>
                <a:spcPts val="0"/>
              </a:spcAft>
              <a:buNone/>
            </a:pPr>
            <a:r>
              <a:rPr lang="en-US"/>
              <a:t>#4 happens only once 1-3 are done</a:t>
            </a:r>
            <a:endParaRPr/>
          </a:p>
          <a:p>
            <a:pPr marL="0" lvl="0" indent="0" algn="l" rtl="0">
              <a:spcBef>
                <a:spcPts val="0"/>
              </a:spcBef>
              <a:spcAft>
                <a:spcPts val="0"/>
              </a:spcAft>
              <a:buNone/>
            </a:pPr>
            <a:r>
              <a:rPr lang="en-US"/>
              <a:t>	Ideally we want this to happen as quickly as possible so we don’t lose the user</a:t>
            </a:r>
            <a:endParaRPr/>
          </a:p>
          <a:p>
            <a:pPr marL="0" lvl="0" indent="0" algn="l" rtl="0">
              <a:spcBef>
                <a:spcPts val="0"/>
              </a:spcBef>
              <a:spcAft>
                <a:spcPts val="0"/>
              </a:spcAft>
              <a:buNone/>
            </a:pPr>
            <a:r>
              <a:rPr lang="en-US"/>
              <a:t>	If one of the slow processes is optimized we would like the process to happen quicker</a:t>
            </a:r>
            <a:endParaRPr/>
          </a:p>
        </p:txBody>
      </p:sp>
      <p:sp>
        <p:nvSpPr>
          <p:cNvPr id="1071" name="Google Shape;1071;g4cc3b844dd_4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177</a:t>
            </a:fld>
            <a:endParaRPr/>
          </a:p>
        </p:txBody>
      </p:sp>
    </p:spTree>
    <p:extLst>
      <p:ext uri="{BB962C8B-B14F-4D97-AF65-F5344CB8AC3E}">
        <p14:creationId xmlns:p14="http://schemas.microsoft.com/office/powerpoint/2010/main" val="381708596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4cc3b844dd_4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4cc3b844dd_4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8" name="Google Shape;1078;g4cc3b844dd_4_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178</a:t>
            </a:fld>
            <a:endParaRPr/>
          </a:p>
        </p:txBody>
      </p:sp>
    </p:spTree>
    <p:extLst>
      <p:ext uri="{BB962C8B-B14F-4D97-AF65-F5344CB8AC3E}">
        <p14:creationId xmlns:p14="http://schemas.microsoft.com/office/powerpoint/2010/main" val="281808318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4cc3b844dd_4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4cc3b844dd_4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3" name="Google Shape;1083;g4cc3b844dd_4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179</a:t>
            </a:fld>
            <a:endParaRPr/>
          </a:p>
        </p:txBody>
      </p:sp>
    </p:spTree>
    <p:extLst>
      <p:ext uri="{BB962C8B-B14F-4D97-AF65-F5344CB8AC3E}">
        <p14:creationId xmlns:p14="http://schemas.microsoft.com/office/powerpoint/2010/main" val="2993823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4ebbc1f49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4ebbc1f49a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Context... </a:t>
            </a:r>
            <a:endParaRPr/>
          </a:p>
          <a:p>
            <a:pPr marL="0" lvl="0" indent="0" algn="l" rtl="0">
              <a:spcBef>
                <a:spcPts val="0"/>
              </a:spcBef>
              <a:spcAft>
                <a:spcPts val="0"/>
              </a:spcAft>
              <a:buNone/>
            </a:pPr>
            <a:endParaRPr/>
          </a:p>
          <a:p>
            <a:pPr marL="0" lvl="0" indent="0" algn="l" rtl="0">
              <a:spcBef>
                <a:spcPts val="0"/>
              </a:spcBef>
              <a:spcAft>
                <a:spcPts val="0"/>
              </a:spcAft>
              <a:buNone/>
            </a:pPr>
            <a:r>
              <a:rPr lang="en-US"/>
              <a:t>Steve Yegge was a guy who worked for Amazon and Google and was contrasting the approaches the two companies take. </a:t>
            </a:r>
            <a:endParaRPr/>
          </a:p>
          <a:p>
            <a:pPr marL="0" lvl="0" indent="0" algn="l" rtl="0">
              <a:spcBef>
                <a:spcPts val="0"/>
              </a:spcBef>
              <a:spcAft>
                <a:spcPts val="0"/>
              </a:spcAft>
              <a:buNone/>
            </a:pPr>
            <a:r>
              <a:rPr lang="en-US"/>
              <a:t>He found that Amazon did one thing much better than Google, Platforms</a:t>
            </a:r>
            <a:endParaRPr/>
          </a:p>
        </p:txBody>
      </p:sp>
      <p:sp>
        <p:nvSpPr>
          <p:cNvPr id="362" name="Google Shape;362;g4ebbc1f49a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4cc3b844dd_4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4cc3b844dd_4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0" name="Google Shape;1090;g4cc3b844dd_4_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180</a:t>
            </a:fld>
            <a:endParaRPr/>
          </a:p>
        </p:txBody>
      </p:sp>
    </p:spTree>
    <p:extLst>
      <p:ext uri="{BB962C8B-B14F-4D97-AF65-F5344CB8AC3E}">
        <p14:creationId xmlns:p14="http://schemas.microsoft.com/office/powerpoint/2010/main" val="3553469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4c8e5c9de1_3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4c8e5c9de1_3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Steve Yegge’s Platform Rant</a:t>
            </a:r>
            <a:endParaRPr/>
          </a:p>
          <a:p>
            <a:pPr marL="0" lvl="0" indent="0" algn="l" rtl="0">
              <a:spcBef>
                <a:spcPts val="0"/>
              </a:spcBef>
              <a:spcAft>
                <a:spcPts val="0"/>
              </a:spcAft>
              <a:buNone/>
            </a:pPr>
            <a:r>
              <a:rPr lang="en-US" u="sng">
                <a:solidFill>
                  <a:schemeClr val="hlink"/>
                </a:solidFill>
                <a:hlinkClick r:id="rId3"/>
              </a:rPr>
              <a:t>https://gist.github.com/chitchcock/1281611</a:t>
            </a:r>
            <a:endParaRPr/>
          </a:p>
          <a:p>
            <a:pPr marL="0" lvl="0" indent="0" algn="l" rtl="0">
              <a:spcBef>
                <a:spcPts val="0"/>
              </a:spcBef>
              <a:spcAft>
                <a:spcPts val="0"/>
              </a:spcAft>
              <a:buNone/>
            </a:pPr>
            <a:endParaRPr/>
          </a:p>
          <a:p>
            <a:pPr marL="0" lvl="0" indent="0" algn="l" rtl="0">
              <a:spcBef>
                <a:spcPts val="0"/>
              </a:spcBef>
              <a:spcAft>
                <a:spcPts val="0"/>
              </a:spcAft>
              <a:buNone/>
            </a:pPr>
            <a:r>
              <a:rPr lang="en-US"/>
              <a:t>The upshot of this is that Amazon became powerful because they built an API first culture. </a:t>
            </a:r>
            <a:endParaRPr/>
          </a:p>
          <a:p>
            <a:pPr marL="0" lvl="0" indent="0" algn="l" rtl="0">
              <a:spcBef>
                <a:spcPts val="0"/>
              </a:spcBef>
              <a:spcAft>
                <a:spcPts val="0"/>
              </a:spcAft>
              <a:buNone/>
            </a:pPr>
            <a:endParaRPr/>
          </a:p>
          <a:p>
            <a:pPr marL="0" lvl="0" indent="0" algn="l" rtl="0">
              <a:spcBef>
                <a:spcPts val="0"/>
              </a:spcBef>
              <a:spcAft>
                <a:spcPts val="0"/>
              </a:spcAft>
              <a:buClr>
                <a:srgbClr val="000000"/>
              </a:buClr>
              <a:buSzPts val="1100"/>
              <a:buFont typeface="Arial"/>
              <a:buNone/>
            </a:pPr>
            <a:r>
              <a:rPr lang="en-US"/>
              <a:t>this approach, in addition to making you a more disciplined company, enables platforms</a:t>
            </a:r>
            <a:endParaRPr/>
          </a:p>
          <a:p>
            <a:pPr marL="0" lvl="0" indent="0" algn="l" rtl="0">
              <a:spcBef>
                <a:spcPts val="0"/>
              </a:spcBef>
              <a:spcAft>
                <a:spcPts val="0"/>
              </a:spcAft>
              <a:buClr>
                <a:srgbClr val="000000"/>
              </a:buClr>
              <a:buSzPts val="1100"/>
              <a:buFont typeface="Arial"/>
              <a:buNone/>
            </a:pPr>
            <a:r>
              <a:rPr lang="en-US"/>
              <a:t>Even if it’s internal software, this encourages </a:t>
            </a:r>
            <a:endParaRPr/>
          </a:p>
          <a:p>
            <a:pPr marL="0" lvl="0" indent="0" algn="l" rtl="0">
              <a:spcBef>
                <a:spcPts val="0"/>
              </a:spcBef>
              <a:spcAft>
                <a:spcPts val="0"/>
              </a:spcAft>
              <a:buClr>
                <a:srgbClr val="000000"/>
              </a:buClr>
              <a:buSzPts val="1100"/>
              <a:buFont typeface="Arial"/>
              <a:buNone/>
            </a:pPr>
            <a:r>
              <a:rPr lang="en-US"/>
              <a:t>Encourages Accessibility</a:t>
            </a:r>
            <a:endParaRPr/>
          </a:p>
        </p:txBody>
      </p:sp>
      <p:sp>
        <p:nvSpPr>
          <p:cNvPr id="369" name="Google Shape;369;g4c8e5c9de1_3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0af7a0f9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0af7a0f9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g50af7a0f96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4dcb6d4df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4dcb6d4df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Steve Yegge’s Platform Rant</a:t>
            </a:r>
            <a:endParaRPr/>
          </a:p>
          <a:p>
            <a:pPr marL="0" lvl="0" indent="0" algn="l" rtl="0">
              <a:spcBef>
                <a:spcPts val="0"/>
              </a:spcBef>
              <a:spcAft>
                <a:spcPts val="0"/>
              </a:spcAft>
              <a:buNone/>
            </a:pPr>
            <a:r>
              <a:rPr lang="en-US" u="sng">
                <a:solidFill>
                  <a:schemeClr val="hlink"/>
                </a:solidFill>
                <a:hlinkClick r:id="rId3"/>
              </a:rPr>
              <a:t>https://gist.github.com/chitchcock/1281611</a:t>
            </a:r>
            <a:endParaRPr/>
          </a:p>
          <a:p>
            <a:pPr marL="0" lvl="0" indent="0" algn="l" rtl="0">
              <a:spcBef>
                <a:spcPts val="0"/>
              </a:spcBef>
              <a:spcAft>
                <a:spcPts val="0"/>
              </a:spcAft>
              <a:buNone/>
            </a:pPr>
            <a:endParaRPr/>
          </a:p>
          <a:p>
            <a:pPr marL="0" lvl="0" indent="0" algn="l" rtl="0">
              <a:spcBef>
                <a:spcPts val="0"/>
              </a:spcBef>
              <a:spcAft>
                <a:spcPts val="0"/>
              </a:spcAft>
              <a:buNone/>
            </a:pPr>
            <a:r>
              <a:rPr lang="en-US"/>
              <a:t>The upshot of this is that Amazon became powerful because they built an API first culture. </a:t>
            </a:r>
            <a:endParaRPr/>
          </a:p>
          <a:p>
            <a:pPr marL="0" lvl="0" indent="0" algn="l" rtl="0">
              <a:spcBef>
                <a:spcPts val="0"/>
              </a:spcBef>
              <a:spcAft>
                <a:spcPts val="0"/>
              </a:spcAft>
              <a:buNone/>
            </a:pPr>
            <a:endParaRPr/>
          </a:p>
          <a:p>
            <a:pPr marL="0" lvl="0" indent="0" algn="l" rtl="0">
              <a:spcBef>
                <a:spcPts val="0"/>
              </a:spcBef>
              <a:spcAft>
                <a:spcPts val="0"/>
              </a:spcAft>
              <a:buClr>
                <a:srgbClr val="000000"/>
              </a:buClr>
              <a:buSzPts val="1100"/>
              <a:buFont typeface="Arial"/>
              <a:buNone/>
            </a:pPr>
            <a:r>
              <a:rPr lang="en-US"/>
              <a:t>this approach, in addition to making you a more disciplined company, enables platforms</a:t>
            </a:r>
            <a:endParaRPr/>
          </a:p>
          <a:p>
            <a:pPr marL="0" lvl="0" indent="0" algn="l" rtl="0">
              <a:spcBef>
                <a:spcPts val="0"/>
              </a:spcBef>
              <a:spcAft>
                <a:spcPts val="0"/>
              </a:spcAft>
              <a:buClr>
                <a:srgbClr val="000000"/>
              </a:buClr>
              <a:buSzPts val="1100"/>
              <a:buFont typeface="Arial"/>
              <a:buNone/>
            </a:pPr>
            <a:r>
              <a:rPr lang="en-US"/>
              <a:t>Even if it’s internal software, this encourages </a:t>
            </a:r>
            <a:endParaRPr/>
          </a:p>
          <a:p>
            <a:pPr marL="0" lvl="0" indent="0" algn="l" rtl="0">
              <a:spcBef>
                <a:spcPts val="0"/>
              </a:spcBef>
              <a:spcAft>
                <a:spcPts val="0"/>
              </a:spcAft>
              <a:buClr>
                <a:srgbClr val="000000"/>
              </a:buClr>
              <a:buSzPts val="1100"/>
              <a:buFont typeface="Arial"/>
              <a:buNone/>
            </a:pPr>
            <a:r>
              <a:rPr lang="en-US"/>
              <a:t>Encourages Accessibility</a:t>
            </a:r>
            <a:endParaRPr/>
          </a:p>
        </p:txBody>
      </p:sp>
      <p:sp>
        <p:nvSpPr>
          <p:cNvPr id="376" name="Google Shape;376;g4dcb6d4df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4e3446c5e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4e3446c5e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Enables Platforms </a:t>
            </a:r>
            <a:endParaRPr/>
          </a:p>
          <a:p>
            <a:pPr marL="0" lvl="0" indent="0" algn="l" rtl="0">
              <a:spcBef>
                <a:spcPts val="0"/>
              </a:spcBef>
              <a:spcAft>
                <a:spcPts val="0"/>
              </a:spcAft>
              <a:buNone/>
            </a:pPr>
            <a:r>
              <a:rPr lang="en-US"/>
              <a:t>APIs allow you to create platforms, while you’re not going to become the next Amazon, you can build on what you already have.</a:t>
            </a:r>
            <a:endParaRPr/>
          </a:p>
          <a:p>
            <a:pPr marL="0" lvl="0" indent="0" algn="l" rtl="0">
              <a:spcBef>
                <a:spcPts val="0"/>
              </a:spcBef>
              <a:spcAft>
                <a:spcPts val="0"/>
              </a:spcAft>
              <a:buNone/>
            </a:pPr>
            <a:br>
              <a:rPr lang="en-US"/>
            </a:br>
            <a:r>
              <a:rPr lang="en-US"/>
              <a:t>Encourages Accessibility</a:t>
            </a:r>
            <a:endParaRPr/>
          </a:p>
          <a:p>
            <a:pPr marL="0" lvl="0" indent="0" algn="l" rtl="0">
              <a:spcBef>
                <a:spcPts val="0"/>
              </a:spcBef>
              <a:spcAft>
                <a:spcPts val="0"/>
              </a:spcAft>
              <a:buNone/>
            </a:pPr>
            <a:r>
              <a:rPr lang="en-US"/>
              <a:t>Makes data easier to consume by other people, can be reused by different types of applications down stream. </a:t>
            </a:r>
            <a:endParaRPr/>
          </a:p>
          <a:p>
            <a:pPr marL="0" lvl="0" indent="0" algn="l" rtl="0">
              <a:spcBef>
                <a:spcPts val="0"/>
              </a:spcBef>
              <a:spcAft>
                <a:spcPts val="0"/>
              </a:spcAft>
              <a:buNone/>
            </a:pPr>
            <a:br>
              <a:rPr lang="en-US"/>
            </a:br>
            <a:r>
              <a:rPr lang="en-US"/>
              <a:t>Reduces Tight Coupling</a:t>
            </a:r>
            <a:br>
              <a:rPr lang="en-US"/>
            </a:br>
            <a:r>
              <a:rPr lang="en-US"/>
              <a:t>Maintaining different services allows for teams to work on individual services instead of a giant monolith. </a:t>
            </a:r>
            <a:endParaRPr/>
          </a:p>
          <a:p>
            <a:pPr marL="0" lvl="0" indent="0" algn="l" rtl="0">
              <a:spcBef>
                <a:spcPts val="0"/>
              </a:spcBef>
              <a:spcAft>
                <a:spcPts val="0"/>
              </a:spcAft>
              <a:buNone/>
            </a:pPr>
            <a:r>
              <a:rPr lang="en-US"/>
              <a:t>Bezos was famous for “two pizza” teams</a:t>
            </a:r>
            <a:endParaRPr/>
          </a:p>
        </p:txBody>
      </p:sp>
      <p:sp>
        <p:nvSpPr>
          <p:cNvPr id="383" name="Google Shape;383;g4e3446c5e4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4dcb6d4dfd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4dcb6d4dfd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4dcb6d4dfd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4deb15b3f7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4deb15b3f7_3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Most of the API communication methods we care about are built on HTTP.</a:t>
            </a:r>
            <a:endParaRPr/>
          </a:p>
          <a:p>
            <a:pPr marL="0" lvl="0" indent="0" algn="l" rtl="0">
              <a:spcBef>
                <a:spcPts val="0"/>
              </a:spcBef>
              <a:spcAft>
                <a:spcPts val="0"/>
              </a:spcAft>
              <a:buNone/>
            </a:pPr>
            <a:endParaRPr/>
          </a:p>
          <a:p>
            <a:pPr marL="0" lvl="0" indent="0" algn="l" rtl="0">
              <a:spcBef>
                <a:spcPts val="0"/>
              </a:spcBef>
              <a:spcAft>
                <a:spcPts val="0"/>
              </a:spcAft>
              <a:buNone/>
            </a:pPr>
            <a:r>
              <a:rPr lang="en-US"/>
              <a:t>SOAP</a:t>
            </a:r>
            <a:endParaRPr/>
          </a:p>
          <a:p>
            <a:pPr marL="457200" lvl="0" indent="-317500" algn="l" rtl="0">
              <a:spcBef>
                <a:spcPts val="0"/>
              </a:spcBef>
              <a:spcAft>
                <a:spcPts val="0"/>
              </a:spcAft>
              <a:buSzPts val="1400"/>
              <a:buChar char="-"/>
            </a:pPr>
            <a:r>
              <a:rPr lang="en-US"/>
              <a:t>XML based format, we aren’t going to talk about it in this presentation</a:t>
            </a:r>
            <a:endParaRPr/>
          </a:p>
          <a:p>
            <a:pPr marL="457200" lvl="0" indent="-317500" algn="l" rtl="0">
              <a:spcBef>
                <a:spcPts val="0"/>
              </a:spcBef>
              <a:spcAft>
                <a:spcPts val="0"/>
              </a:spcAft>
              <a:buSzPts val="1400"/>
              <a:buChar char="-"/>
            </a:pPr>
            <a:r>
              <a:rPr lang="en-US"/>
              <a:t>Use REST instead</a:t>
            </a:r>
            <a:endParaRPr/>
          </a:p>
          <a:p>
            <a:pPr marL="0" lvl="0" indent="0" algn="l" rtl="0">
              <a:spcBef>
                <a:spcPts val="0"/>
              </a:spcBef>
              <a:spcAft>
                <a:spcPts val="0"/>
              </a:spcAft>
              <a:buNone/>
            </a:pPr>
            <a:br>
              <a:rPr lang="en-US"/>
            </a:br>
            <a:r>
              <a:rPr lang="en-US"/>
              <a:t>REST</a:t>
            </a:r>
            <a:br>
              <a:rPr lang="en-US"/>
            </a:br>
            <a:endParaRPr/>
          </a:p>
          <a:p>
            <a:pPr marL="457200" lvl="0" indent="-317500" algn="l" rtl="0">
              <a:spcBef>
                <a:spcPts val="0"/>
              </a:spcBef>
              <a:spcAft>
                <a:spcPts val="0"/>
              </a:spcAft>
              <a:buSzPts val="1400"/>
              <a:buChar char="-"/>
            </a:pPr>
            <a:r>
              <a:rPr lang="en-US"/>
              <a:t>The current default for building modern APIs</a:t>
            </a:r>
            <a:endParaRPr/>
          </a:p>
          <a:p>
            <a:pPr marL="457200" lvl="0" indent="-317500" algn="l" rtl="0">
              <a:spcBef>
                <a:spcPts val="0"/>
              </a:spcBef>
              <a:spcAft>
                <a:spcPts val="0"/>
              </a:spcAft>
              <a:buSzPts val="1400"/>
              <a:buChar char="-"/>
            </a:pPr>
            <a:r>
              <a:rPr lang="en-US"/>
              <a:t>This should be your default too</a:t>
            </a:r>
            <a:endParaRPr/>
          </a:p>
          <a:p>
            <a:pPr marL="0" lvl="0" indent="0" algn="l" rtl="0">
              <a:spcBef>
                <a:spcPts val="0"/>
              </a:spcBef>
              <a:spcAft>
                <a:spcPts val="0"/>
              </a:spcAft>
              <a:buNone/>
            </a:pPr>
            <a:endParaRPr/>
          </a:p>
          <a:p>
            <a:pPr marL="0" lvl="0" indent="0" algn="l" rtl="0">
              <a:spcBef>
                <a:spcPts val="0"/>
              </a:spcBef>
              <a:spcAft>
                <a:spcPts val="0"/>
              </a:spcAft>
              <a:buNone/>
            </a:pPr>
            <a:br>
              <a:rPr lang="en-US"/>
            </a:br>
            <a:r>
              <a:rPr lang="en-US"/>
              <a:t>GraphQL</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US"/>
              <a:t>A new standard that’s currently emerging that you should know about </a:t>
            </a:r>
            <a:endParaRPr/>
          </a:p>
          <a:p>
            <a:pPr marL="457200" lvl="0" indent="-317500" algn="l" rtl="0">
              <a:spcBef>
                <a:spcPts val="0"/>
              </a:spcBef>
              <a:spcAft>
                <a:spcPts val="0"/>
              </a:spcAft>
              <a:buSzPts val="1400"/>
              <a:buChar char="-"/>
            </a:pPr>
            <a:r>
              <a:rPr lang="en-US"/>
              <a:t>Useful in certain situations</a:t>
            </a:r>
            <a:br>
              <a:rPr lang="en-US"/>
            </a:br>
            <a:endParaRPr/>
          </a:p>
        </p:txBody>
      </p:sp>
      <p:sp>
        <p:nvSpPr>
          <p:cNvPr id="396" name="Google Shape;396;g4deb15b3f7_3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4e3446c5e4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4e3446c5e4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Representational State Transfer</a:t>
            </a:r>
            <a:endParaRPr/>
          </a:p>
          <a:p>
            <a:pPr marL="457200" lvl="0" indent="-317500" algn="l" rtl="0">
              <a:spcBef>
                <a:spcPts val="0"/>
              </a:spcBef>
              <a:spcAft>
                <a:spcPts val="0"/>
              </a:spcAft>
              <a:buSzPts val="1400"/>
              <a:buChar char="-"/>
            </a:pPr>
            <a:r>
              <a:rPr lang="en-US"/>
              <a:t>a fancy way of saying that APIs should represent resources exposed through URLs</a:t>
            </a:r>
            <a:endParaRPr/>
          </a:p>
          <a:p>
            <a:pPr marL="457200" lvl="0" indent="-317500" algn="l" rtl="0">
              <a:spcBef>
                <a:spcPts val="0"/>
              </a:spcBef>
              <a:spcAft>
                <a:spcPts val="0"/>
              </a:spcAft>
              <a:buSzPts val="1400"/>
              <a:buChar char="-"/>
            </a:pPr>
            <a:r>
              <a:rPr lang="en-US"/>
              <a:t>an architectural pattern for APIs</a:t>
            </a:r>
            <a:endParaRPr/>
          </a:p>
          <a:p>
            <a:pPr marL="0" lvl="0" indent="0" algn="l" rtl="0">
              <a:spcBef>
                <a:spcPts val="0"/>
              </a:spcBef>
              <a:spcAft>
                <a:spcPts val="0"/>
              </a:spcAft>
              <a:buNone/>
            </a:pPr>
            <a:endParaRPr/>
          </a:p>
          <a:p>
            <a:pPr marL="0" lvl="0" indent="0" algn="l" rtl="0">
              <a:spcBef>
                <a:spcPts val="0"/>
              </a:spcBef>
              <a:spcAft>
                <a:spcPts val="0"/>
              </a:spcAft>
              <a:buNone/>
            </a:pPr>
            <a:r>
              <a:rPr lang="en-US"/>
              <a:t>HTTP was originally meant to work this way</a:t>
            </a:r>
            <a:endParaRPr/>
          </a:p>
          <a:p>
            <a:pPr marL="457200" lvl="0" indent="-317500" algn="l" rtl="0">
              <a:spcBef>
                <a:spcPts val="0"/>
              </a:spcBef>
              <a:spcAft>
                <a:spcPts val="0"/>
              </a:spcAft>
              <a:buSzPts val="1400"/>
              <a:buChar char="-"/>
            </a:pPr>
            <a:r>
              <a:rPr lang="en-US"/>
              <a:t>Actually uses HTTP Verbs for what they were meant to be used for</a:t>
            </a:r>
            <a:endParaRPr/>
          </a:p>
          <a:p>
            <a:pPr marL="457200" lvl="0" indent="-317500" algn="l" rtl="0">
              <a:spcBef>
                <a:spcPts val="0"/>
              </a:spcBef>
              <a:spcAft>
                <a:spcPts val="0"/>
              </a:spcAft>
              <a:buSzPts val="1400"/>
              <a:buChar char="-"/>
            </a:pPr>
            <a:endParaRPr/>
          </a:p>
        </p:txBody>
      </p:sp>
      <p:sp>
        <p:nvSpPr>
          <p:cNvPr id="403" name="Google Shape;403;g4e3446c5e4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4e3446c5e4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4e3446c5e4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a:t>Makes use of HTTP Verbs to access those resources using a consistent interface</a:t>
            </a:r>
            <a:endParaRPr/>
          </a:p>
        </p:txBody>
      </p:sp>
      <p:sp>
        <p:nvSpPr>
          <p:cNvPr id="410" name="Google Shape;410;g4e3446c5e4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4e3446c5e4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4e3446c5e4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GET, PUT, and DELETE should be idempotent</a:t>
            </a:r>
            <a:endParaRPr/>
          </a:p>
          <a:p>
            <a:pPr marL="457200" lvl="0" indent="-317500" algn="l" rtl="0">
              <a:spcBef>
                <a:spcPts val="0"/>
              </a:spcBef>
              <a:spcAft>
                <a:spcPts val="0"/>
              </a:spcAft>
              <a:buSzPts val="1400"/>
              <a:buChar char="-"/>
            </a:pPr>
            <a:r>
              <a:rPr lang="en-US"/>
              <a:t>idempotent is a fancy word that means you can do it over and over again and get the same result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More Info: </a:t>
            </a:r>
            <a:endParaRPr/>
          </a:p>
          <a:p>
            <a:pPr marL="0" lvl="0" indent="0" algn="l" rtl="0">
              <a:spcBef>
                <a:spcPts val="0"/>
              </a:spcBef>
              <a:spcAft>
                <a:spcPts val="0"/>
              </a:spcAft>
              <a:buNone/>
            </a:pPr>
            <a:r>
              <a:rPr lang="en-US"/>
              <a:t>https://docs.microsoft.com/en-us/azure/architecture/best-practices/api-implementation</a:t>
            </a:r>
            <a:endParaRPr/>
          </a:p>
        </p:txBody>
      </p:sp>
      <p:sp>
        <p:nvSpPr>
          <p:cNvPr id="417" name="Google Shape;417;g4e3446c5e4_0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4e3446c5e4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4e3446c5e4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Database over REST </a:t>
            </a:r>
            <a:endParaRPr/>
          </a:p>
          <a:p>
            <a:pPr marL="0" lvl="0" indent="0" algn="l" rtl="0">
              <a:spcBef>
                <a:spcPts val="0"/>
              </a:spcBef>
              <a:spcAft>
                <a:spcPts val="0"/>
              </a:spcAft>
              <a:buNone/>
            </a:pPr>
            <a:r>
              <a:rPr lang="en-US"/>
              <a:t>- don’t do it. This is easy, but it’s sloppy.</a:t>
            </a:r>
            <a:endParaRPr/>
          </a:p>
          <a:p>
            <a:pPr marL="0" lvl="0" indent="0" algn="l" rtl="0">
              <a:spcBef>
                <a:spcPts val="0"/>
              </a:spcBef>
              <a:spcAft>
                <a:spcPts val="0"/>
              </a:spcAft>
              <a:buNone/>
            </a:pPr>
            <a:endParaRPr/>
          </a:p>
          <a:p>
            <a:pPr marL="0" lvl="0" indent="0" algn="l" rtl="0">
              <a:spcBef>
                <a:spcPts val="0"/>
              </a:spcBef>
              <a:spcAft>
                <a:spcPts val="0"/>
              </a:spcAft>
              <a:buNone/>
            </a:pPr>
            <a:r>
              <a:rPr lang="en-US"/>
              <a:t>Cater APIs to Customer Needs</a:t>
            </a:r>
            <a:br>
              <a:rPr lang="en-US"/>
            </a:br>
            <a:r>
              <a:rPr lang="en-US"/>
              <a:t>- we make things for customers, even internal customers</a:t>
            </a:r>
            <a:endParaRPr/>
          </a:p>
          <a:p>
            <a:pPr marL="0" lvl="0" indent="0" algn="l" rtl="0">
              <a:spcBef>
                <a:spcPts val="0"/>
              </a:spcBef>
              <a:spcAft>
                <a:spcPts val="0"/>
              </a:spcAft>
              <a:buNone/>
            </a:pPr>
            <a:endParaRPr/>
          </a:p>
          <a:p>
            <a:pPr marL="0" lvl="0" indent="0" algn="l" rtl="0">
              <a:spcBef>
                <a:spcPts val="0"/>
              </a:spcBef>
              <a:spcAft>
                <a:spcPts val="0"/>
              </a:spcAft>
              <a:buNone/>
            </a:pPr>
            <a:r>
              <a:rPr lang="en-US"/>
              <a:t>Don’t overshare</a:t>
            </a:r>
            <a:endParaRPr/>
          </a:p>
          <a:p>
            <a:pPr marL="457200" lvl="0" indent="-317500" algn="l" rtl="0">
              <a:spcBef>
                <a:spcPts val="0"/>
              </a:spcBef>
              <a:spcAft>
                <a:spcPts val="0"/>
              </a:spcAft>
              <a:buSzPts val="1400"/>
              <a:buChar char="-"/>
            </a:pPr>
            <a:r>
              <a:rPr lang="en-US"/>
              <a:t>it’s easy to create a data breach by exposing too much data or engaging in anti patterns like sequential ids</a:t>
            </a:r>
            <a:endParaRPr/>
          </a:p>
          <a:p>
            <a:pPr marL="457200" lvl="0" indent="-317500" algn="l" rtl="0">
              <a:spcBef>
                <a:spcPts val="0"/>
              </a:spcBef>
              <a:spcAft>
                <a:spcPts val="0"/>
              </a:spcAft>
              <a:buSzPts val="1400"/>
              <a:buChar char="-"/>
            </a:pPr>
            <a:r>
              <a:rPr lang="en-US"/>
              <a:t>Share only what you need to power customers needs</a:t>
            </a:r>
            <a:endParaRPr/>
          </a:p>
          <a:p>
            <a:pPr marL="457200" lvl="0" indent="-317500" algn="l" rtl="0">
              <a:spcBef>
                <a:spcPts val="0"/>
              </a:spcBef>
              <a:spcAft>
                <a:spcPts val="0"/>
              </a:spcAft>
              <a:buSzPts val="1400"/>
              <a:buChar char="-"/>
            </a:pPr>
            <a:r>
              <a:rPr lang="en-US"/>
              <a:t>less of a concern with internal APIs, but worth thinking about</a:t>
            </a:r>
            <a:endParaRPr/>
          </a:p>
        </p:txBody>
      </p:sp>
      <p:sp>
        <p:nvSpPr>
          <p:cNvPr id="424" name="Google Shape;424;g4e3446c5e4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4e3446c5e4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4e3446c5e4_0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No Versioning</a:t>
            </a:r>
            <a:endParaRPr/>
          </a:p>
          <a:p>
            <a:pPr marL="0" lvl="0" indent="0" algn="l" rtl="0">
              <a:spcBef>
                <a:spcPts val="0"/>
              </a:spcBef>
              <a:spcAft>
                <a:spcPts val="0"/>
              </a:spcAft>
              <a:buNone/>
            </a:pPr>
            <a:r>
              <a:rPr lang="en-US"/>
              <a:t>Major changes go in new URLs</a:t>
            </a:r>
            <a:endParaRPr/>
          </a:p>
          <a:p>
            <a:pPr marL="0" lvl="0" indent="457200" algn="l" rtl="0">
              <a:spcBef>
                <a:spcPts val="0"/>
              </a:spcBef>
              <a:spcAft>
                <a:spcPts val="0"/>
              </a:spcAft>
              <a:buNone/>
            </a:pPr>
            <a:r>
              <a:rPr lang="en-US"/>
              <a:t>Microsoft often uses Query String, which is probably the easiest because you can default it</a:t>
            </a:r>
            <a:endParaRPr/>
          </a:p>
          <a:p>
            <a:pPr marL="0" lvl="0" indent="0" algn="l" rtl="0">
              <a:spcBef>
                <a:spcPts val="0"/>
              </a:spcBef>
              <a:spcAft>
                <a:spcPts val="0"/>
              </a:spcAft>
              <a:buNone/>
            </a:pPr>
            <a:endParaRPr/>
          </a:p>
          <a:p>
            <a:pPr marL="0" lvl="0" indent="0" algn="l" rtl="0">
              <a:spcBef>
                <a:spcPts val="0"/>
              </a:spcBef>
              <a:spcAft>
                <a:spcPts val="0"/>
              </a:spcAft>
              <a:buNone/>
            </a:pPr>
            <a:r>
              <a:rPr lang="en-US"/>
              <a:t>None of these are perfect approaches.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31" name="Google Shape;431;g4e3446c5e4_0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4e3446c5e4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4e3446c5e4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easier way to do service discovery is to just create documentation. </a:t>
            </a:r>
            <a:endParaRPr/>
          </a:p>
        </p:txBody>
      </p:sp>
      <p:sp>
        <p:nvSpPr>
          <p:cNvPr id="438" name="Google Shape;438;g4e3446c5e4_0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0af7a0f96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0af7a0f96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course provides the basis for the future Azure course</a:t>
            </a:r>
            <a:endParaRPr/>
          </a:p>
          <a:p>
            <a:pPr marL="0" lvl="0" indent="0" algn="l" rtl="0">
              <a:spcBef>
                <a:spcPts val="0"/>
              </a:spcBef>
              <a:spcAft>
                <a:spcPts val="0"/>
              </a:spcAft>
              <a:buNone/>
            </a:pPr>
            <a:r>
              <a:rPr lang="en-US"/>
              <a:t>This is all about stuff you can do today to get ready for the cloud</a:t>
            </a:r>
            <a:endParaRPr/>
          </a:p>
        </p:txBody>
      </p:sp>
      <p:sp>
        <p:nvSpPr>
          <p:cNvPr id="247" name="Google Shape;247;g50af7a0f96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4e3446c5e4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4e3446c5e4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GraphQL is the newest API hot sauce. </a:t>
            </a:r>
            <a:endParaRPr/>
          </a:p>
          <a:p>
            <a:pPr marL="0" lvl="0" indent="0" algn="l" rtl="0">
              <a:spcBef>
                <a:spcPts val="0"/>
              </a:spcBef>
              <a:spcAft>
                <a:spcPts val="0"/>
              </a:spcAft>
              <a:buNone/>
            </a:pPr>
            <a:r>
              <a:rPr lang="en-US"/>
              <a:t>It’s an alternative to REST.</a:t>
            </a:r>
            <a:endParaRPr/>
          </a:p>
          <a:p>
            <a:pPr marL="0" lvl="0" indent="0" algn="l" rtl="0">
              <a:spcBef>
                <a:spcPts val="0"/>
              </a:spcBef>
              <a:spcAft>
                <a:spcPts val="0"/>
              </a:spcAft>
              <a:buNone/>
            </a:pPr>
            <a:endParaRPr/>
          </a:p>
          <a:p>
            <a:pPr marL="0" lvl="0" indent="0" algn="l" rtl="0">
              <a:spcBef>
                <a:spcPts val="0"/>
              </a:spcBef>
              <a:spcAft>
                <a:spcPts val="0"/>
              </a:spcAft>
              <a:buNone/>
            </a:pPr>
            <a:r>
              <a:rPr lang="en-US"/>
              <a:t>Instead of getting resources from a database, you expose a graph endpoint and query it for the data points you need. </a:t>
            </a:r>
            <a:endParaRPr/>
          </a:p>
          <a:p>
            <a:pPr marL="0" lvl="0" indent="0" algn="l" rtl="0">
              <a:spcBef>
                <a:spcPts val="0"/>
              </a:spcBef>
              <a:spcAft>
                <a:spcPts val="0"/>
              </a:spcAft>
              <a:buNone/>
            </a:pPr>
            <a:endParaRPr/>
          </a:p>
          <a:p>
            <a:pPr marL="0" lvl="0" indent="0" algn="l" rtl="0">
              <a:spcBef>
                <a:spcPts val="0"/>
              </a:spcBef>
              <a:spcAft>
                <a:spcPts val="0"/>
              </a:spcAft>
              <a:buNone/>
            </a:pPr>
            <a:r>
              <a:rPr lang="en-US"/>
              <a:t>It reduces the number of requests you need to pull data in</a:t>
            </a:r>
            <a:endParaRPr/>
          </a:p>
          <a:p>
            <a:pPr marL="0" lvl="0" indent="0" algn="l" rtl="0">
              <a:spcBef>
                <a:spcPts val="0"/>
              </a:spcBef>
              <a:spcAft>
                <a:spcPts val="0"/>
              </a:spcAft>
              <a:buNone/>
            </a:pPr>
            <a:r>
              <a:rPr lang="en-US"/>
              <a:t>It also reduces the size of those requests because you’re only pulling back what you need</a:t>
            </a:r>
            <a:endParaRPr/>
          </a:p>
        </p:txBody>
      </p:sp>
      <p:sp>
        <p:nvSpPr>
          <p:cNvPr id="445" name="Google Shape;445;g4e3446c5e4_0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4e3446c5e4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4e3446c5e4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is from a Gatsby.js website, which uses GraphQL to generate site data. </a:t>
            </a:r>
            <a:endParaRPr/>
          </a:p>
          <a:p>
            <a:pPr marL="0" lvl="0" indent="0" algn="l" rtl="0">
              <a:spcBef>
                <a:spcPts val="0"/>
              </a:spcBef>
              <a:spcAft>
                <a:spcPts val="0"/>
              </a:spcAft>
              <a:buNone/>
            </a:pPr>
            <a:endParaRPr/>
          </a:p>
          <a:p>
            <a:pPr marL="0" lvl="0" indent="0" algn="l" rtl="0">
              <a:spcBef>
                <a:spcPts val="0"/>
              </a:spcBef>
              <a:spcAft>
                <a:spcPts val="0"/>
              </a:spcAft>
              <a:buNone/>
            </a:pPr>
            <a:r>
              <a:rPr lang="en-US"/>
              <a:t>You can query anything in the whole schema from Graph. </a:t>
            </a:r>
            <a:endParaRPr/>
          </a:p>
        </p:txBody>
      </p:sp>
      <p:sp>
        <p:nvSpPr>
          <p:cNvPr id="452" name="Google Shape;452;g4e3446c5e4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4e3446c5e4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4e3446c5e4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Querying Relational Databases</a:t>
            </a:r>
            <a:endParaRPr/>
          </a:p>
          <a:p>
            <a:pPr marL="457200" lvl="0" indent="-317500" algn="l" rtl="0">
              <a:spcBef>
                <a:spcPts val="0"/>
              </a:spcBef>
              <a:spcAft>
                <a:spcPts val="0"/>
              </a:spcAft>
              <a:buSzPts val="1400"/>
              <a:buChar char="-"/>
            </a:pPr>
            <a:r>
              <a:rPr lang="en-US"/>
              <a:t>you can easily tank performance by trying to query a relational data store. </a:t>
            </a:r>
            <a:endParaRPr/>
          </a:p>
          <a:p>
            <a:pPr marL="457200" lvl="0" indent="-317500" algn="l" rtl="0">
              <a:spcBef>
                <a:spcPts val="0"/>
              </a:spcBef>
              <a:spcAft>
                <a:spcPts val="0"/>
              </a:spcAft>
              <a:buSzPts val="1400"/>
              <a:buChar char="-"/>
            </a:pPr>
            <a:r>
              <a:rPr lang="en-US"/>
              <a:t>Not a ton of .NET support</a:t>
            </a:r>
            <a:endParaRPr/>
          </a:p>
          <a:p>
            <a:pPr marL="0" lvl="0" indent="0" algn="l" rtl="0">
              <a:spcBef>
                <a:spcPts val="0"/>
              </a:spcBef>
              <a:spcAft>
                <a:spcPts val="0"/>
              </a:spcAft>
              <a:buNone/>
            </a:pPr>
            <a:br>
              <a:rPr lang="en-US"/>
            </a:br>
            <a:r>
              <a:rPr lang="en-US"/>
              <a:t>Customer Understanding</a:t>
            </a:r>
            <a:endParaRPr/>
          </a:p>
          <a:p>
            <a:pPr marL="457200" lvl="0" indent="-317500" algn="l" rtl="0">
              <a:spcBef>
                <a:spcPts val="0"/>
              </a:spcBef>
              <a:spcAft>
                <a:spcPts val="0"/>
              </a:spcAft>
              <a:buSzPts val="1400"/>
              <a:buChar char="-"/>
            </a:pPr>
            <a:r>
              <a:rPr lang="en-US"/>
              <a:t>GraphQL is the “csv of the API world” </a:t>
            </a:r>
            <a:endParaRPr/>
          </a:p>
          <a:p>
            <a:pPr marL="457200" lvl="0" indent="-317500" algn="l" rtl="0">
              <a:spcBef>
                <a:spcPts val="0"/>
              </a:spcBef>
              <a:spcAft>
                <a:spcPts val="0"/>
              </a:spcAft>
              <a:buSzPts val="1400"/>
              <a:buChar char="-"/>
            </a:pPr>
            <a:r>
              <a:rPr lang="en-US"/>
              <a:t>You aren’t learning anything about your customers. </a:t>
            </a:r>
            <a:endParaRPr/>
          </a:p>
        </p:txBody>
      </p:sp>
      <p:sp>
        <p:nvSpPr>
          <p:cNvPr id="459" name="Google Shape;459;g4e3446c5e4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4da248904d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4da248904d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You don’t have to everything up front. </a:t>
            </a:r>
            <a:endParaRPr/>
          </a:p>
          <a:p>
            <a:pPr marL="0" lvl="0" indent="0" algn="l" rtl="0">
              <a:spcBef>
                <a:spcPts val="0"/>
              </a:spcBef>
              <a:spcAft>
                <a:spcPts val="0"/>
              </a:spcAft>
              <a:buNone/>
            </a:pPr>
            <a:r>
              <a:rPr lang="en-US"/>
              <a:t>You don’t have to do everything period. </a:t>
            </a:r>
            <a:endParaRPr/>
          </a:p>
          <a:p>
            <a:pPr marL="0" lvl="0" indent="0" algn="l" rtl="0">
              <a:spcBef>
                <a:spcPts val="0"/>
              </a:spcBef>
              <a:spcAft>
                <a:spcPts val="0"/>
              </a:spcAft>
              <a:buNone/>
            </a:pPr>
            <a:endParaRPr/>
          </a:p>
          <a:p>
            <a:pPr marL="0" lvl="0" indent="0" algn="l" rtl="0">
              <a:spcBef>
                <a:spcPts val="0"/>
              </a:spcBef>
              <a:spcAft>
                <a:spcPts val="0"/>
              </a:spcAft>
              <a:buNone/>
            </a:pPr>
            <a:r>
              <a:rPr lang="en-US"/>
              <a:t>People try to frontload all of their concerns into the beginning of their application development. That’s not how it works in agile development.</a:t>
            </a:r>
            <a:endParaRPr/>
          </a:p>
          <a:p>
            <a:pPr marL="0" lvl="0" indent="0" algn="l" rtl="0">
              <a:spcBef>
                <a:spcPts val="0"/>
              </a:spcBef>
              <a:spcAft>
                <a:spcPts val="0"/>
              </a:spcAft>
              <a:buNone/>
            </a:pPr>
            <a:endParaRPr/>
          </a:p>
          <a:p>
            <a:pPr marL="0" lvl="0" indent="0" algn="l" rtl="0">
              <a:spcBef>
                <a:spcPts val="0"/>
              </a:spcBef>
              <a:spcAft>
                <a:spcPts val="0"/>
              </a:spcAft>
              <a:buNone/>
            </a:pPr>
            <a:r>
              <a:rPr lang="en-US"/>
              <a:t>Lots of people try to make something that’s good for everything. Architecture is all about tradeoffs</a:t>
            </a:r>
            <a:endParaRPr/>
          </a:p>
          <a:p>
            <a:pPr marL="0" lvl="0" indent="0" algn="l" rtl="0">
              <a:spcBef>
                <a:spcPts val="0"/>
              </a:spcBef>
              <a:spcAft>
                <a:spcPts val="0"/>
              </a:spcAft>
              <a:buNone/>
            </a:pPr>
            <a:endParaRPr/>
          </a:p>
          <a:p>
            <a:pPr marL="0" lvl="0" indent="0" algn="l" rtl="0">
              <a:spcBef>
                <a:spcPts val="0"/>
              </a:spcBef>
              <a:spcAft>
                <a:spcPts val="0"/>
              </a:spcAft>
              <a:buNone/>
            </a:pPr>
            <a:r>
              <a:rPr lang="en-US"/>
              <a:t>Lengthy “sprint 0”</a:t>
            </a:r>
            <a:endParaRPr/>
          </a:p>
          <a:p>
            <a:pPr marL="0" lvl="0" indent="0" algn="l" rtl="0">
              <a:spcBef>
                <a:spcPts val="0"/>
              </a:spcBef>
              <a:spcAft>
                <a:spcPts val="0"/>
              </a:spcAft>
              <a:buNone/>
            </a:pPr>
            <a:endParaRPr/>
          </a:p>
          <a:p>
            <a:pPr marL="0" lvl="0" indent="0" algn="l" rtl="0">
              <a:spcBef>
                <a:spcPts val="0"/>
              </a:spcBef>
              <a:spcAft>
                <a:spcPts val="0"/>
              </a:spcAft>
              <a:buNone/>
            </a:pPr>
            <a:r>
              <a:rPr lang="en-US"/>
              <a:t>Focus on current needs</a:t>
            </a:r>
            <a:endParaRPr/>
          </a:p>
        </p:txBody>
      </p:sp>
      <p:sp>
        <p:nvSpPr>
          <p:cNvPr id="466" name="Google Shape;466;g4da248904d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4da248904d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4da248904d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Most people don’t need big data</a:t>
            </a:r>
            <a:endParaRPr/>
          </a:p>
        </p:txBody>
      </p:sp>
      <p:sp>
        <p:nvSpPr>
          <p:cNvPr id="473" name="Google Shape;473;g4da248904d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4da248904d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4da248904d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0000"/>
              </a:lnSpc>
              <a:spcBef>
                <a:spcPts val="1000"/>
              </a:spcBef>
              <a:spcAft>
                <a:spcPts val="0"/>
              </a:spcAft>
              <a:buClr>
                <a:srgbClr val="000000"/>
              </a:buClr>
              <a:buSzPts val="1100"/>
              <a:buFont typeface="Arial"/>
              <a:buNone/>
            </a:pPr>
            <a:r>
              <a:rPr lang="en-US" sz="1000">
                <a:solidFill>
                  <a:srgbClr val="262626"/>
                </a:solidFill>
                <a:latin typeface="Arial"/>
                <a:ea typeface="Arial"/>
                <a:cs typeface="Arial"/>
                <a:sym typeface="Arial"/>
              </a:rPr>
              <a:t>What big data can be?</a:t>
            </a:r>
            <a:endParaRPr sz="1000">
              <a:solidFill>
                <a:srgbClr val="262626"/>
              </a:solidFill>
              <a:latin typeface="Arial"/>
              <a:ea typeface="Arial"/>
              <a:cs typeface="Arial"/>
              <a:sym typeface="Arial"/>
            </a:endParaRPr>
          </a:p>
          <a:p>
            <a:pPr marL="0" lvl="0" indent="0" algn="l" rtl="0">
              <a:lnSpc>
                <a:spcPct val="110000"/>
              </a:lnSpc>
              <a:spcBef>
                <a:spcPts val="1000"/>
              </a:spcBef>
              <a:spcAft>
                <a:spcPts val="0"/>
              </a:spcAft>
              <a:buClr>
                <a:srgbClr val="000000"/>
              </a:buClr>
              <a:buSzPts val="1100"/>
              <a:buFont typeface="Arial"/>
              <a:buNone/>
            </a:pPr>
            <a:r>
              <a:rPr lang="en-US" sz="1000">
                <a:solidFill>
                  <a:srgbClr val="262626"/>
                </a:solidFill>
                <a:latin typeface="Arial"/>
                <a:ea typeface="Arial"/>
                <a:cs typeface="Arial"/>
                <a:sym typeface="Arial"/>
              </a:rPr>
              <a:t>Any of the following V’s:</a:t>
            </a:r>
            <a:endParaRPr sz="1000">
              <a:solidFill>
                <a:srgbClr val="262626"/>
              </a:solidFill>
              <a:latin typeface="Arial"/>
              <a:ea typeface="Arial"/>
              <a:cs typeface="Arial"/>
              <a:sym typeface="Arial"/>
            </a:endParaRPr>
          </a:p>
          <a:p>
            <a:pPr marL="0" lvl="0" indent="0" algn="l" rtl="0">
              <a:lnSpc>
                <a:spcPct val="110000"/>
              </a:lnSpc>
              <a:spcBef>
                <a:spcPts val="1000"/>
              </a:spcBef>
              <a:spcAft>
                <a:spcPts val="600"/>
              </a:spcAft>
              <a:buClr>
                <a:srgbClr val="000000"/>
              </a:buClr>
              <a:buSzPts val="1100"/>
              <a:buFont typeface="Arial"/>
              <a:buNone/>
            </a:pPr>
            <a:r>
              <a:rPr lang="en-US" sz="1000">
                <a:solidFill>
                  <a:srgbClr val="262626"/>
                </a:solidFill>
                <a:latin typeface="Arial"/>
                <a:ea typeface="Arial"/>
                <a:cs typeface="Arial"/>
                <a:sym typeface="Arial"/>
              </a:rPr>
              <a:t>Volume - lots of data</a:t>
            </a:r>
            <a:br>
              <a:rPr lang="en-US" sz="1000">
                <a:solidFill>
                  <a:srgbClr val="262626"/>
                </a:solidFill>
                <a:latin typeface="Arial"/>
                <a:ea typeface="Arial"/>
                <a:cs typeface="Arial"/>
                <a:sym typeface="Arial"/>
              </a:rPr>
            </a:br>
            <a:r>
              <a:rPr lang="en-US" sz="1000">
                <a:solidFill>
                  <a:srgbClr val="262626"/>
                </a:solidFill>
                <a:latin typeface="Arial"/>
                <a:ea typeface="Arial"/>
                <a:cs typeface="Arial"/>
                <a:sym typeface="Arial"/>
              </a:rPr>
              <a:t>Velocity - lots of data throughput - streaming</a:t>
            </a:r>
            <a:br>
              <a:rPr lang="en-US" sz="1000">
                <a:solidFill>
                  <a:srgbClr val="262626"/>
                </a:solidFill>
                <a:latin typeface="Arial"/>
                <a:ea typeface="Arial"/>
                <a:cs typeface="Arial"/>
                <a:sym typeface="Arial"/>
              </a:rPr>
            </a:br>
            <a:r>
              <a:rPr lang="en-US" sz="1000">
                <a:solidFill>
                  <a:srgbClr val="262626"/>
                </a:solidFill>
                <a:latin typeface="Arial"/>
                <a:ea typeface="Arial"/>
                <a:cs typeface="Arial"/>
                <a:sym typeface="Arial"/>
              </a:rPr>
              <a:t>Variety - lots of different kinds of data</a:t>
            </a:r>
            <a:br>
              <a:rPr lang="en-US" sz="1000">
                <a:solidFill>
                  <a:srgbClr val="262626"/>
                </a:solidFill>
                <a:latin typeface="Arial"/>
                <a:ea typeface="Arial"/>
                <a:cs typeface="Arial"/>
                <a:sym typeface="Arial"/>
              </a:rPr>
            </a:br>
            <a:r>
              <a:rPr lang="en-US" sz="1000">
                <a:solidFill>
                  <a:srgbClr val="262626"/>
                </a:solidFill>
                <a:latin typeface="Arial"/>
                <a:ea typeface="Arial"/>
                <a:cs typeface="Arial"/>
                <a:sym typeface="Arial"/>
              </a:rPr>
              <a:t>Veracity - sketchy sources of data</a:t>
            </a:r>
            <a:br>
              <a:rPr lang="en-US" sz="1000">
                <a:solidFill>
                  <a:srgbClr val="262626"/>
                </a:solidFill>
                <a:latin typeface="Arial"/>
                <a:ea typeface="Arial"/>
                <a:cs typeface="Arial"/>
                <a:sym typeface="Arial"/>
              </a:rPr>
            </a:br>
            <a:r>
              <a:rPr lang="en-US" sz="1000">
                <a:solidFill>
                  <a:srgbClr val="262626"/>
                </a:solidFill>
                <a:latin typeface="Arial"/>
                <a:ea typeface="Arial"/>
                <a:cs typeface="Arial"/>
                <a:sym typeface="Arial"/>
              </a:rPr>
              <a:t>Validity - figuring out what’s true and not true</a:t>
            </a:r>
            <a:br>
              <a:rPr lang="en-US" sz="1000">
                <a:solidFill>
                  <a:srgbClr val="262626"/>
                </a:solidFill>
                <a:latin typeface="Arial"/>
                <a:ea typeface="Arial"/>
                <a:cs typeface="Arial"/>
                <a:sym typeface="Arial"/>
              </a:rPr>
            </a:br>
            <a:endParaRPr sz="1000"/>
          </a:p>
        </p:txBody>
      </p:sp>
      <p:sp>
        <p:nvSpPr>
          <p:cNvPr id="480" name="Google Shape;480;g4da248904d_0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4da248904d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4da248904d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Most apps don’t have exponential user expansion</a:t>
            </a:r>
            <a:endParaRPr/>
          </a:p>
          <a:p>
            <a:pPr marL="0" lvl="0" indent="0" algn="l" rtl="0">
              <a:spcBef>
                <a:spcPts val="0"/>
              </a:spcBef>
              <a:spcAft>
                <a:spcPts val="0"/>
              </a:spcAft>
              <a:buNone/>
            </a:pPr>
            <a:r>
              <a:rPr lang="en-US"/>
              <a:t>You usually have a decent idea of how many people are going to be using your app at one time</a:t>
            </a:r>
            <a:endParaRPr/>
          </a:p>
          <a:p>
            <a:pPr marL="0" lvl="0" indent="0" algn="l" rtl="0">
              <a:spcBef>
                <a:spcPts val="0"/>
              </a:spcBef>
              <a:spcAft>
                <a:spcPts val="0"/>
              </a:spcAft>
              <a:buNone/>
            </a:pPr>
            <a:r>
              <a:rPr lang="en-US"/>
              <a:t>Most people aren’t Facebook</a:t>
            </a:r>
            <a:endParaRPr/>
          </a:p>
          <a:p>
            <a:pPr marL="0" lvl="0" indent="0" algn="l" rtl="0">
              <a:spcBef>
                <a:spcPts val="0"/>
              </a:spcBef>
              <a:spcAft>
                <a:spcPts val="0"/>
              </a:spcAft>
              <a:buNone/>
            </a:pPr>
            <a:endParaRPr/>
          </a:p>
        </p:txBody>
      </p:sp>
      <p:sp>
        <p:nvSpPr>
          <p:cNvPr id="487" name="Google Shape;487;g4da248904d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4da248904d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4da248904d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Problem Envy:</a:t>
            </a:r>
            <a:endParaRPr/>
          </a:p>
          <a:p>
            <a:pPr marL="0" lvl="0" indent="0" algn="l" rtl="0">
              <a:spcBef>
                <a:spcPts val="0"/>
              </a:spcBef>
              <a:spcAft>
                <a:spcPts val="0"/>
              </a:spcAft>
              <a:buNone/>
            </a:pPr>
            <a:r>
              <a:rPr lang="en-US"/>
              <a:t>You are not Google</a:t>
            </a:r>
            <a:endParaRPr/>
          </a:p>
          <a:p>
            <a:pPr marL="0" lvl="0" indent="0" algn="l" rtl="0">
              <a:spcBef>
                <a:spcPts val="0"/>
              </a:spcBef>
              <a:spcAft>
                <a:spcPts val="0"/>
              </a:spcAft>
              <a:buNone/>
            </a:pPr>
            <a:r>
              <a:rPr lang="en-US"/>
              <a:t>You are not Amazon</a:t>
            </a:r>
            <a:endParaRPr/>
          </a:p>
          <a:p>
            <a:pPr marL="0" lvl="0" indent="0" algn="l" rtl="0">
              <a:spcBef>
                <a:spcPts val="0"/>
              </a:spcBef>
              <a:spcAft>
                <a:spcPts val="0"/>
              </a:spcAft>
              <a:buNone/>
            </a:pPr>
            <a:r>
              <a:rPr lang="en-US"/>
              <a:t>You are not Facebook</a:t>
            </a:r>
            <a:endParaRPr/>
          </a:p>
          <a:p>
            <a:pPr marL="0" lvl="0" indent="0" algn="l" rtl="0">
              <a:spcBef>
                <a:spcPts val="0"/>
              </a:spcBef>
              <a:spcAft>
                <a:spcPts val="0"/>
              </a:spcAft>
              <a:buNone/>
            </a:pPr>
            <a:r>
              <a:rPr lang="en-US"/>
              <a:t>You are not Spotify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 It’s not that those companies have nothing to offer you, but don’t go building everything for infini-scale.</a:t>
            </a:r>
            <a:endParaRPr/>
          </a:p>
        </p:txBody>
      </p:sp>
      <p:sp>
        <p:nvSpPr>
          <p:cNvPr id="494" name="Google Shape;494;g4da248904d_0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4deb15b3f7_3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4deb15b3f7_3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Even Stack Overflow only uses a few servers:</a:t>
            </a:r>
            <a:endParaRPr/>
          </a:p>
          <a:p>
            <a:pPr marL="0" lvl="0" indent="0" algn="l" rtl="0">
              <a:spcBef>
                <a:spcPts val="0"/>
              </a:spcBef>
              <a:spcAft>
                <a:spcPts val="0"/>
              </a:spcAft>
              <a:buNone/>
            </a:pPr>
            <a:r>
              <a:rPr lang="en-US" u="sng">
                <a:solidFill>
                  <a:schemeClr val="hlink"/>
                </a:solidFill>
                <a:hlinkClick r:id="rId3"/>
              </a:rPr>
              <a:t>https://nickcraver.com/blog/2016/02/17/stack-overflow-the-architecture-2016-edition/</a:t>
            </a:r>
            <a:endParaRPr/>
          </a:p>
          <a:p>
            <a:pPr marL="0" lvl="0" indent="0" algn="l" rtl="0">
              <a:spcBef>
                <a:spcPts val="0"/>
              </a:spcBef>
              <a:spcAft>
                <a:spcPts val="0"/>
              </a:spcAft>
              <a:buNone/>
            </a:pPr>
            <a:endParaRPr/>
          </a:p>
          <a:p>
            <a:pPr marL="0" lvl="0" indent="0" algn="l" rtl="0">
              <a:spcBef>
                <a:spcPts val="0"/>
              </a:spcBef>
              <a:spcAft>
                <a:spcPts val="0"/>
              </a:spcAft>
              <a:buNone/>
            </a:pPr>
            <a:r>
              <a:rPr lang="en-US" u="sng">
                <a:solidFill>
                  <a:schemeClr val="hlink"/>
                </a:solidFill>
                <a:hlinkClick r:id="rId4"/>
              </a:rPr>
              <a:t>https://www.slideshare.net/AmazonWebServices/scaling-up-to-your-first-10-million-users-83356325</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01" name="Google Shape;501;g4deb15b3f7_3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4deb15b3f7_1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4deb15b3f7_1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Question: How many people have ended up in a crash cycle of performance improvement or security remediation at the end of a project?</a:t>
            </a:r>
            <a:endParaRPr/>
          </a:p>
          <a:p>
            <a:pPr marL="0" lvl="0" indent="0" algn="l" rtl="0">
              <a:spcBef>
                <a:spcPts val="0"/>
              </a:spcBef>
              <a:spcAft>
                <a:spcPts val="0"/>
              </a:spcAft>
              <a:buNone/>
            </a:pPr>
            <a:endParaRPr/>
          </a:p>
          <a:p>
            <a:pPr marL="0" lvl="0" indent="0" algn="l" rtl="0">
              <a:spcBef>
                <a:spcPts val="0"/>
              </a:spcBef>
              <a:spcAft>
                <a:spcPts val="0"/>
              </a:spcAft>
              <a:buNone/>
            </a:pPr>
            <a:r>
              <a:rPr lang="en-US"/>
              <a:t>Move practices like security and performance earlier in the dev cycle.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Automate them as much as possible. </a:t>
            </a:r>
            <a:endParaRPr/>
          </a:p>
          <a:p>
            <a:pPr marL="0" lvl="0" indent="0" algn="l" rtl="0">
              <a:spcBef>
                <a:spcPts val="0"/>
              </a:spcBef>
              <a:spcAft>
                <a:spcPts val="0"/>
              </a:spcAft>
              <a:buNone/>
            </a:pPr>
            <a:r>
              <a:rPr lang="en-US"/>
              <a:t>Instead of doing big band tests at the end, which generally lead to big bang death marches</a:t>
            </a:r>
            <a:endParaRPr/>
          </a:p>
          <a:p>
            <a:pPr marL="0" lvl="0" indent="0" algn="l" rtl="0">
              <a:spcBef>
                <a:spcPts val="0"/>
              </a:spcBef>
              <a:spcAft>
                <a:spcPts val="0"/>
              </a:spcAft>
              <a:buNone/>
            </a:pPr>
            <a:endParaRPr/>
          </a:p>
          <a:p>
            <a:pPr marL="0" lvl="0" indent="0" algn="l" rtl="0">
              <a:spcBef>
                <a:spcPts val="0"/>
              </a:spcBef>
              <a:spcAft>
                <a:spcPts val="0"/>
              </a:spcAft>
              <a:buNone/>
            </a:pPr>
            <a:r>
              <a:rPr lang="en-US"/>
              <a:t>It’s all about balance</a:t>
            </a:r>
            <a:endParaRPr/>
          </a:p>
        </p:txBody>
      </p:sp>
      <p:sp>
        <p:nvSpPr>
          <p:cNvPr id="509" name="Google Shape;509;g4deb15b3f7_1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4e4453fa7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4e4453fa7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Image Credit: </a:t>
            </a:r>
            <a:r>
              <a:rPr lang="en-US" u="sng">
                <a:solidFill>
                  <a:schemeClr val="hlink"/>
                </a:solidFill>
                <a:hlinkClick r:id="rId3"/>
              </a:rPr>
              <a:t>https://commons.wikimedia.org/wiki/File:Iceberg.jpg</a:t>
            </a:r>
            <a:endParaRPr/>
          </a:p>
          <a:p>
            <a:pPr marL="0" lvl="0" indent="0" algn="l" rtl="0">
              <a:spcBef>
                <a:spcPts val="0"/>
              </a:spcBef>
              <a:spcAft>
                <a:spcPts val="0"/>
              </a:spcAft>
              <a:buNone/>
            </a:pPr>
            <a:endParaRPr/>
          </a:p>
          <a:p>
            <a:pPr marL="0" lvl="0" indent="0" algn="l" rtl="0">
              <a:spcBef>
                <a:spcPts val="0"/>
              </a:spcBef>
              <a:spcAft>
                <a:spcPts val="0"/>
              </a:spcAft>
              <a:buNone/>
            </a:pPr>
            <a:r>
              <a:rPr lang="en-US"/>
              <a:t>Learn Modern Patterns</a:t>
            </a:r>
            <a:br>
              <a:rPr lang="en-US"/>
            </a:br>
            <a:endParaRPr/>
          </a:p>
          <a:p>
            <a:pPr marL="0" lvl="0" indent="0" algn="l" rtl="0">
              <a:spcBef>
                <a:spcPts val="0"/>
              </a:spcBef>
              <a:spcAft>
                <a:spcPts val="0"/>
              </a:spcAft>
              <a:buNone/>
            </a:pPr>
            <a:br>
              <a:rPr lang="en-US"/>
            </a:br>
            <a:r>
              <a:rPr lang="en-US"/>
              <a:t>Apply These Patterns Pragmatically</a:t>
            </a:r>
            <a:br>
              <a:rPr lang="en-US"/>
            </a:br>
            <a:r>
              <a:rPr lang="en-US"/>
              <a:t>- when to use and when not to use</a:t>
            </a:r>
            <a:endParaRPr/>
          </a:p>
          <a:p>
            <a:pPr marL="0" lvl="0" indent="0" algn="l" rtl="0">
              <a:spcBef>
                <a:spcPts val="0"/>
              </a:spcBef>
              <a:spcAft>
                <a:spcPts val="0"/>
              </a:spcAft>
              <a:buNone/>
            </a:pPr>
            <a:br>
              <a:rPr lang="en-US"/>
            </a:br>
            <a:r>
              <a:rPr lang="en-US"/>
              <a:t>Evolve Legacy Applications</a:t>
            </a:r>
            <a:br>
              <a:rPr lang="en-US"/>
            </a:br>
            <a:r>
              <a:rPr lang="en-US"/>
              <a:t>- you don’t always get a green field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 </a:t>
            </a:r>
            <a:endParaRPr/>
          </a:p>
          <a:p>
            <a:pPr marL="0" lvl="0" indent="0" algn="l" rtl="0">
              <a:spcBef>
                <a:spcPts val="0"/>
              </a:spcBef>
              <a:spcAft>
                <a:spcPts val="0"/>
              </a:spcAft>
              <a:buNone/>
            </a:pPr>
            <a:r>
              <a:rPr lang="en-US"/>
              <a:t>There’s a lot of data here.</a:t>
            </a:r>
            <a:endParaRPr/>
          </a:p>
          <a:p>
            <a:pPr marL="0" lvl="0" indent="0" algn="l" rtl="0">
              <a:spcBef>
                <a:spcPts val="0"/>
              </a:spcBef>
              <a:spcAft>
                <a:spcPts val="0"/>
              </a:spcAft>
              <a:buNone/>
            </a:pPr>
            <a:r>
              <a:rPr lang="en-US"/>
              <a:t>You can dig deep into any of these topics, so don’t consider this as the be all end all.</a:t>
            </a:r>
            <a:endParaRPr/>
          </a:p>
        </p:txBody>
      </p:sp>
      <p:sp>
        <p:nvSpPr>
          <p:cNvPr id="254" name="Google Shape;254;g4e4453fa7f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4deb15b3f7_1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4deb15b3f7_1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Non-functional Requirements</a:t>
            </a:r>
            <a:br>
              <a:rPr lang="en-US"/>
            </a:br>
            <a:r>
              <a:rPr lang="en-US"/>
              <a:t>- include requirements for performance and security</a:t>
            </a:r>
            <a:endParaRPr/>
          </a:p>
          <a:p>
            <a:pPr marL="0" lvl="0" indent="0" algn="l" rtl="0">
              <a:spcBef>
                <a:spcPts val="0"/>
              </a:spcBef>
              <a:spcAft>
                <a:spcPts val="0"/>
              </a:spcAft>
              <a:buNone/>
            </a:pPr>
            <a:br>
              <a:rPr lang="en-US"/>
            </a:br>
            <a:r>
              <a:rPr lang="en-US"/>
              <a:t>Definition of Done</a:t>
            </a:r>
            <a:br>
              <a:rPr lang="en-US"/>
            </a:br>
            <a:r>
              <a:rPr lang="en-US"/>
              <a:t>- bake those requirements into your definition of done</a:t>
            </a:r>
            <a:endParaRPr/>
          </a:p>
          <a:p>
            <a:pPr marL="457200" lvl="0" indent="-317500" algn="l" rtl="0">
              <a:spcBef>
                <a:spcPts val="0"/>
              </a:spcBef>
              <a:spcAft>
                <a:spcPts val="0"/>
              </a:spcAft>
              <a:buSzPts val="1400"/>
              <a:buChar char="-"/>
            </a:pPr>
            <a:r>
              <a:rPr lang="en-US"/>
              <a:t>ie. “it’s not done until it has some test coverage” </a:t>
            </a:r>
            <a:endParaRPr/>
          </a:p>
          <a:p>
            <a:pPr marL="457200" lvl="0" indent="-317500" algn="l" rtl="0">
              <a:spcBef>
                <a:spcPts val="0"/>
              </a:spcBef>
              <a:spcAft>
                <a:spcPts val="0"/>
              </a:spcAft>
              <a:buSzPts val="1400"/>
              <a:buChar char="-"/>
            </a:pPr>
            <a:r>
              <a:rPr lang="en-US"/>
              <a:t>ie. “It’s not done unless it returns a response in less than a second.”</a:t>
            </a:r>
            <a:endParaRPr/>
          </a:p>
          <a:p>
            <a:pPr marL="0" lvl="0" indent="0" algn="l" rtl="0">
              <a:spcBef>
                <a:spcPts val="0"/>
              </a:spcBef>
              <a:spcAft>
                <a:spcPts val="0"/>
              </a:spcAft>
              <a:buNone/>
            </a:pPr>
            <a:endParaRPr/>
          </a:p>
          <a:p>
            <a:pPr marL="0" lvl="0" indent="0" algn="l" rtl="0">
              <a:spcBef>
                <a:spcPts val="0"/>
              </a:spcBef>
              <a:spcAft>
                <a:spcPts val="0"/>
              </a:spcAft>
              <a:buNone/>
            </a:pPr>
            <a:r>
              <a:rPr lang="en-US"/>
              <a:t>Automate Everything</a:t>
            </a:r>
            <a:br>
              <a:rPr lang="en-US"/>
            </a:br>
            <a:r>
              <a:rPr lang="en-US"/>
              <a:t>	Testing</a:t>
            </a:r>
            <a:endParaRPr/>
          </a:p>
          <a:p>
            <a:pPr marL="457200" lvl="0" indent="0" algn="l" rtl="0">
              <a:spcBef>
                <a:spcPts val="0"/>
              </a:spcBef>
              <a:spcAft>
                <a:spcPts val="0"/>
              </a:spcAft>
              <a:buNone/>
            </a:pPr>
            <a:r>
              <a:rPr lang="en-US"/>
              <a:t>Security</a:t>
            </a:r>
            <a:endParaRPr/>
          </a:p>
          <a:p>
            <a:pPr marL="457200" lvl="0" indent="0" algn="l" rtl="0">
              <a:spcBef>
                <a:spcPts val="0"/>
              </a:spcBef>
              <a:spcAft>
                <a:spcPts val="0"/>
              </a:spcAft>
              <a:buNone/>
            </a:pPr>
            <a:r>
              <a:rPr lang="en-US"/>
              <a:t>Deployment</a:t>
            </a:r>
            <a:endParaRPr/>
          </a:p>
        </p:txBody>
      </p:sp>
      <p:sp>
        <p:nvSpPr>
          <p:cNvPr id="516" name="Google Shape;516;g4deb15b3f7_1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4da248904d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4da248904d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People tend to get attached to frameworks or concepts and think they’re the answer to everything. </a:t>
            </a:r>
            <a:endParaRPr/>
          </a:p>
          <a:p>
            <a:pPr marL="0" lvl="0" indent="0" algn="l" rtl="0">
              <a:spcBef>
                <a:spcPts val="0"/>
              </a:spcBef>
              <a:spcAft>
                <a:spcPts val="0"/>
              </a:spcAft>
              <a:buNone/>
            </a:pPr>
            <a:endParaRPr/>
          </a:p>
          <a:p>
            <a:pPr marL="0" lvl="0" indent="0" algn="l" rtl="0">
              <a:spcBef>
                <a:spcPts val="0"/>
              </a:spcBef>
              <a:spcAft>
                <a:spcPts val="0"/>
              </a:spcAft>
              <a:buNone/>
            </a:pPr>
            <a:r>
              <a:rPr lang="en-US"/>
              <a:t>Discussion: Anyone want to throw out some examples? </a:t>
            </a:r>
            <a:endParaRPr/>
          </a:p>
          <a:p>
            <a:pPr marL="0" lvl="0" indent="0" algn="l" rtl="0">
              <a:spcBef>
                <a:spcPts val="0"/>
              </a:spcBef>
              <a:spcAft>
                <a:spcPts val="0"/>
              </a:spcAft>
              <a:buNone/>
            </a:pPr>
            <a:endParaRPr/>
          </a:p>
          <a:p>
            <a:pPr marL="0" lvl="0" indent="0" algn="l" rtl="0">
              <a:spcBef>
                <a:spcPts val="0"/>
              </a:spcBef>
              <a:spcAft>
                <a:spcPts val="0"/>
              </a:spcAft>
              <a:buNone/>
            </a:pPr>
            <a:r>
              <a:rPr lang="en-US"/>
              <a:t>Examples: </a:t>
            </a:r>
            <a:endParaRPr/>
          </a:p>
          <a:p>
            <a:pPr marL="0" lvl="0" indent="0" algn="l" rtl="0">
              <a:spcBef>
                <a:spcPts val="0"/>
              </a:spcBef>
              <a:spcAft>
                <a:spcPts val="0"/>
              </a:spcAft>
              <a:buNone/>
            </a:pPr>
            <a:r>
              <a:rPr lang="en-US"/>
              <a:t>GraphQL</a:t>
            </a:r>
            <a:endParaRPr/>
          </a:p>
          <a:p>
            <a:pPr marL="0" lvl="0" indent="0" algn="l" rtl="0">
              <a:spcBef>
                <a:spcPts val="0"/>
              </a:spcBef>
              <a:spcAft>
                <a:spcPts val="0"/>
              </a:spcAft>
              <a:buNone/>
            </a:pPr>
            <a:r>
              <a:rPr lang="en-US"/>
              <a:t>Microservices</a:t>
            </a:r>
            <a:endParaRPr/>
          </a:p>
          <a:p>
            <a:pPr marL="0" lvl="0" indent="0" algn="l" rtl="0">
              <a:spcBef>
                <a:spcPts val="0"/>
              </a:spcBef>
              <a:spcAft>
                <a:spcPts val="0"/>
              </a:spcAft>
              <a:buNone/>
            </a:pPr>
            <a:r>
              <a:rPr lang="en-US"/>
              <a:t>Blockchain</a:t>
            </a:r>
            <a:endParaRPr/>
          </a:p>
          <a:p>
            <a:pPr marL="0" lvl="0" indent="0" algn="l" rtl="0">
              <a:spcBef>
                <a:spcPts val="0"/>
              </a:spcBef>
              <a:spcAft>
                <a:spcPts val="0"/>
              </a:spcAft>
              <a:buNone/>
            </a:pPr>
            <a:r>
              <a:rPr lang="en-US"/>
              <a:t>AI</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Source:</a:t>
            </a:r>
            <a:endParaRPr/>
          </a:p>
          <a:p>
            <a:pPr marL="0" lvl="0" indent="0" algn="l" rtl="0">
              <a:spcBef>
                <a:spcPts val="0"/>
              </a:spcBef>
              <a:spcAft>
                <a:spcPts val="0"/>
              </a:spcAft>
              <a:buNone/>
            </a:pPr>
            <a:r>
              <a:rPr lang="en-US" u="sng">
                <a:solidFill>
                  <a:schemeClr val="hlink"/>
                </a:solidFill>
                <a:hlinkClick r:id="rId3"/>
              </a:rPr>
              <a:t>https://www.flickr.com/photos/walkn/3314689121</a:t>
            </a:r>
            <a:endParaRPr/>
          </a:p>
          <a:p>
            <a:pPr marL="0" lvl="0" indent="0" algn="l" rtl="0">
              <a:spcBef>
                <a:spcPts val="0"/>
              </a:spcBef>
              <a:spcAft>
                <a:spcPts val="0"/>
              </a:spcAft>
              <a:buNone/>
            </a:pPr>
            <a:endParaRPr/>
          </a:p>
        </p:txBody>
      </p:sp>
      <p:sp>
        <p:nvSpPr>
          <p:cNvPr id="523" name="Google Shape;523;g4da248904d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4da248904d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4da248904d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1100"/>
              <a:buFont typeface="Arial"/>
              <a:buNone/>
            </a:pPr>
            <a:r>
              <a:rPr lang="en-US" sz="1100">
                <a:solidFill>
                  <a:srgbClr val="000000"/>
                </a:solidFill>
              </a:rPr>
              <a:t>The Goal: To know when to use these things and when not to. </a:t>
            </a:r>
            <a:endParaRPr sz="1100">
              <a:solidFill>
                <a:srgbClr val="000000"/>
              </a:solidFill>
            </a:endParaRPr>
          </a:p>
          <a:p>
            <a:pPr marL="0" lvl="0" indent="0" algn="l" rtl="0">
              <a:spcBef>
                <a:spcPts val="0"/>
              </a:spcBef>
              <a:spcAft>
                <a:spcPts val="0"/>
              </a:spcAft>
              <a:buNone/>
            </a:pPr>
            <a:endParaRPr/>
          </a:p>
        </p:txBody>
      </p:sp>
      <p:sp>
        <p:nvSpPr>
          <p:cNvPr id="530" name="Google Shape;530;g4da248904d_0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4deb15b3f7_1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4deb15b3f7_1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g4deb15b3f7_1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4deb15b3f7_1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4deb15b3f7_1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So we learned about all these nifty patterns, but we don’t have software like that… </a:t>
            </a:r>
            <a:endParaRPr/>
          </a:p>
          <a:p>
            <a:pPr marL="0" lvl="0" indent="0" algn="l" rtl="0">
              <a:spcBef>
                <a:spcPts val="0"/>
              </a:spcBef>
              <a:spcAft>
                <a:spcPts val="0"/>
              </a:spcAft>
              <a:buNone/>
            </a:pPr>
            <a:endParaRPr/>
          </a:p>
          <a:p>
            <a:pPr marL="0" lvl="0" indent="0" algn="l" rtl="0">
              <a:spcBef>
                <a:spcPts val="0"/>
              </a:spcBef>
              <a:spcAft>
                <a:spcPts val="0"/>
              </a:spcAft>
              <a:buNone/>
            </a:pPr>
            <a:r>
              <a:rPr lang="en-US"/>
              <a:t>Stuff changes… </a:t>
            </a:r>
            <a:endParaRPr/>
          </a:p>
          <a:p>
            <a:pPr marL="0" lvl="0" indent="0" algn="l" rtl="0">
              <a:spcBef>
                <a:spcPts val="0"/>
              </a:spcBef>
              <a:spcAft>
                <a:spcPts val="0"/>
              </a:spcAft>
              <a:buNone/>
            </a:pPr>
            <a:endParaRPr/>
          </a:p>
          <a:p>
            <a:pPr marL="0" lvl="0" indent="0" algn="l" rtl="0">
              <a:spcBef>
                <a:spcPts val="0"/>
              </a:spcBef>
              <a:spcAft>
                <a:spcPts val="0"/>
              </a:spcAft>
              <a:buNone/>
            </a:pPr>
            <a:r>
              <a:rPr lang="en-US"/>
              <a:t>how do we write software that’s resilient to changes</a:t>
            </a:r>
            <a:endParaRPr/>
          </a:p>
        </p:txBody>
      </p:sp>
      <p:sp>
        <p:nvSpPr>
          <p:cNvPr id="543" name="Google Shape;543;g4deb15b3f7_1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4e2535b26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4e2535b26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Answer: Testing</a:t>
            </a:r>
            <a:endParaRPr/>
          </a:p>
        </p:txBody>
      </p:sp>
      <p:sp>
        <p:nvSpPr>
          <p:cNvPr id="550" name="Google Shape;550;g4e2535b266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4deb15b3f7_1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4deb15b3f7_1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Number One Concern for changing software. </a:t>
            </a:r>
            <a:endParaRPr/>
          </a:p>
          <a:p>
            <a:pPr marL="0" lvl="0" indent="0" algn="l" rtl="0">
              <a:spcBef>
                <a:spcPts val="0"/>
              </a:spcBef>
              <a:spcAft>
                <a:spcPts val="0"/>
              </a:spcAft>
              <a:buNone/>
            </a:pPr>
            <a:endParaRPr/>
          </a:p>
          <a:p>
            <a:pPr marL="0" lvl="0" indent="0" algn="l" rtl="0">
              <a:spcBef>
                <a:spcPts val="0"/>
              </a:spcBef>
              <a:spcAft>
                <a:spcPts val="0"/>
              </a:spcAft>
              <a:buNone/>
            </a:pPr>
            <a:r>
              <a:rPr lang="en-US"/>
              <a:t>Automated tests create safety. They allow us to change the application. </a:t>
            </a:r>
            <a:endParaRPr/>
          </a:p>
          <a:p>
            <a:pPr marL="0" lvl="0" indent="0" algn="l" rtl="0">
              <a:spcBef>
                <a:spcPts val="0"/>
              </a:spcBef>
              <a:spcAft>
                <a:spcPts val="0"/>
              </a:spcAft>
              <a:buNone/>
            </a:pPr>
            <a:endParaRPr/>
          </a:p>
          <a:p>
            <a:pPr marL="0" lvl="0" indent="0" algn="l" rtl="0">
              <a:spcBef>
                <a:spcPts val="0"/>
              </a:spcBef>
              <a:spcAft>
                <a:spcPts val="0"/>
              </a:spcAft>
              <a:buNone/>
            </a:pPr>
            <a:r>
              <a:rPr lang="en-US"/>
              <a:t>At their highest level, you can deploy changes straight from source control without having to run through a department of manual testers</a:t>
            </a:r>
            <a:endParaRPr/>
          </a:p>
          <a:p>
            <a:pPr marL="0" lvl="0" indent="0" algn="l" rtl="0">
              <a:spcBef>
                <a:spcPts val="0"/>
              </a:spcBef>
              <a:spcAft>
                <a:spcPts val="0"/>
              </a:spcAft>
              <a:buNone/>
            </a:pPr>
            <a:r>
              <a:rPr lang="en-US"/>
              <a:t>Enables maximum velocity. </a:t>
            </a:r>
            <a:endParaRPr/>
          </a:p>
          <a:p>
            <a:pPr marL="0" lvl="0" indent="0" algn="l" rtl="0">
              <a:spcBef>
                <a:spcPts val="0"/>
              </a:spcBef>
              <a:spcAft>
                <a:spcPts val="0"/>
              </a:spcAft>
              <a:buNone/>
            </a:pPr>
            <a:endParaRPr/>
          </a:p>
        </p:txBody>
      </p:sp>
      <p:sp>
        <p:nvSpPr>
          <p:cNvPr id="557" name="Google Shape;557;g4deb15b3f7_1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4deb15b3f7_1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4deb15b3f7_1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harder to maintain tests should be fewer than the easy ones.</a:t>
            </a:r>
            <a:endParaRPr/>
          </a:p>
        </p:txBody>
      </p:sp>
      <p:sp>
        <p:nvSpPr>
          <p:cNvPr id="564" name="Google Shape;564;g4deb15b3f7_1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4deb15b3f7_1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4deb15b3f7_1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first step is to build software we can test. </a:t>
            </a:r>
            <a:endParaRPr/>
          </a:p>
          <a:p>
            <a:pPr marL="0" lvl="0" indent="0" algn="l" rtl="0">
              <a:spcBef>
                <a:spcPts val="0"/>
              </a:spcBef>
              <a:spcAft>
                <a:spcPts val="0"/>
              </a:spcAft>
              <a:buNone/>
            </a:pPr>
            <a:endParaRPr/>
          </a:p>
          <a:p>
            <a:pPr marL="0" lvl="0" indent="0" algn="l" rtl="0">
              <a:spcBef>
                <a:spcPts val="0"/>
              </a:spcBef>
              <a:spcAft>
                <a:spcPts val="0"/>
              </a:spcAft>
              <a:buNone/>
            </a:pPr>
            <a:r>
              <a:rPr lang="en-US"/>
              <a:t>Tests reduce the cost of change.</a:t>
            </a:r>
            <a:endParaRPr/>
          </a:p>
          <a:p>
            <a:pPr marL="0" lvl="0" indent="0" algn="l" rtl="0">
              <a:spcBef>
                <a:spcPts val="0"/>
              </a:spcBef>
              <a:spcAft>
                <a:spcPts val="0"/>
              </a:spcAft>
              <a:buNone/>
            </a:pPr>
            <a:endParaRPr/>
          </a:p>
          <a:p>
            <a:pPr marL="0" lvl="0" indent="0" algn="l" rtl="0">
              <a:spcBef>
                <a:spcPts val="0"/>
              </a:spcBef>
              <a:spcAft>
                <a:spcPts val="0"/>
              </a:spcAft>
              <a:buNone/>
            </a:pPr>
            <a:r>
              <a:rPr lang="en-US"/>
              <a:t>How do we do that?</a:t>
            </a:r>
            <a:endParaRPr/>
          </a:p>
          <a:p>
            <a:pPr marL="0" lvl="0" indent="0" algn="l" rtl="0">
              <a:spcBef>
                <a:spcPts val="0"/>
              </a:spcBef>
              <a:spcAft>
                <a:spcPts val="0"/>
              </a:spcAft>
              <a:buNone/>
            </a:pPr>
            <a:r>
              <a:rPr lang="en-US"/>
              <a:t>Isolate dependencies</a:t>
            </a:r>
            <a:endParaRPr/>
          </a:p>
        </p:txBody>
      </p:sp>
      <p:sp>
        <p:nvSpPr>
          <p:cNvPr id="571" name="Google Shape;571;g4deb15b3f7_1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4deb15b3f7_1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4deb15b3f7_1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by isolating dependencies, </a:t>
            </a:r>
            <a:endParaRPr/>
          </a:p>
          <a:p>
            <a:pPr marL="0" lvl="0" indent="0" algn="l" rtl="0">
              <a:spcBef>
                <a:spcPts val="0"/>
              </a:spcBef>
              <a:spcAft>
                <a:spcPts val="0"/>
              </a:spcAft>
              <a:buNone/>
            </a:pPr>
            <a:endParaRPr/>
          </a:p>
          <a:p>
            <a:pPr marL="0" lvl="0" indent="0" algn="l" rtl="0">
              <a:spcBef>
                <a:spcPts val="0"/>
              </a:spcBef>
              <a:spcAft>
                <a:spcPts val="0"/>
              </a:spcAft>
              <a:buNone/>
            </a:pPr>
            <a:r>
              <a:rPr lang="en-US"/>
              <a:t>Here are some things to isolate… </a:t>
            </a:r>
            <a:endParaRPr/>
          </a:p>
        </p:txBody>
      </p:sp>
      <p:sp>
        <p:nvSpPr>
          <p:cNvPr id="578" name="Google Shape;578;g4deb15b3f7_1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4e2535b266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4e2535b266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Breaks</a:t>
            </a:r>
            <a:br>
              <a:rPr lang="en-US"/>
            </a:br>
            <a:r>
              <a:rPr lang="en-US"/>
              <a:t>- We’ll have a few, so don’t worry about being stuck to your chair</a:t>
            </a:r>
            <a:endParaRPr/>
          </a:p>
          <a:p>
            <a:pPr marL="0" lvl="0" indent="0" algn="l" rtl="0">
              <a:spcBef>
                <a:spcPts val="0"/>
              </a:spcBef>
              <a:spcAft>
                <a:spcPts val="0"/>
              </a:spcAft>
              <a:buNone/>
            </a:pPr>
            <a:br>
              <a:rPr lang="en-US"/>
            </a:br>
            <a:r>
              <a:rPr lang="en-US"/>
              <a:t>Discussion</a:t>
            </a:r>
            <a:br>
              <a:rPr lang="en-US"/>
            </a:br>
            <a:r>
              <a:rPr lang="en-US"/>
              <a:t>- Encouraged, we’ll have several activities and discussions throughout the course</a:t>
            </a:r>
            <a:endParaRPr/>
          </a:p>
          <a:p>
            <a:pPr marL="0" lvl="0" indent="0" algn="l" rtl="0">
              <a:spcBef>
                <a:spcPts val="0"/>
              </a:spcBef>
              <a:spcAft>
                <a:spcPts val="0"/>
              </a:spcAft>
              <a:buNone/>
            </a:pPr>
            <a:endParaRPr/>
          </a:p>
          <a:p>
            <a:pPr marL="0" lvl="0" indent="0" algn="l" rtl="0">
              <a:spcBef>
                <a:spcPts val="0"/>
              </a:spcBef>
              <a:spcAft>
                <a:spcPts val="0"/>
              </a:spcAft>
              <a:buNone/>
            </a:pPr>
            <a:br>
              <a:rPr lang="en-US"/>
            </a:br>
            <a:r>
              <a:rPr lang="en-US"/>
              <a:t>Parking Lot</a:t>
            </a:r>
            <a:br>
              <a:rPr lang="en-US"/>
            </a:br>
            <a:r>
              <a:rPr lang="en-US"/>
              <a:t>- If we get into a rabbit hole or we need to move on, we’ll have a parking lot of topics we can revisit at the end of the class.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62" name="Google Shape;262;g4e2535b266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4deb15b3f7_1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4deb15b3f7_1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Isolate Dependencies</a:t>
            </a:r>
            <a:endParaRPr/>
          </a:p>
          <a:p>
            <a:pPr marL="457200" lvl="0" indent="-317500" algn="l" rtl="0">
              <a:spcBef>
                <a:spcPts val="0"/>
              </a:spcBef>
              <a:spcAft>
                <a:spcPts val="0"/>
              </a:spcAft>
              <a:buSzPts val="1400"/>
              <a:buChar char="-"/>
            </a:pPr>
            <a:r>
              <a:rPr lang="en-US"/>
              <a:t>helps with the 12 factor concept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85" name="Google Shape;585;g4deb15b3f7_1_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4deb15b3f7_1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4deb15b3f7_1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Domain goes in the center. Other concerns are outside of the app. </a:t>
            </a:r>
            <a:endParaRPr/>
          </a:p>
          <a:p>
            <a:pPr marL="0" lvl="0" indent="0" algn="l" rtl="0">
              <a:spcBef>
                <a:spcPts val="0"/>
              </a:spcBef>
              <a:spcAft>
                <a:spcPts val="0"/>
              </a:spcAft>
              <a:buNone/>
            </a:pPr>
            <a:r>
              <a:rPr lang="en-US"/>
              <a:t>This architecture is known by many names... </a:t>
            </a:r>
            <a:endParaRPr/>
          </a:p>
          <a:p>
            <a:pPr marL="0" lvl="0" indent="0" algn="l" rtl="0">
              <a:spcBef>
                <a:spcPts val="0"/>
              </a:spcBef>
              <a:spcAft>
                <a:spcPts val="0"/>
              </a:spcAft>
              <a:buNone/>
            </a:pPr>
            <a:endParaRPr/>
          </a:p>
          <a:p>
            <a:pPr marL="0" lvl="0" indent="0" algn="l" rtl="0">
              <a:spcBef>
                <a:spcPts val="0"/>
              </a:spcBef>
              <a:spcAft>
                <a:spcPts val="0"/>
              </a:spcAft>
              <a:buNone/>
            </a:pPr>
            <a:r>
              <a:rPr lang="en-US"/>
              <a:t>The basic concept is that the core of the app is the domain services and everything else is injected into the app.</a:t>
            </a:r>
            <a:endParaRPr/>
          </a:p>
        </p:txBody>
      </p:sp>
      <p:sp>
        <p:nvSpPr>
          <p:cNvPr id="593" name="Google Shape;593;g4deb15b3f7_1_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4deb15b3f7_3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4deb15b3f7_3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Let’s be a little more specific here… </a:t>
            </a:r>
            <a:endParaRPr/>
          </a:p>
          <a:p>
            <a:pPr marL="0" lvl="0" indent="0" algn="l" rtl="0">
              <a:spcBef>
                <a:spcPts val="0"/>
              </a:spcBef>
              <a:spcAft>
                <a:spcPts val="0"/>
              </a:spcAft>
              <a:buNone/>
            </a:pPr>
            <a:endParaRPr/>
          </a:p>
          <a:p>
            <a:pPr marL="0" lvl="0" indent="0" algn="l" rtl="0">
              <a:spcBef>
                <a:spcPts val="0"/>
              </a:spcBef>
              <a:spcAft>
                <a:spcPts val="0"/>
              </a:spcAft>
              <a:buNone/>
            </a:pPr>
            <a:r>
              <a:rPr lang="en-US"/>
              <a:t>Caching is a good example of an external concern that you’re likely to change</a:t>
            </a:r>
            <a:endParaRPr/>
          </a:p>
          <a:p>
            <a:pPr marL="0" lvl="0" indent="0" algn="l" rtl="0">
              <a:spcBef>
                <a:spcPts val="0"/>
              </a:spcBef>
              <a:spcAft>
                <a:spcPts val="0"/>
              </a:spcAft>
              <a:buNone/>
            </a:pPr>
            <a:r>
              <a:rPr lang="en-US"/>
              <a:t>Small apps can often get away with memory caching, but that falls down once you start to scale. </a:t>
            </a:r>
            <a:endParaRPr/>
          </a:p>
        </p:txBody>
      </p:sp>
      <p:sp>
        <p:nvSpPr>
          <p:cNvPr id="600" name="Google Shape;600;g4deb15b3f7_3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4e3446c5e4_0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4e3446c5e4_0_1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Discussion Questions:</a:t>
            </a:r>
            <a:endParaRPr/>
          </a:p>
          <a:p>
            <a:pPr marL="0" lvl="0" indent="0" algn="l" rtl="0">
              <a:spcBef>
                <a:spcPts val="0"/>
              </a:spcBef>
              <a:spcAft>
                <a:spcPts val="0"/>
              </a:spcAft>
              <a:buNone/>
            </a:pPr>
            <a:r>
              <a:rPr lang="en-US"/>
              <a:t>What’s the worst case of golden hammer/google envy you’ve ever seen? </a:t>
            </a:r>
            <a:endParaRPr/>
          </a:p>
        </p:txBody>
      </p:sp>
      <p:sp>
        <p:nvSpPr>
          <p:cNvPr id="607" name="Google Shape;607;g4e3446c5e4_0_1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51481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4c8e5c9de1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4c8e5c9de1_1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is an example app we can use to talk about different architectural patterns. </a:t>
            </a:r>
            <a:endParaRPr/>
          </a:p>
          <a:p>
            <a:pPr marL="0" lvl="0" indent="0" algn="l" rtl="0">
              <a:spcBef>
                <a:spcPts val="0"/>
              </a:spcBef>
              <a:spcAft>
                <a:spcPts val="0"/>
              </a:spcAft>
              <a:buNone/>
            </a:pPr>
            <a:endParaRPr/>
          </a:p>
          <a:p>
            <a:pPr marL="0" lvl="0" indent="0" algn="l" rtl="0">
              <a:spcBef>
                <a:spcPts val="0"/>
              </a:spcBef>
              <a:spcAft>
                <a:spcPts val="0"/>
              </a:spcAft>
              <a:buNone/>
            </a:pPr>
            <a:r>
              <a:rPr lang="en-US"/>
              <a:t>Pretend we’re tasked with re-writing the application that’s used to order lunch at CUNA.</a:t>
            </a:r>
            <a:endParaRPr/>
          </a:p>
          <a:p>
            <a:pPr marL="0" lvl="0" indent="0" algn="l" rtl="0">
              <a:spcBef>
                <a:spcPts val="0"/>
              </a:spcBef>
              <a:spcAft>
                <a:spcPts val="0"/>
              </a:spcAft>
              <a:buNone/>
            </a:pPr>
            <a:endParaRPr/>
          </a:p>
        </p:txBody>
      </p:sp>
      <p:sp>
        <p:nvSpPr>
          <p:cNvPr id="235" name="Google Shape;235;g4c8e5c9de1_1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55</a:t>
            </a:fld>
            <a:endParaRPr/>
          </a:p>
        </p:txBody>
      </p:sp>
    </p:spTree>
    <p:extLst>
      <p:ext uri="{BB962C8B-B14F-4D97-AF65-F5344CB8AC3E}">
        <p14:creationId xmlns:p14="http://schemas.microsoft.com/office/powerpoint/2010/main" val="8660777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e357d17d5_0_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4e357d17d5_0_2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g4e357d17d5_0_2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56</a:t>
            </a:fld>
            <a:endParaRPr/>
          </a:p>
        </p:txBody>
      </p:sp>
    </p:spTree>
    <p:extLst>
      <p:ext uri="{BB962C8B-B14F-4D97-AF65-F5344CB8AC3E}">
        <p14:creationId xmlns:p14="http://schemas.microsoft.com/office/powerpoint/2010/main" val="30168637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e43821e13_0_6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e43821e13_0_6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g4e43821e13_0_69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57</a:t>
            </a:fld>
            <a:endParaRPr/>
          </a:p>
        </p:txBody>
      </p:sp>
    </p:spTree>
    <p:extLst>
      <p:ext uri="{BB962C8B-B14F-4D97-AF65-F5344CB8AC3E}">
        <p14:creationId xmlns:p14="http://schemas.microsoft.com/office/powerpoint/2010/main" val="31042382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e357d17d5_0_2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e357d17d5_0_2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4e357d17d5_0_2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58</a:t>
            </a:fld>
            <a:endParaRPr/>
          </a:p>
        </p:txBody>
      </p:sp>
    </p:spTree>
    <p:extLst>
      <p:ext uri="{BB962C8B-B14F-4D97-AF65-F5344CB8AC3E}">
        <p14:creationId xmlns:p14="http://schemas.microsoft.com/office/powerpoint/2010/main" val="36256206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4e357d17d5_0_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4e357d17d5_0_2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4e357d17d5_0_2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59</a:t>
            </a:fld>
            <a:endParaRPr/>
          </a:p>
        </p:txBody>
      </p:sp>
    </p:spTree>
    <p:extLst>
      <p:ext uri="{BB962C8B-B14F-4D97-AF65-F5344CB8AC3E}">
        <p14:creationId xmlns:p14="http://schemas.microsoft.com/office/powerpoint/2010/main" val="1485217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4e4453fa7f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4e4453fa7f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g4e4453fa7f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4e357d17d5_0_2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4e357d17d5_0_2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default style</a:t>
            </a:r>
            <a:endParaRPr/>
          </a:p>
          <a:p>
            <a:pPr marL="0" lvl="0" indent="0" algn="l" rtl="0">
              <a:spcBef>
                <a:spcPts val="0"/>
              </a:spcBef>
              <a:spcAft>
                <a:spcPts val="0"/>
              </a:spcAft>
              <a:buClr>
                <a:srgbClr val="000000"/>
              </a:buClr>
              <a:buSzPts val="1100"/>
              <a:buFont typeface="Arial"/>
              <a:buNone/>
            </a:pPr>
            <a:r>
              <a:rPr lang="en-US"/>
              <a:t>One giant application</a:t>
            </a:r>
            <a:endParaRPr/>
          </a:p>
          <a:p>
            <a:pPr marL="0" lvl="0" indent="0" algn="l" rtl="0">
              <a:spcBef>
                <a:spcPts val="0"/>
              </a:spcBef>
              <a:spcAft>
                <a:spcPts val="0"/>
              </a:spcAft>
              <a:buClr>
                <a:srgbClr val="000000"/>
              </a:buClr>
              <a:buSzPts val="1100"/>
              <a:buFont typeface="Arial"/>
              <a:buNone/>
            </a:pPr>
            <a:r>
              <a:rPr lang="en-US"/>
              <a:t>Can be split into multiple layers, but it’s always horizontal slices. </a:t>
            </a:r>
            <a:endParaRPr/>
          </a:p>
          <a:p>
            <a:pPr marL="0" lvl="0" indent="0" algn="l" rtl="0">
              <a:spcBef>
                <a:spcPts val="0"/>
              </a:spcBef>
              <a:spcAft>
                <a:spcPts val="0"/>
              </a:spcAft>
              <a:buClr>
                <a:srgbClr val="000000"/>
              </a:buClr>
              <a:buSzPts val="1100"/>
              <a:buFont typeface="Arial"/>
              <a:buNone/>
            </a:pPr>
            <a:r>
              <a:rPr lang="en-US"/>
              <a:t>Doesn’t have to be a big ball of mud, ideally it’s still a well factored application.</a:t>
            </a:r>
            <a:endParaRPr/>
          </a:p>
          <a:p>
            <a:pPr marL="0" lvl="0" indent="0" algn="l" rtl="0">
              <a:spcBef>
                <a:spcPts val="0"/>
              </a:spcBef>
              <a:spcAft>
                <a:spcPts val="0"/>
              </a:spcAft>
              <a:buNone/>
            </a:pPr>
            <a:endParaRPr/>
          </a:p>
        </p:txBody>
      </p:sp>
      <p:sp>
        <p:nvSpPr>
          <p:cNvPr id="269" name="Google Shape;269;g4e357d17d5_0_2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60</a:t>
            </a:fld>
            <a:endParaRPr/>
          </a:p>
        </p:txBody>
      </p:sp>
    </p:spTree>
    <p:extLst>
      <p:ext uri="{BB962C8B-B14F-4D97-AF65-F5344CB8AC3E}">
        <p14:creationId xmlns:p14="http://schemas.microsoft.com/office/powerpoint/2010/main" val="15367782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4e357d17d5_0_2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4e357d17d5_0_2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Still a monolith, even if there’s somewhat independent layers</a:t>
            </a:r>
            <a:endParaRPr/>
          </a:p>
          <a:p>
            <a:pPr marL="0" lvl="0" indent="0" algn="l" rtl="0">
              <a:spcBef>
                <a:spcPts val="0"/>
              </a:spcBef>
              <a:spcAft>
                <a:spcPts val="0"/>
              </a:spcAft>
              <a:buNone/>
            </a:pPr>
            <a:endParaRPr/>
          </a:p>
          <a:p>
            <a:pPr marL="0" lvl="0" indent="0" algn="l" rtl="0">
              <a:spcBef>
                <a:spcPts val="0"/>
              </a:spcBef>
              <a:spcAft>
                <a:spcPts val="0"/>
              </a:spcAft>
              <a:buNone/>
            </a:pPr>
            <a:r>
              <a:rPr lang="en-US"/>
              <a:t>N-tier is horizontally sliced, we’ll come back to that later... </a:t>
            </a:r>
            <a:endParaRPr/>
          </a:p>
        </p:txBody>
      </p:sp>
      <p:sp>
        <p:nvSpPr>
          <p:cNvPr id="276" name="Google Shape;276;g4e357d17d5_0_2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61</a:t>
            </a:fld>
            <a:endParaRPr/>
          </a:p>
        </p:txBody>
      </p:sp>
    </p:spTree>
    <p:extLst>
      <p:ext uri="{BB962C8B-B14F-4D97-AF65-F5344CB8AC3E}">
        <p14:creationId xmlns:p14="http://schemas.microsoft.com/office/powerpoint/2010/main" val="5978456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4e357d17d5_0_3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4e357d17d5_0_3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People hate monoliths, but they’re really not that bad</a:t>
            </a:r>
            <a:endParaRPr/>
          </a:p>
          <a:p>
            <a:pPr marL="0" lvl="0" indent="0" algn="l" rtl="0">
              <a:spcBef>
                <a:spcPts val="0"/>
              </a:spcBef>
              <a:spcAft>
                <a:spcPts val="0"/>
              </a:spcAft>
              <a:buNone/>
            </a:pPr>
            <a:r>
              <a:rPr lang="en-US"/>
              <a:t>It’s just that Microservices are the new hot sauce. </a:t>
            </a:r>
            <a:endParaRPr/>
          </a:p>
          <a:p>
            <a:pPr marL="0" lvl="0" indent="0" algn="l" rtl="0">
              <a:spcBef>
                <a:spcPts val="0"/>
              </a:spcBef>
              <a:spcAft>
                <a:spcPts val="0"/>
              </a:spcAft>
              <a:buNone/>
            </a:pPr>
            <a:r>
              <a:rPr lang="en-US"/>
              <a:t>Remember golden hammer / cargo cult architecture / etc… </a:t>
            </a:r>
            <a:endParaRPr/>
          </a:p>
          <a:p>
            <a:pPr marL="0" lvl="0" indent="0" algn="l" rtl="0">
              <a:spcBef>
                <a:spcPts val="0"/>
              </a:spcBef>
              <a:spcAft>
                <a:spcPts val="0"/>
              </a:spcAft>
              <a:buNone/>
            </a:pPr>
            <a:endParaRPr/>
          </a:p>
        </p:txBody>
      </p:sp>
      <p:sp>
        <p:nvSpPr>
          <p:cNvPr id="283" name="Google Shape;283;g4e357d17d5_0_30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62</a:t>
            </a:fld>
            <a:endParaRPr/>
          </a:p>
        </p:txBody>
      </p:sp>
    </p:spTree>
    <p:extLst>
      <p:ext uri="{BB962C8B-B14F-4D97-AF65-F5344CB8AC3E}">
        <p14:creationId xmlns:p14="http://schemas.microsoft.com/office/powerpoint/2010/main" val="14131670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4e357d17d5_0_3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4e357d17d5_0_3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g4e357d17d5_0_3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extLst>
      <p:ext uri="{BB962C8B-B14F-4D97-AF65-F5344CB8AC3E}">
        <p14:creationId xmlns:p14="http://schemas.microsoft.com/office/powerpoint/2010/main" val="14005193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4e357d17d5_0_3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4e357d17d5_0_3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It all comes down to scale… </a:t>
            </a:r>
            <a:endParaRPr/>
          </a:p>
          <a:p>
            <a:pPr marL="0" lvl="0" indent="0" algn="l" rtl="0">
              <a:spcBef>
                <a:spcPts val="0"/>
              </a:spcBef>
              <a:spcAft>
                <a:spcPts val="0"/>
              </a:spcAft>
              <a:buNone/>
            </a:pPr>
            <a:endParaRPr/>
          </a:p>
          <a:p>
            <a:pPr marL="0" lvl="0" indent="0" algn="l" rtl="0">
              <a:spcBef>
                <a:spcPts val="0"/>
              </a:spcBef>
              <a:spcAft>
                <a:spcPts val="0"/>
              </a:spcAft>
              <a:buNone/>
            </a:pPr>
            <a:r>
              <a:rPr lang="en-US"/>
              <a:t>As your application becomes larger, it becomes increasingly difficult to keep track of everything. </a:t>
            </a:r>
            <a:endParaRPr/>
          </a:p>
          <a:p>
            <a:pPr marL="0" lvl="0" indent="0" algn="l" rtl="0">
              <a:spcBef>
                <a:spcPts val="0"/>
              </a:spcBef>
              <a:spcAft>
                <a:spcPts val="0"/>
              </a:spcAft>
              <a:buNone/>
            </a:pPr>
            <a:r>
              <a:rPr lang="en-US"/>
              <a:t>It becomes increasingly hard to maintain and upgrade your app. </a:t>
            </a:r>
            <a:endParaRPr/>
          </a:p>
          <a:p>
            <a:pPr marL="0" lvl="0" indent="0" algn="l" rtl="0">
              <a:spcBef>
                <a:spcPts val="0"/>
              </a:spcBef>
              <a:spcAft>
                <a:spcPts val="0"/>
              </a:spcAft>
              <a:buNone/>
            </a:pPr>
            <a:r>
              <a:rPr lang="en-US"/>
              <a:t>It’s also harder to onboard new developers. </a:t>
            </a:r>
            <a:endParaRPr/>
          </a:p>
          <a:p>
            <a:pPr marL="0" lvl="0" indent="0" algn="l" rtl="0">
              <a:spcBef>
                <a:spcPts val="0"/>
              </a:spcBef>
              <a:spcAft>
                <a:spcPts val="0"/>
              </a:spcAft>
              <a:buNone/>
            </a:pPr>
            <a:endParaRPr/>
          </a:p>
          <a:p>
            <a:pPr marL="0" lvl="0" indent="0" algn="l" rtl="0">
              <a:spcBef>
                <a:spcPts val="0"/>
              </a:spcBef>
              <a:spcAft>
                <a:spcPts val="0"/>
              </a:spcAft>
              <a:buNone/>
            </a:pPr>
            <a:r>
              <a:rPr lang="en-US"/>
              <a:t>Hard to Upgrade; </a:t>
            </a:r>
            <a:endParaRPr/>
          </a:p>
          <a:p>
            <a:pPr marL="0" lvl="0" indent="0" algn="l" rtl="0">
              <a:spcBef>
                <a:spcPts val="0"/>
              </a:spcBef>
              <a:spcAft>
                <a:spcPts val="0"/>
              </a:spcAft>
              <a:buNone/>
            </a:pPr>
            <a:r>
              <a:rPr lang="en-US"/>
              <a:t>into a new architecture</a:t>
            </a:r>
            <a:endParaRPr/>
          </a:p>
          <a:p>
            <a:pPr marL="0" lvl="0" indent="0" algn="l" rtl="0">
              <a:spcBef>
                <a:spcPts val="0"/>
              </a:spcBef>
              <a:spcAft>
                <a:spcPts val="0"/>
              </a:spcAft>
              <a:buNone/>
            </a:pPr>
            <a:r>
              <a:rPr lang="en-US"/>
              <a:t>or into a new programming paradigm</a:t>
            </a:r>
            <a:endParaRPr/>
          </a:p>
          <a:p>
            <a:pPr marL="0" lvl="0" indent="0" algn="l" rtl="0">
              <a:spcBef>
                <a:spcPts val="0"/>
              </a:spcBef>
              <a:spcAft>
                <a:spcPts val="0"/>
              </a:spcAft>
              <a:buNone/>
            </a:pPr>
            <a:endParaRPr/>
          </a:p>
          <a:p>
            <a:pPr marL="0" lvl="0" indent="0" algn="l" rtl="0">
              <a:spcBef>
                <a:spcPts val="0"/>
              </a:spcBef>
              <a:spcAft>
                <a:spcPts val="0"/>
              </a:spcAft>
              <a:buNone/>
            </a:pPr>
            <a:r>
              <a:rPr lang="en-US"/>
              <a:t>Potential Duplication:</a:t>
            </a:r>
            <a:endParaRPr/>
          </a:p>
          <a:p>
            <a:pPr marL="0" lvl="0" indent="0" algn="l" rtl="0">
              <a:spcBef>
                <a:spcPts val="0"/>
              </a:spcBef>
              <a:spcAft>
                <a:spcPts val="0"/>
              </a:spcAft>
              <a:buNone/>
            </a:pPr>
            <a:r>
              <a:rPr lang="en-US"/>
              <a:t>you can end up writing the same code to access the same data in different applications.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97" name="Google Shape;297;g4e357d17d5_0_30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64</a:t>
            </a:fld>
            <a:endParaRPr/>
          </a:p>
        </p:txBody>
      </p:sp>
    </p:spTree>
    <p:extLst>
      <p:ext uri="{BB962C8B-B14F-4D97-AF65-F5344CB8AC3E}">
        <p14:creationId xmlns:p14="http://schemas.microsoft.com/office/powerpoint/2010/main" val="11866693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4e70d2e56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4e70d2e569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pain of running a monolith is largely based on the size of your application. </a:t>
            </a:r>
            <a:endParaRPr/>
          </a:p>
          <a:p>
            <a:pPr marL="0" lvl="0" indent="0" algn="l" rtl="0">
              <a:spcBef>
                <a:spcPts val="0"/>
              </a:spcBef>
              <a:spcAft>
                <a:spcPts val="0"/>
              </a:spcAft>
              <a:buNone/>
            </a:pPr>
            <a:r>
              <a:rPr lang="en-US"/>
              <a:t>Pain scales upward with application scope.</a:t>
            </a:r>
            <a:endParaRPr/>
          </a:p>
          <a:p>
            <a:pPr marL="0" lvl="0" indent="0" algn="l" rtl="0">
              <a:spcBef>
                <a:spcPts val="0"/>
              </a:spcBef>
              <a:spcAft>
                <a:spcPts val="0"/>
              </a:spcAft>
              <a:buNone/>
            </a:pPr>
            <a:endParaRPr/>
          </a:p>
        </p:txBody>
      </p:sp>
      <p:sp>
        <p:nvSpPr>
          <p:cNvPr id="304" name="Google Shape;304;g4e70d2e569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65</a:t>
            </a:fld>
            <a:endParaRPr/>
          </a:p>
        </p:txBody>
      </p:sp>
    </p:spTree>
    <p:extLst>
      <p:ext uri="{BB962C8B-B14F-4D97-AF65-F5344CB8AC3E}">
        <p14:creationId xmlns:p14="http://schemas.microsoft.com/office/powerpoint/2010/main" val="37692392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4e357d17d5_0_3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4e357d17d5_0_3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Separate Concerns</a:t>
            </a:r>
            <a:br>
              <a:rPr lang="en-US"/>
            </a:br>
            <a:r>
              <a:rPr lang="en-US"/>
              <a:t>- keep your concerns separate</a:t>
            </a:r>
            <a:endParaRPr/>
          </a:p>
          <a:p>
            <a:pPr marL="0" lvl="0" indent="0" algn="l" rtl="0">
              <a:spcBef>
                <a:spcPts val="0"/>
              </a:spcBef>
              <a:spcAft>
                <a:spcPts val="0"/>
              </a:spcAft>
              <a:buNone/>
            </a:pPr>
            <a:br>
              <a:rPr lang="en-US"/>
            </a:br>
            <a:r>
              <a:rPr lang="en-US"/>
              <a:t>Maintain Soft Domain Boundaries</a:t>
            </a:r>
            <a:br>
              <a:rPr lang="en-US"/>
            </a:br>
            <a:r>
              <a:rPr lang="en-US"/>
              <a:t>- so if you want to refactor to services later, you can do so easily</a:t>
            </a:r>
            <a:endParaRPr/>
          </a:p>
          <a:p>
            <a:pPr marL="0" lvl="0" indent="0" algn="l" rtl="0">
              <a:spcBef>
                <a:spcPts val="0"/>
              </a:spcBef>
              <a:spcAft>
                <a:spcPts val="0"/>
              </a:spcAft>
              <a:buNone/>
            </a:pPr>
            <a:br>
              <a:rPr lang="en-US"/>
            </a:br>
            <a:r>
              <a:rPr lang="en-US"/>
              <a:t>Practice SOLID</a:t>
            </a:r>
            <a:br>
              <a:rPr lang="en-US"/>
            </a:br>
            <a:r>
              <a:rPr lang="en-US"/>
              <a:t>- and other good design principles</a:t>
            </a:r>
            <a:endParaRPr/>
          </a:p>
        </p:txBody>
      </p:sp>
      <p:sp>
        <p:nvSpPr>
          <p:cNvPr id="311" name="Google Shape;311;g4e357d17d5_0_3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66</a:t>
            </a:fld>
            <a:endParaRPr/>
          </a:p>
        </p:txBody>
      </p:sp>
    </p:spTree>
    <p:extLst>
      <p:ext uri="{BB962C8B-B14F-4D97-AF65-F5344CB8AC3E}">
        <p14:creationId xmlns:p14="http://schemas.microsoft.com/office/powerpoint/2010/main" val="19551290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4e357d17d5_0_2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4e357d17d5_0_2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g4e357d17d5_0_2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extLst>
      <p:ext uri="{BB962C8B-B14F-4D97-AF65-F5344CB8AC3E}">
        <p14:creationId xmlns:p14="http://schemas.microsoft.com/office/powerpoint/2010/main" val="34280856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4e357d17d5_0_3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4e357d17d5_0_3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There are lots of differing definitions of the term Microservices, but this is what we’re going with.</a:t>
            </a:r>
            <a:endParaRPr/>
          </a:p>
          <a:p>
            <a:pPr marL="0" lvl="0" indent="0" algn="l" rtl="0">
              <a:spcBef>
                <a:spcPts val="0"/>
              </a:spcBef>
              <a:spcAft>
                <a:spcPts val="0"/>
              </a:spcAft>
              <a:buNone/>
            </a:pPr>
            <a:endParaRPr/>
          </a:p>
          <a:p>
            <a:pPr marL="0" lvl="0" indent="0" algn="l" rtl="0">
              <a:spcBef>
                <a:spcPts val="0"/>
              </a:spcBef>
              <a:spcAft>
                <a:spcPts val="0"/>
              </a:spcAft>
              <a:buNone/>
            </a:pPr>
            <a:r>
              <a:rPr lang="en-US"/>
              <a:t>Domain Constricted</a:t>
            </a:r>
            <a:br>
              <a:rPr lang="en-US"/>
            </a:br>
            <a:r>
              <a:rPr lang="en-US"/>
              <a:t>- MS are contained to a specific scope and domain</a:t>
            </a:r>
            <a:endParaRPr/>
          </a:p>
          <a:p>
            <a:pPr marL="0" lvl="0" indent="0" algn="l" rtl="0">
              <a:spcBef>
                <a:spcPts val="0"/>
              </a:spcBef>
              <a:spcAft>
                <a:spcPts val="0"/>
              </a:spcAft>
              <a:buNone/>
            </a:pPr>
            <a:br>
              <a:rPr lang="en-US"/>
            </a:br>
            <a:r>
              <a:rPr lang="en-US"/>
              <a:t>Vertical Services</a:t>
            </a:r>
            <a:endParaRPr/>
          </a:p>
          <a:p>
            <a:pPr marL="457200" lvl="0" indent="-317500" algn="l" rtl="0">
              <a:spcBef>
                <a:spcPts val="0"/>
              </a:spcBef>
              <a:spcAft>
                <a:spcPts val="0"/>
              </a:spcAft>
              <a:buSzPts val="1400"/>
              <a:buChar char="-"/>
            </a:pPr>
            <a:r>
              <a:rPr lang="en-US"/>
              <a:t>services encompass the whole stack, all the way to the database</a:t>
            </a:r>
            <a:endParaRPr/>
          </a:p>
          <a:p>
            <a:pPr marL="457200" lvl="0" indent="-317500" algn="l" rtl="0">
              <a:spcBef>
                <a:spcPts val="0"/>
              </a:spcBef>
              <a:spcAft>
                <a:spcPts val="0"/>
              </a:spcAft>
              <a:buSzPts val="1400"/>
              <a:buChar char="-"/>
            </a:pPr>
            <a:endParaRPr/>
          </a:p>
          <a:p>
            <a:pPr marL="0" lvl="0" indent="0" algn="l" rtl="0">
              <a:spcBef>
                <a:spcPts val="0"/>
              </a:spcBef>
              <a:spcAft>
                <a:spcPts val="0"/>
              </a:spcAft>
              <a:buNone/>
            </a:pPr>
            <a:r>
              <a:rPr lang="en-US"/>
              <a:t>Owns Their Own Data</a:t>
            </a:r>
            <a:br>
              <a:rPr lang="en-US"/>
            </a:br>
            <a:r>
              <a:rPr lang="en-US"/>
              <a:t>- Separate databases for separate services</a:t>
            </a:r>
            <a:endParaRPr/>
          </a:p>
          <a:p>
            <a:pPr marL="457200" lvl="0" indent="-317500" algn="l" rtl="0">
              <a:spcBef>
                <a:spcPts val="0"/>
              </a:spcBef>
              <a:spcAft>
                <a:spcPts val="0"/>
              </a:spcAft>
              <a:buSzPts val="1400"/>
              <a:buChar char="-"/>
            </a:pPr>
            <a:r>
              <a:rPr lang="en-US"/>
              <a:t>No cheating by backdooring into another services data</a:t>
            </a:r>
            <a:endParaRPr/>
          </a:p>
          <a:p>
            <a:pPr marL="0" lvl="0" indent="0" algn="l" rtl="0">
              <a:spcBef>
                <a:spcPts val="0"/>
              </a:spcBef>
              <a:spcAft>
                <a:spcPts val="0"/>
              </a:spcAft>
              <a:buNone/>
            </a:pPr>
            <a:endParaRPr/>
          </a:p>
          <a:p>
            <a:pPr marL="0" lvl="0" indent="0" algn="l" rtl="0">
              <a:spcBef>
                <a:spcPts val="0"/>
              </a:spcBef>
              <a:spcAft>
                <a:spcPts val="0"/>
              </a:spcAft>
              <a:buNone/>
            </a:pPr>
            <a:r>
              <a:rPr lang="en-US"/>
              <a:t>Accessed via Service Calls</a:t>
            </a:r>
            <a:br>
              <a:rPr lang="en-US"/>
            </a:br>
            <a:endParaRPr/>
          </a:p>
        </p:txBody>
      </p:sp>
      <p:sp>
        <p:nvSpPr>
          <p:cNvPr id="325" name="Google Shape;325;g4e357d17d5_0_3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68</a:t>
            </a:fld>
            <a:endParaRPr/>
          </a:p>
        </p:txBody>
      </p:sp>
    </p:spTree>
    <p:extLst>
      <p:ext uri="{BB962C8B-B14F-4D97-AF65-F5344CB8AC3E}">
        <p14:creationId xmlns:p14="http://schemas.microsoft.com/office/powerpoint/2010/main" val="9073876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4b1ab6cf1c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4b1ab6cf1c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Size is irrelevant, as long as it’s vertical scope.</a:t>
            </a:r>
            <a:endParaRPr/>
          </a:p>
        </p:txBody>
      </p:sp>
      <p:sp>
        <p:nvSpPr>
          <p:cNvPr id="332" name="Google Shape;332;g4b1ab6cf1c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69</a:t>
            </a:fld>
            <a:endParaRPr/>
          </a:p>
        </p:txBody>
      </p:sp>
    </p:spTree>
    <p:extLst>
      <p:ext uri="{BB962C8B-B14F-4D97-AF65-F5344CB8AC3E}">
        <p14:creationId xmlns:p14="http://schemas.microsoft.com/office/powerpoint/2010/main" val="1864381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4c8e5c9de1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4c8e5c9de1_1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4c8e5c9de1_1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4b1ab6cf1c_2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4b1ab6cf1c_2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4b1ab6cf1c_2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70</a:t>
            </a:fld>
            <a:endParaRPr/>
          </a:p>
        </p:txBody>
      </p:sp>
    </p:spTree>
    <p:extLst>
      <p:ext uri="{BB962C8B-B14F-4D97-AF65-F5344CB8AC3E}">
        <p14:creationId xmlns:p14="http://schemas.microsoft.com/office/powerpoint/2010/main" val="28871765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4e357d17d5_0_3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4e357d17d5_0_3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g4e357d17d5_0_3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71</a:t>
            </a:fld>
            <a:endParaRPr/>
          </a:p>
        </p:txBody>
      </p:sp>
    </p:spTree>
    <p:extLst>
      <p:ext uri="{BB962C8B-B14F-4D97-AF65-F5344CB8AC3E}">
        <p14:creationId xmlns:p14="http://schemas.microsoft.com/office/powerpoint/2010/main" val="28707536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4e70d2e569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4e70d2e569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An offshoot of this is to even use microfrontends as well as microservices</a:t>
            </a:r>
            <a:endParaRPr/>
          </a:p>
        </p:txBody>
      </p:sp>
      <p:sp>
        <p:nvSpPr>
          <p:cNvPr id="352" name="Google Shape;352;g4e70d2e569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72</a:t>
            </a:fld>
            <a:endParaRPr/>
          </a:p>
        </p:txBody>
      </p:sp>
    </p:spTree>
    <p:extLst>
      <p:ext uri="{BB962C8B-B14F-4D97-AF65-F5344CB8AC3E}">
        <p14:creationId xmlns:p14="http://schemas.microsoft.com/office/powerpoint/2010/main" val="31190960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4e357d17d5_0_3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4e357d17d5_0_3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Easy to Understand</a:t>
            </a:r>
            <a:endParaRPr/>
          </a:p>
          <a:p>
            <a:pPr marL="457200" lvl="0" indent="-317500" algn="l" rtl="0">
              <a:spcBef>
                <a:spcPts val="0"/>
              </a:spcBef>
              <a:spcAft>
                <a:spcPts val="0"/>
              </a:spcAft>
              <a:buSzPts val="1400"/>
              <a:buChar char="-"/>
            </a:pPr>
            <a:r>
              <a:rPr lang="en-US"/>
              <a:t>it’s really easy to get ramped up on Microservices</a:t>
            </a:r>
            <a:endParaRPr/>
          </a:p>
          <a:p>
            <a:pPr marL="457200" lvl="0" indent="-317500" algn="l" rtl="0">
              <a:spcBef>
                <a:spcPts val="0"/>
              </a:spcBef>
              <a:spcAft>
                <a:spcPts val="0"/>
              </a:spcAft>
              <a:buSzPts val="1400"/>
              <a:buChar char="-"/>
            </a:pPr>
            <a:r>
              <a:rPr lang="en-US"/>
              <a:t>It’s also easy to reason about each individual service</a:t>
            </a:r>
            <a:endParaRPr/>
          </a:p>
          <a:p>
            <a:pPr marL="0" lvl="0" indent="0" algn="l" rtl="0">
              <a:spcBef>
                <a:spcPts val="0"/>
              </a:spcBef>
              <a:spcAft>
                <a:spcPts val="0"/>
              </a:spcAft>
              <a:buNone/>
            </a:pPr>
            <a:endParaRPr/>
          </a:p>
          <a:p>
            <a:pPr marL="0" lvl="0" indent="0" algn="l" rtl="0">
              <a:spcBef>
                <a:spcPts val="0"/>
              </a:spcBef>
              <a:spcAft>
                <a:spcPts val="0"/>
              </a:spcAft>
              <a:buNone/>
            </a:pPr>
            <a:r>
              <a:rPr lang="en-US"/>
              <a:t>Easy to Scale</a:t>
            </a:r>
            <a:br>
              <a:rPr lang="en-US"/>
            </a:br>
            <a:r>
              <a:rPr lang="en-US"/>
              <a:t>- You can selectively scale parts of your application</a:t>
            </a:r>
            <a:endParaRPr/>
          </a:p>
          <a:p>
            <a:pPr marL="0" lvl="0" indent="0" algn="l" rtl="0">
              <a:spcBef>
                <a:spcPts val="0"/>
              </a:spcBef>
              <a:spcAft>
                <a:spcPts val="0"/>
              </a:spcAft>
              <a:buNone/>
            </a:pPr>
            <a:endParaRPr/>
          </a:p>
          <a:p>
            <a:pPr marL="0" lvl="0" indent="0" algn="l" rtl="0">
              <a:spcBef>
                <a:spcPts val="0"/>
              </a:spcBef>
              <a:spcAft>
                <a:spcPts val="0"/>
              </a:spcAft>
              <a:buNone/>
            </a:pPr>
            <a:r>
              <a:rPr lang="en-US"/>
              <a:t>Easy to Upgrade</a:t>
            </a:r>
            <a:br>
              <a:rPr lang="en-US"/>
            </a:br>
            <a:r>
              <a:rPr lang="en-US"/>
              <a:t>- Smaller services are easy to upgrade</a:t>
            </a:r>
            <a:endParaRPr/>
          </a:p>
          <a:p>
            <a:pPr marL="0" lvl="0" indent="0" algn="l" rtl="0">
              <a:spcBef>
                <a:spcPts val="0"/>
              </a:spcBef>
              <a:spcAft>
                <a:spcPts val="0"/>
              </a:spcAft>
              <a:buNone/>
            </a:pPr>
            <a:endParaRPr/>
          </a:p>
          <a:p>
            <a:pPr marL="0" lvl="0" indent="0" algn="l" rtl="0">
              <a:spcBef>
                <a:spcPts val="0"/>
              </a:spcBef>
              <a:spcAft>
                <a:spcPts val="0"/>
              </a:spcAft>
              <a:buNone/>
            </a:pPr>
            <a:r>
              <a:rPr lang="en-US"/>
              <a:t>Platform Independence</a:t>
            </a:r>
            <a:endParaRPr/>
          </a:p>
          <a:p>
            <a:pPr marL="457200" lvl="0" indent="-317500" algn="l" rtl="0">
              <a:spcBef>
                <a:spcPts val="0"/>
              </a:spcBef>
              <a:spcAft>
                <a:spcPts val="0"/>
              </a:spcAft>
              <a:buSzPts val="1400"/>
              <a:buChar char="-"/>
            </a:pPr>
            <a:r>
              <a:rPr lang="en-US"/>
              <a:t>You can use different technologies for each individual service. </a:t>
            </a:r>
            <a:endParaRPr/>
          </a:p>
          <a:p>
            <a:pPr marL="457200" lvl="0" indent="-317500" algn="l" rtl="0">
              <a:spcBef>
                <a:spcPts val="0"/>
              </a:spcBef>
              <a:spcAft>
                <a:spcPts val="0"/>
              </a:spcAft>
              <a:buSzPts val="1400"/>
              <a:buChar char="-"/>
            </a:pPr>
            <a:r>
              <a:rPr lang="en-US"/>
              <a:t>You can cater the tech stack to the needs of the service</a:t>
            </a:r>
            <a:endParaRPr/>
          </a:p>
          <a:p>
            <a:pPr marL="0" lvl="0" indent="0" algn="l" rtl="0">
              <a:spcBef>
                <a:spcPts val="0"/>
              </a:spcBef>
              <a:spcAft>
                <a:spcPts val="0"/>
              </a:spcAft>
              <a:buNone/>
            </a:pPr>
            <a:endParaRPr/>
          </a:p>
          <a:p>
            <a:pPr marL="0" lvl="0" indent="0" algn="l" rtl="0">
              <a:spcBef>
                <a:spcPts val="0"/>
              </a:spcBef>
              <a:spcAft>
                <a:spcPts val="0"/>
              </a:spcAft>
              <a:buNone/>
            </a:pPr>
            <a:r>
              <a:rPr lang="en-US"/>
              <a:t>Work Allocation</a:t>
            </a:r>
            <a:endParaRPr/>
          </a:p>
          <a:p>
            <a:pPr marL="457200" lvl="0" indent="-317500" algn="l" rtl="0">
              <a:spcBef>
                <a:spcPts val="0"/>
              </a:spcBef>
              <a:spcAft>
                <a:spcPts val="0"/>
              </a:spcAft>
              <a:buSzPts val="1400"/>
              <a:buChar char="-"/>
            </a:pPr>
            <a:r>
              <a:rPr lang="en-US"/>
              <a:t>You can put an individual team in charge of a service, instead of trying to spread work across a bunch of teams that need to coordinate with each-other</a:t>
            </a:r>
            <a:br>
              <a:rPr lang="en-US"/>
            </a:br>
            <a:endParaRPr/>
          </a:p>
        </p:txBody>
      </p:sp>
      <p:sp>
        <p:nvSpPr>
          <p:cNvPr id="358" name="Google Shape;358;g4e357d17d5_0_3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73</a:t>
            </a:fld>
            <a:endParaRPr/>
          </a:p>
        </p:txBody>
      </p:sp>
    </p:spTree>
    <p:extLst>
      <p:ext uri="{BB962C8B-B14F-4D97-AF65-F5344CB8AC3E}">
        <p14:creationId xmlns:p14="http://schemas.microsoft.com/office/powerpoint/2010/main" val="6722864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4e357d17d5_0_3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4e357d17d5_0_3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100"/>
              <a:buFont typeface="Arial"/>
              <a:buNone/>
            </a:pPr>
            <a:r>
              <a:rPr lang="en-US"/>
              <a:t>Hard to understand</a:t>
            </a:r>
            <a:endParaRPr/>
          </a:p>
          <a:p>
            <a:pPr marL="457200" lvl="0" indent="-317500" algn="l" rtl="0">
              <a:spcBef>
                <a:spcPts val="0"/>
              </a:spcBef>
              <a:spcAft>
                <a:spcPts val="0"/>
              </a:spcAft>
              <a:buSzPts val="1400"/>
              <a:buChar char="-"/>
            </a:pPr>
            <a:r>
              <a:rPr lang="en-US"/>
              <a:t>complex things are still complicated</a:t>
            </a:r>
            <a:endParaRPr/>
          </a:p>
          <a:p>
            <a:pPr marL="457200" lvl="0" indent="-317500" algn="l" rtl="0">
              <a:spcBef>
                <a:spcPts val="0"/>
              </a:spcBef>
              <a:spcAft>
                <a:spcPts val="0"/>
              </a:spcAft>
              <a:buSzPts val="1400"/>
              <a:buChar char="-"/>
            </a:pPr>
            <a:r>
              <a:rPr lang="en-US"/>
              <a:t>Lots of services are hard to understand</a:t>
            </a:r>
            <a:endParaRPr/>
          </a:p>
          <a:p>
            <a:pPr marL="457200" lvl="0" indent="-317500" algn="l" rtl="0">
              <a:spcBef>
                <a:spcPts val="0"/>
              </a:spcBef>
              <a:spcAft>
                <a:spcPts val="0"/>
              </a:spcAft>
              <a:buSzPts val="1400"/>
              <a:buChar char="-"/>
            </a:pPr>
            <a:r>
              <a:rPr lang="en-US"/>
              <a:t>Hard to reason about the whole app</a:t>
            </a:r>
            <a:endParaRPr/>
          </a:p>
          <a:p>
            <a:pPr marL="0" lvl="0" indent="0" algn="l" rtl="0">
              <a:spcBef>
                <a:spcPts val="0"/>
              </a:spcBef>
              <a:spcAft>
                <a:spcPts val="0"/>
              </a:spcAft>
              <a:buNone/>
            </a:pPr>
            <a:endParaRPr/>
          </a:p>
          <a:p>
            <a:pPr marL="0" lvl="0" indent="0" algn="l" rtl="0">
              <a:spcBef>
                <a:spcPts val="0"/>
              </a:spcBef>
              <a:spcAft>
                <a:spcPts val="0"/>
              </a:spcAft>
              <a:buNone/>
            </a:pPr>
            <a:r>
              <a:rPr lang="en-US"/>
              <a:t>Harder to Diagnose Issues</a:t>
            </a:r>
            <a:br>
              <a:rPr lang="en-US"/>
            </a:br>
            <a:r>
              <a:rPr lang="en-US"/>
              <a:t>- tons of interrelated services can make it hard to pinpoint problems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Latency</a:t>
            </a:r>
            <a:br>
              <a:rPr lang="en-US"/>
            </a:br>
            <a:r>
              <a:rPr lang="en-US"/>
              <a:t>- lots of services calling services means you need to wait for each one. also factor in costs from serialization / deserialization</a:t>
            </a:r>
            <a:endParaRPr/>
          </a:p>
          <a:p>
            <a:pPr marL="0" lvl="0" indent="0" algn="l" rtl="0">
              <a:spcBef>
                <a:spcPts val="0"/>
              </a:spcBef>
              <a:spcAft>
                <a:spcPts val="0"/>
              </a:spcAft>
              <a:buNone/>
            </a:pPr>
            <a:endParaRPr/>
          </a:p>
          <a:p>
            <a:pPr marL="0" lvl="0" indent="0" algn="l" rtl="0">
              <a:spcBef>
                <a:spcPts val="0"/>
              </a:spcBef>
              <a:spcAft>
                <a:spcPts val="0"/>
              </a:spcAft>
              <a:buNone/>
            </a:pPr>
            <a:r>
              <a:rPr lang="en-US"/>
              <a:t>Infrastructure Drama</a:t>
            </a:r>
            <a:endParaRPr/>
          </a:p>
          <a:p>
            <a:pPr marL="457200" lvl="0" indent="-317500" algn="l" rtl="0">
              <a:spcBef>
                <a:spcPts val="0"/>
              </a:spcBef>
              <a:spcAft>
                <a:spcPts val="0"/>
              </a:spcAft>
              <a:buSzPts val="1400"/>
              <a:buChar char="-"/>
            </a:pPr>
            <a:r>
              <a:rPr lang="en-US"/>
              <a:t>If it’s hard to provision infrastructure, MS is going to make it way worse</a:t>
            </a:r>
            <a:endParaRPr/>
          </a:p>
          <a:p>
            <a:pPr marL="457200" lvl="0" indent="-317500" algn="l" rtl="0">
              <a:spcBef>
                <a:spcPts val="0"/>
              </a:spcBef>
              <a:spcAft>
                <a:spcPts val="0"/>
              </a:spcAft>
              <a:buSzPts val="1400"/>
              <a:buChar char="-"/>
            </a:pPr>
            <a:r>
              <a:rPr lang="en-US"/>
              <a:t>lots of services are hard to deploy in sync. You also end up with different service versioning issues</a:t>
            </a:r>
            <a:endParaRPr/>
          </a:p>
          <a:p>
            <a:pPr marL="0" lvl="0" indent="0" algn="l" rtl="0">
              <a:spcBef>
                <a:spcPts val="0"/>
              </a:spcBef>
              <a:spcAft>
                <a:spcPts val="0"/>
              </a:spcAft>
              <a:buNone/>
            </a:pPr>
            <a:endParaRPr/>
          </a:p>
          <a:p>
            <a:pPr marL="0" lvl="0" indent="0" algn="l" rtl="0">
              <a:spcBef>
                <a:spcPts val="0"/>
              </a:spcBef>
              <a:spcAft>
                <a:spcPts val="0"/>
              </a:spcAft>
              <a:buNone/>
            </a:pPr>
            <a:r>
              <a:rPr lang="en-US"/>
              <a:t>Cross Domain Refactoring</a:t>
            </a:r>
            <a:endParaRPr/>
          </a:p>
          <a:p>
            <a:pPr marL="457200" lvl="0" indent="-317500" algn="l" rtl="0">
              <a:spcBef>
                <a:spcPts val="0"/>
              </a:spcBef>
              <a:spcAft>
                <a:spcPts val="0"/>
              </a:spcAft>
              <a:buSzPts val="1400"/>
              <a:buChar char="-"/>
            </a:pPr>
            <a:r>
              <a:rPr lang="en-US"/>
              <a:t>Refactoring is painful when it’s across multiple services</a:t>
            </a:r>
            <a:br>
              <a:rPr lang="en-US"/>
            </a:br>
            <a:br>
              <a:rPr lang="en-US"/>
            </a:br>
            <a:endParaRPr/>
          </a:p>
        </p:txBody>
      </p:sp>
      <p:sp>
        <p:nvSpPr>
          <p:cNvPr id="365" name="Google Shape;365;g4e357d17d5_0_38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74</a:t>
            </a:fld>
            <a:endParaRPr/>
          </a:p>
        </p:txBody>
      </p:sp>
    </p:spTree>
    <p:extLst>
      <p:ext uri="{BB962C8B-B14F-4D97-AF65-F5344CB8AC3E}">
        <p14:creationId xmlns:p14="http://schemas.microsoft.com/office/powerpoint/2010/main" val="13065005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4e357d17d5_0_3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4e357d17d5_0_3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Strong CI/CD Practices</a:t>
            </a:r>
            <a:endParaRPr/>
          </a:p>
          <a:p>
            <a:pPr marL="457200" lvl="0" indent="-317500" algn="l" rtl="0">
              <a:spcBef>
                <a:spcPts val="0"/>
              </a:spcBef>
              <a:spcAft>
                <a:spcPts val="0"/>
              </a:spcAft>
              <a:buSzPts val="1400"/>
              <a:buChar char="-"/>
            </a:pPr>
            <a:r>
              <a:rPr lang="en-US"/>
              <a:t>strong devops practices are a must have for MicroServices.</a:t>
            </a:r>
            <a:endParaRPr/>
          </a:p>
          <a:p>
            <a:pPr marL="0" lvl="0" indent="0" algn="l" rtl="0">
              <a:spcBef>
                <a:spcPts val="0"/>
              </a:spcBef>
              <a:spcAft>
                <a:spcPts val="0"/>
              </a:spcAft>
              <a:buNone/>
            </a:pPr>
            <a:endParaRPr/>
          </a:p>
          <a:p>
            <a:pPr marL="0" lvl="0" indent="0" algn="l" rtl="0">
              <a:spcBef>
                <a:spcPts val="0"/>
              </a:spcBef>
              <a:spcAft>
                <a:spcPts val="0"/>
              </a:spcAft>
              <a:buNone/>
            </a:pPr>
            <a:r>
              <a:rPr lang="en-US"/>
              <a:t>Scope vertically, not horizontally</a:t>
            </a:r>
            <a:endParaRPr/>
          </a:p>
          <a:p>
            <a:pPr marL="457200" lvl="0" indent="-317500" algn="l" rtl="0">
              <a:spcBef>
                <a:spcPts val="0"/>
              </a:spcBef>
              <a:spcAft>
                <a:spcPts val="0"/>
              </a:spcAft>
              <a:buSzPts val="1400"/>
              <a:buChar char="-"/>
            </a:pPr>
            <a:r>
              <a:rPr lang="en-US"/>
              <a:t>Don’t encapsulate layers into different services. Put one domain into its own service and create thin vertical slices of functionality. </a:t>
            </a:r>
            <a:endParaRPr/>
          </a:p>
          <a:p>
            <a:pPr marL="0" lvl="0" indent="0" algn="l" rtl="0">
              <a:spcBef>
                <a:spcPts val="0"/>
              </a:spcBef>
              <a:spcAft>
                <a:spcPts val="0"/>
              </a:spcAft>
              <a:buNone/>
            </a:pPr>
            <a:br>
              <a:rPr lang="en-US"/>
            </a:br>
            <a:r>
              <a:rPr lang="en-US"/>
              <a:t>Build a starter kit</a:t>
            </a:r>
            <a:endParaRPr/>
          </a:p>
          <a:p>
            <a:pPr marL="457200" lvl="0" indent="-317500" algn="l" rtl="0">
              <a:spcBef>
                <a:spcPts val="0"/>
              </a:spcBef>
              <a:spcAft>
                <a:spcPts val="0"/>
              </a:spcAft>
              <a:buSzPts val="1400"/>
              <a:buChar char="-"/>
            </a:pPr>
            <a:r>
              <a:rPr lang="en-US"/>
              <a:t>Build a starting kit for spinning up new services with your preferred company boilerplate.</a:t>
            </a:r>
            <a:endParaRPr/>
          </a:p>
          <a:p>
            <a:pPr marL="457200" lvl="0" indent="-317500" algn="l" rtl="0">
              <a:spcBef>
                <a:spcPts val="0"/>
              </a:spcBef>
              <a:spcAft>
                <a:spcPts val="0"/>
              </a:spcAft>
              <a:buSzPts val="1400"/>
              <a:buChar char="-"/>
            </a:pPr>
            <a:r>
              <a:rPr lang="en-US"/>
              <a:t>Make use of package managers like NPM and NuGet to manage cross cutting dependencies</a:t>
            </a:r>
            <a:endParaRPr/>
          </a:p>
          <a:p>
            <a:pPr marL="0" lvl="0" indent="0" algn="l" rtl="0">
              <a:spcBef>
                <a:spcPts val="0"/>
              </a:spcBef>
              <a:spcAft>
                <a:spcPts val="0"/>
              </a:spcAft>
              <a:buNone/>
            </a:pPr>
            <a:endParaRPr/>
          </a:p>
          <a:p>
            <a:pPr marL="0" lvl="0" indent="0" algn="l" rtl="0">
              <a:spcBef>
                <a:spcPts val="0"/>
              </a:spcBef>
              <a:spcAft>
                <a:spcPts val="0"/>
              </a:spcAft>
              <a:buNone/>
            </a:pPr>
            <a:r>
              <a:rPr lang="en-US"/>
              <a:t>Documentation</a:t>
            </a:r>
            <a:endParaRPr/>
          </a:p>
          <a:p>
            <a:pPr marL="457200" lvl="0" indent="-317500" algn="l" rtl="0">
              <a:spcBef>
                <a:spcPts val="0"/>
              </a:spcBef>
              <a:spcAft>
                <a:spcPts val="0"/>
              </a:spcAft>
              <a:buSzPts val="1400"/>
              <a:buChar char="-"/>
            </a:pPr>
            <a:r>
              <a:rPr lang="en-US"/>
              <a:t>make sure everything has relevant docs</a:t>
            </a:r>
            <a:endParaRPr/>
          </a:p>
          <a:p>
            <a:pPr marL="0" lvl="0" indent="0" algn="l" rtl="0">
              <a:spcBef>
                <a:spcPts val="0"/>
              </a:spcBef>
              <a:spcAft>
                <a:spcPts val="0"/>
              </a:spcAft>
              <a:buNone/>
            </a:pPr>
            <a:endParaRPr/>
          </a:p>
          <a:p>
            <a:pPr marL="0" lvl="0" indent="0" algn="l" rtl="0">
              <a:spcBef>
                <a:spcPts val="0"/>
              </a:spcBef>
              <a:spcAft>
                <a:spcPts val="0"/>
              </a:spcAft>
              <a:buNone/>
            </a:pPr>
            <a:r>
              <a:rPr lang="en-US"/>
              <a:t>Service Discovery</a:t>
            </a:r>
            <a:endParaRPr/>
          </a:p>
          <a:p>
            <a:pPr marL="457200" lvl="0" indent="-317500" algn="l" rtl="0">
              <a:spcBef>
                <a:spcPts val="0"/>
              </a:spcBef>
              <a:spcAft>
                <a:spcPts val="0"/>
              </a:spcAft>
              <a:buSzPts val="1400"/>
              <a:buChar char="-"/>
            </a:pPr>
            <a:r>
              <a:rPr lang="en-US"/>
              <a:t>Make use of a service catalog or application gateway to keep track of all these services</a:t>
            </a:r>
            <a:endParaRPr/>
          </a:p>
        </p:txBody>
      </p:sp>
      <p:sp>
        <p:nvSpPr>
          <p:cNvPr id="372" name="Google Shape;372;g4e357d17d5_0_39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75</a:t>
            </a:fld>
            <a:endParaRPr/>
          </a:p>
        </p:txBody>
      </p:sp>
    </p:spTree>
    <p:extLst>
      <p:ext uri="{BB962C8B-B14F-4D97-AF65-F5344CB8AC3E}">
        <p14:creationId xmlns:p14="http://schemas.microsoft.com/office/powerpoint/2010/main" val="10175348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4e357d17d5_0_3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4e357d17d5_0_3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g4e357d17d5_0_3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76</a:t>
            </a:fld>
            <a:endParaRPr/>
          </a:p>
        </p:txBody>
      </p:sp>
    </p:spTree>
    <p:extLst>
      <p:ext uri="{BB962C8B-B14F-4D97-AF65-F5344CB8AC3E}">
        <p14:creationId xmlns:p14="http://schemas.microsoft.com/office/powerpoint/2010/main" val="1826934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4e357d17d5_0_3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4e357d17d5_0_3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g4e357d17d5_0_3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77</a:t>
            </a:fld>
            <a:endParaRPr/>
          </a:p>
        </p:txBody>
      </p:sp>
    </p:spTree>
    <p:extLst>
      <p:ext uri="{BB962C8B-B14F-4D97-AF65-F5344CB8AC3E}">
        <p14:creationId xmlns:p14="http://schemas.microsoft.com/office/powerpoint/2010/main" val="10976091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4e357d17d5_0_3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4e357d17d5_0_3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g4e357d17d5_0_3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78</a:t>
            </a:fld>
            <a:endParaRPr/>
          </a:p>
        </p:txBody>
      </p:sp>
    </p:spTree>
    <p:extLst>
      <p:ext uri="{BB962C8B-B14F-4D97-AF65-F5344CB8AC3E}">
        <p14:creationId xmlns:p14="http://schemas.microsoft.com/office/powerpoint/2010/main" val="14875348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5019069ae6_2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5019069ae6_2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Martin Fowler</a:t>
            </a:r>
            <a:endParaRPr/>
          </a:p>
          <a:p>
            <a:pPr marL="0" lvl="0" indent="0" algn="l" rtl="0">
              <a:spcBef>
                <a:spcPts val="0"/>
              </a:spcBef>
              <a:spcAft>
                <a:spcPts val="0"/>
              </a:spcAft>
              <a:buNone/>
            </a:pPr>
            <a:endParaRPr/>
          </a:p>
          <a:p>
            <a:pPr marL="0" lvl="0" indent="0" algn="l" rtl="0">
              <a:spcBef>
                <a:spcPts val="0"/>
              </a:spcBef>
              <a:spcAft>
                <a:spcPts val="0"/>
              </a:spcAft>
              <a:buNone/>
            </a:pPr>
            <a:r>
              <a:rPr lang="en-US"/>
              <a:t>Many times, when you go straight to microservices, you end up failing.</a:t>
            </a:r>
            <a:endParaRPr/>
          </a:p>
          <a:p>
            <a:pPr marL="0" lvl="0" indent="0" algn="l" rtl="0">
              <a:spcBef>
                <a:spcPts val="0"/>
              </a:spcBef>
              <a:spcAft>
                <a:spcPts val="0"/>
              </a:spcAft>
              <a:buNone/>
            </a:pPr>
            <a:r>
              <a:rPr lang="en-US"/>
              <a:t>Domains are often fuzzy, especially at first.</a:t>
            </a:r>
            <a:endParaRPr/>
          </a:p>
        </p:txBody>
      </p:sp>
      <p:sp>
        <p:nvSpPr>
          <p:cNvPr id="402" name="Google Shape;402;g5019069ae6_2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79</a:t>
            </a:fld>
            <a:endParaRPr/>
          </a:p>
        </p:txBody>
      </p:sp>
    </p:spTree>
    <p:extLst>
      <p:ext uri="{BB962C8B-B14F-4D97-AF65-F5344CB8AC3E}">
        <p14:creationId xmlns:p14="http://schemas.microsoft.com/office/powerpoint/2010/main" val="1828407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4c8e5c9de1_1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4c8e5c9de1_1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These are the goals of any software architecture</a:t>
            </a:r>
            <a:endParaRPr/>
          </a:p>
          <a:p>
            <a:pPr marL="0" lvl="0" indent="0" algn="l" rtl="0">
              <a:spcBef>
                <a:spcPts val="0"/>
              </a:spcBef>
              <a:spcAft>
                <a:spcPts val="0"/>
              </a:spcAft>
              <a:buNone/>
            </a:pPr>
            <a:endParaRPr/>
          </a:p>
          <a:p>
            <a:pPr marL="0" lvl="0" indent="0" algn="l" rtl="0">
              <a:spcBef>
                <a:spcPts val="0"/>
              </a:spcBef>
              <a:spcAft>
                <a:spcPts val="0"/>
              </a:spcAft>
              <a:buNone/>
            </a:pPr>
            <a:r>
              <a:rPr lang="en-US"/>
              <a:t>https://docs.microsoft.com/en-us/azure/architecture/guide/pillars</a:t>
            </a:r>
            <a:endParaRPr/>
          </a:p>
        </p:txBody>
      </p:sp>
      <p:sp>
        <p:nvSpPr>
          <p:cNvPr id="284" name="Google Shape;284;g4c8e5c9de1_1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4e357d17d5_0_3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4e357d17d5_0_3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Start with a monolith and peel off microservices as it makes sense. </a:t>
            </a:r>
            <a:endParaRPr/>
          </a:p>
          <a:p>
            <a:pPr marL="0" lvl="0" indent="0" algn="l" rtl="0">
              <a:spcBef>
                <a:spcPts val="0"/>
              </a:spcBef>
              <a:spcAft>
                <a:spcPts val="0"/>
              </a:spcAft>
              <a:buNone/>
            </a:pPr>
            <a:endParaRPr/>
          </a:p>
          <a:p>
            <a:pPr marL="0" lvl="0" indent="0" algn="l" rtl="0">
              <a:spcBef>
                <a:spcPts val="0"/>
              </a:spcBef>
              <a:spcAft>
                <a:spcPts val="0"/>
              </a:spcAft>
              <a:buNone/>
            </a:pPr>
            <a:r>
              <a:rPr lang="en-US"/>
              <a:t>Evolve your application over time. </a:t>
            </a:r>
            <a:endParaRPr/>
          </a:p>
          <a:p>
            <a:pPr marL="0" lvl="0" indent="0" algn="l" rtl="0">
              <a:spcBef>
                <a:spcPts val="0"/>
              </a:spcBef>
              <a:spcAft>
                <a:spcPts val="0"/>
              </a:spcAft>
              <a:buNone/>
            </a:pPr>
            <a:endParaRPr/>
          </a:p>
          <a:p>
            <a:pPr marL="0" lvl="0" indent="0" algn="l" rtl="0">
              <a:spcBef>
                <a:spcPts val="0"/>
              </a:spcBef>
              <a:spcAft>
                <a:spcPts val="0"/>
              </a:spcAft>
              <a:buNone/>
            </a:pPr>
            <a:r>
              <a:rPr lang="en-US"/>
              <a:t>This doesn’t mean avoid doing the upgrades forever, it means splitting them off incrementally. </a:t>
            </a:r>
            <a:endParaRPr/>
          </a:p>
        </p:txBody>
      </p:sp>
      <p:sp>
        <p:nvSpPr>
          <p:cNvPr id="409" name="Google Shape;409;g4e357d17d5_0_3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80</a:t>
            </a:fld>
            <a:endParaRPr/>
          </a:p>
        </p:txBody>
      </p:sp>
    </p:spTree>
    <p:extLst>
      <p:ext uri="{BB962C8B-B14F-4D97-AF65-F5344CB8AC3E}">
        <p14:creationId xmlns:p14="http://schemas.microsoft.com/office/powerpoint/2010/main" val="39230990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5019069ae6_2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5019069ae6_2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Eventually you’ll have services</a:t>
            </a:r>
            <a:endParaRPr/>
          </a:p>
        </p:txBody>
      </p:sp>
      <p:sp>
        <p:nvSpPr>
          <p:cNvPr id="416" name="Google Shape;416;g5019069ae6_2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81</a:t>
            </a:fld>
            <a:endParaRPr/>
          </a:p>
        </p:txBody>
      </p:sp>
    </p:spTree>
    <p:extLst>
      <p:ext uri="{BB962C8B-B14F-4D97-AF65-F5344CB8AC3E}">
        <p14:creationId xmlns:p14="http://schemas.microsoft.com/office/powerpoint/2010/main" val="29652076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5019069ae6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5019069ae6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If you have a giant out of date app, you already have a Monolith and can upgrade incrementally using microservices</a:t>
            </a:r>
            <a:endParaRPr/>
          </a:p>
          <a:p>
            <a:pPr marL="0" lvl="0" indent="0" algn="l" rtl="0">
              <a:spcBef>
                <a:spcPts val="0"/>
              </a:spcBef>
              <a:spcAft>
                <a:spcPts val="0"/>
              </a:spcAft>
              <a:buNone/>
            </a:pPr>
            <a:endParaRPr/>
          </a:p>
          <a:p>
            <a:pPr marL="0" lvl="0" indent="0" algn="l" rtl="0">
              <a:spcBef>
                <a:spcPts val="0"/>
              </a:spcBef>
              <a:spcAft>
                <a:spcPts val="0"/>
              </a:spcAft>
              <a:buNone/>
            </a:pPr>
            <a:r>
              <a:rPr lang="en-US"/>
              <a:t>Just keep biting chunks out of the old monolith. </a:t>
            </a:r>
            <a:endParaRPr/>
          </a:p>
          <a:p>
            <a:pPr marL="0" lvl="0" indent="0" algn="l" rtl="0">
              <a:spcBef>
                <a:spcPts val="0"/>
              </a:spcBef>
              <a:spcAft>
                <a:spcPts val="0"/>
              </a:spcAft>
              <a:buNone/>
            </a:pPr>
            <a:endParaRPr/>
          </a:p>
          <a:p>
            <a:pPr marL="0" lvl="0" indent="0" algn="l" rtl="0">
              <a:spcBef>
                <a:spcPts val="0"/>
              </a:spcBef>
              <a:spcAft>
                <a:spcPts val="0"/>
              </a:spcAft>
              <a:buNone/>
            </a:pPr>
            <a:r>
              <a:rPr lang="en-US"/>
              <a:t>Rearchitecting into microservices</a:t>
            </a:r>
            <a:endParaRPr/>
          </a:p>
        </p:txBody>
      </p:sp>
      <p:sp>
        <p:nvSpPr>
          <p:cNvPr id="423" name="Google Shape;423;g5019069ae6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82</a:t>
            </a:fld>
            <a:endParaRPr/>
          </a:p>
        </p:txBody>
      </p:sp>
    </p:spTree>
    <p:extLst>
      <p:ext uri="{BB962C8B-B14F-4D97-AF65-F5344CB8AC3E}">
        <p14:creationId xmlns:p14="http://schemas.microsoft.com/office/powerpoint/2010/main" val="33160665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4e43821e13_0_3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Questions to prompt discussion: </a:t>
            </a:r>
            <a:endParaRPr/>
          </a:p>
          <a:p>
            <a:pPr marL="0" lvl="0" indent="0" algn="l" rtl="0">
              <a:spcBef>
                <a:spcPts val="0"/>
              </a:spcBef>
              <a:spcAft>
                <a:spcPts val="0"/>
              </a:spcAft>
              <a:buNone/>
            </a:pPr>
            <a:endParaRPr/>
          </a:p>
          <a:p>
            <a:pPr marL="0" lvl="0" indent="0" algn="l" rtl="0">
              <a:spcBef>
                <a:spcPts val="0"/>
              </a:spcBef>
              <a:spcAft>
                <a:spcPts val="0"/>
              </a:spcAft>
              <a:buNone/>
            </a:pPr>
            <a:r>
              <a:rPr lang="en-US"/>
              <a:t>Who has a monolith they want to break up?</a:t>
            </a:r>
            <a:endParaRPr/>
          </a:p>
          <a:p>
            <a:pPr marL="0" lvl="0" indent="0" algn="l" rtl="0">
              <a:spcBef>
                <a:spcPts val="0"/>
              </a:spcBef>
              <a:spcAft>
                <a:spcPts val="0"/>
              </a:spcAft>
              <a:buNone/>
            </a:pPr>
            <a:r>
              <a:rPr lang="en-US"/>
              <a:t>Is it worth breaking down an existing app vs. rewriting it?</a:t>
            </a:r>
            <a:endParaRPr/>
          </a:p>
          <a:p>
            <a:pPr marL="0" lvl="0" indent="0" algn="l" rtl="0">
              <a:spcBef>
                <a:spcPts val="0"/>
              </a:spcBef>
              <a:spcAft>
                <a:spcPts val="0"/>
              </a:spcAft>
              <a:buNone/>
            </a:pPr>
            <a:r>
              <a:rPr lang="en-US"/>
              <a:t>Where does the golden hammer/premature scaling come into play here? </a:t>
            </a:r>
            <a:endParaRPr/>
          </a:p>
          <a:p>
            <a:pPr marL="0" lvl="0" indent="0" algn="l" rtl="0">
              <a:spcBef>
                <a:spcPts val="0"/>
              </a:spcBef>
              <a:spcAft>
                <a:spcPts val="0"/>
              </a:spcAft>
              <a:buNone/>
            </a:pPr>
            <a:endParaRPr/>
          </a:p>
        </p:txBody>
      </p:sp>
      <p:sp>
        <p:nvSpPr>
          <p:cNvPr id="429" name="Google Shape;429;g4e43821e13_0_3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41908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4e70d2e569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Transition to Steve</a:t>
            </a:r>
            <a:endParaRPr/>
          </a:p>
          <a:p>
            <a:pPr marL="0" lvl="0" indent="0" algn="l" rtl="0">
              <a:spcBef>
                <a:spcPts val="0"/>
              </a:spcBef>
              <a:spcAft>
                <a:spcPts val="0"/>
              </a:spcAft>
              <a:buNone/>
            </a:pPr>
            <a:endParaRPr/>
          </a:p>
          <a:p>
            <a:pPr marL="0" lvl="0" indent="0" algn="l" rtl="0">
              <a:spcBef>
                <a:spcPts val="0"/>
              </a:spcBef>
              <a:spcAft>
                <a:spcPts val="0"/>
              </a:spcAft>
              <a:buClr>
                <a:srgbClr val="000000"/>
              </a:buClr>
              <a:buSzPts val="1100"/>
              <a:buFont typeface="Arial"/>
              <a:buNone/>
            </a:pPr>
            <a:r>
              <a:rPr lang="en-US"/>
              <a:t>We've talked about how to structure your system</a:t>
            </a:r>
            <a:endParaRPr/>
          </a:p>
          <a:p>
            <a:pPr marL="0" lvl="0" indent="0" algn="l" rtl="0">
              <a:spcBef>
                <a:spcPts val="0"/>
              </a:spcBef>
              <a:spcAft>
                <a:spcPts val="0"/>
              </a:spcAft>
              <a:buClr>
                <a:srgbClr val="000000"/>
              </a:buClr>
              <a:buSzPts val="1100"/>
              <a:buFont typeface="Arial"/>
              <a:buNone/>
            </a:pPr>
            <a:r>
              <a:rPr lang="en-US"/>
              <a:t>Smaller components that are isolated into processes</a:t>
            </a:r>
            <a:endParaRPr/>
          </a:p>
          <a:p>
            <a:pPr marL="0" lvl="0" indent="0" algn="l" rtl="0">
              <a:spcBef>
                <a:spcPts val="0"/>
              </a:spcBef>
              <a:spcAft>
                <a:spcPts val="0"/>
              </a:spcAft>
              <a:buClr>
                <a:srgbClr val="000000"/>
              </a:buClr>
              <a:buSzPts val="1100"/>
              <a:buFont typeface="Arial"/>
              <a:buNone/>
            </a:pPr>
            <a:r>
              <a:rPr lang="en-US"/>
              <a:t>Now that we have these, how do we communicate between systems?</a:t>
            </a:r>
            <a:endParaRPr/>
          </a:p>
          <a:p>
            <a:pPr marL="0" lvl="0" indent="0" algn="l" rtl="0">
              <a:spcBef>
                <a:spcPts val="0"/>
              </a:spcBef>
              <a:spcAft>
                <a:spcPts val="0"/>
              </a:spcAft>
              <a:buClr>
                <a:srgbClr val="000000"/>
              </a:buClr>
              <a:buSzPts val="1100"/>
              <a:buFont typeface="Arial"/>
              <a:buNone/>
            </a:pPr>
            <a:r>
              <a:rPr lang="en-US"/>
              <a:t>With a monolith it was easy</a:t>
            </a:r>
            <a:endParaRPr/>
          </a:p>
        </p:txBody>
      </p:sp>
      <p:sp>
        <p:nvSpPr>
          <p:cNvPr id="435" name="Google Shape;435;g4e70d2e569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24744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4e43821e13_0_3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Back in the 90s architects at Sun Microsystem, primarily Peter Deutsch, enumerated bad assumptions that devs make when creating distributed applications</a:t>
            </a:r>
            <a:endParaRPr/>
          </a:p>
          <a:p>
            <a:pPr marL="0" lvl="0" indent="0" algn="l" rtl="0">
              <a:spcBef>
                <a:spcPts val="0"/>
              </a:spcBef>
              <a:spcAft>
                <a:spcPts val="0"/>
              </a:spcAft>
              <a:buNone/>
            </a:pPr>
            <a:endParaRPr/>
          </a:p>
          <a:p>
            <a:pPr marL="0" lvl="0" indent="0" algn="l" rtl="0">
              <a:spcBef>
                <a:spcPts val="0"/>
              </a:spcBef>
              <a:spcAft>
                <a:spcPts val="0"/>
              </a:spcAft>
              <a:buNone/>
            </a:pPr>
            <a:r>
              <a:rPr lang="en-US"/>
              <a:t>These may seem obvious, maybe we have matured as developers, but there is still a lot of decisions we make in our systems that boil down to - this service call better be working and it better be fast</a:t>
            </a:r>
            <a:endParaRPr/>
          </a:p>
          <a:p>
            <a:pPr marL="0" lvl="0" indent="0" algn="l" rtl="0">
              <a:spcBef>
                <a:spcPts val="0"/>
              </a:spcBef>
              <a:spcAft>
                <a:spcPts val="0"/>
              </a:spcAft>
              <a:buNone/>
            </a:pPr>
            <a:endParaRPr/>
          </a:p>
          <a:p>
            <a:pPr marL="0" lvl="0" indent="0" algn="l" rtl="0">
              <a:spcBef>
                <a:spcPts val="0"/>
              </a:spcBef>
              <a:spcAft>
                <a:spcPts val="0"/>
              </a:spcAft>
              <a:buNone/>
            </a:pPr>
            <a:r>
              <a:rPr lang="en-US"/>
              <a:t>I won't go over all of these, there are some that are related to network topology and security too</a:t>
            </a:r>
            <a:endParaRPr/>
          </a:p>
          <a:p>
            <a:pPr marL="0" lvl="0" indent="0" algn="l" rtl="0">
              <a:spcBef>
                <a:spcPts val="0"/>
              </a:spcBef>
              <a:spcAft>
                <a:spcPts val="0"/>
              </a:spcAft>
              <a:buNone/>
            </a:pPr>
            <a:r>
              <a:rPr lang="en-US"/>
              <a:t>What we’ll focus on is reliability</a:t>
            </a:r>
            <a:endParaRPr/>
          </a:p>
          <a:p>
            <a:pPr marL="0" lvl="0" indent="0" algn="l" rtl="0">
              <a:spcBef>
                <a:spcPts val="0"/>
              </a:spcBef>
              <a:spcAft>
                <a:spcPts val="0"/>
              </a:spcAft>
              <a:buNone/>
            </a:pPr>
            <a:endParaRPr/>
          </a:p>
        </p:txBody>
      </p:sp>
      <p:sp>
        <p:nvSpPr>
          <p:cNvPr id="441" name="Google Shape;441;g4e43821e13_0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58001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cc3b844dd_21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cc3b844dd_21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g4cc3b844dd_21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86</a:t>
            </a:fld>
            <a:endParaRPr/>
          </a:p>
        </p:txBody>
      </p:sp>
    </p:spTree>
    <p:extLst>
      <p:ext uri="{BB962C8B-B14F-4D97-AF65-F5344CB8AC3E}">
        <p14:creationId xmlns:p14="http://schemas.microsoft.com/office/powerpoint/2010/main" val="40471932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4cc3b844dd_2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4cc3b844dd_2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 lot of errors, especially in the cloud, are just a blip as a resource is taken down and replaced</a:t>
            </a:r>
            <a:endParaRPr/>
          </a:p>
          <a:p>
            <a:pPr marL="0" lvl="0" indent="0" algn="l" rtl="0">
              <a:spcBef>
                <a:spcPts val="0"/>
              </a:spcBef>
              <a:spcAft>
                <a:spcPts val="0"/>
              </a:spcAft>
              <a:buNone/>
            </a:pPr>
            <a:endParaRPr/>
          </a:p>
          <a:p>
            <a:pPr marL="0" lvl="0" indent="0" algn="l" rtl="0">
              <a:spcBef>
                <a:spcPts val="0"/>
              </a:spcBef>
              <a:spcAft>
                <a:spcPts val="0"/>
              </a:spcAft>
              <a:buNone/>
            </a:pPr>
            <a:r>
              <a:rPr lang="en-US" b="1"/>
              <a:t>Keep in mind that adding a retry doesn’t automatically make something more reliable, it can make it worse</a:t>
            </a:r>
            <a:endParaRPr b="1"/>
          </a:p>
          <a:p>
            <a:pPr marL="0" lvl="0" indent="0" algn="l" rtl="0">
              <a:spcBef>
                <a:spcPts val="0"/>
              </a:spcBef>
              <a:spcAft>
                <a:spcPts val="0"/>
              </a:spcAft>
              <a:buNone/>
            </a:pPr>
            <a:endParaRPr/>
          </a:p>
          <a:p>
            <a:pPr marL="0" lvl="0" indent="0" algn="l" rtl="0">
              <a:spcBef>
                <a:spcPts val="0"/>
              </a:spcBef>
              <a:spcAft>
                <a:spcPts val="0"/>
              </a:spcAft>
              <a:buNone/>
            </a:pPr>
            <a:r>
              <a:rPr lang="en-US"/>
              <a:t>Can use more complicated mechanisms like exponential backoffs</a:t>
            </a:r>
            <a:endParaRPr/>
          </a:p>
          <a:p>
            <a:pPr marL="0" lvl="0" indent="0" algn="l" rtl="0">
              <a:spcBef>
                <a:spcPts val="0"/>
              </a:spcBef>
              <a:spcAft>
                <a:spcPts val="0"/>
              </a:spcAft>
              <a:buNone/>
            </a:pPr>
            <a:r>
              <a:rPr lang="en-US" b="1"/>
              <a:t>But this can result in very slow response times on retries</a:t>
            </a:r>
            <a:endParaRPr b="1"/>
          </a:p>
        </p:txBody>
      </p:sp>
      <p:sp>
        <p:nvSpPr>
          <p:cNvPr id="456" name="Google Shape;456;g4cc3b844dd_2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87</a:t>
            </a:fld>
            <a:endParaRPr/>
          </a:p>
        </p:txBody>
      </p:sp>
    </p:spTree>
    <p:extLst>
      <p:ext uri="{BB962C8B-B14F-4D97-AF65-F5344CB8AC3E}">
        <p14:creationId xmlns:p14="http://schemas.microsoft.com/office/powerpoint/2010/main" val="21918260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4cc3b844dd_22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4cc3b844dd_22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g4cc3b844dd_22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88</a:t>
            </a:fld>
            <a:endParaRPr/>
          </a:p>
        </p:txBody>
      </p:sp>
    </p:spTree>
    <p:extLst>
      <p:ext uri="{BB962C8B-B14F-4D97-AF65-F5344CB8AC3E}">
        <p14:creationId xmlns:p14="http://schemas.microsoft.com/office/powerpoint/2010/main" val="16099963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4cc3b844dd_22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4cc3b844dd_22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0" name="Google Shape;470;g4cc3b844dd_22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89</a:t>
            </a:fld>
            <a:endParaRPr/>
          </a:p>
        </p:txBody>
      </p:sp>
    </p:spTree>
    <p:extLst>
      <p:ext uri="{BB962C8B-B14F-4D97-AF65-F5344CB8AC3E}">
        <p14:creationId xmlns:p14="http://schemas.microsoft.com/office/powerpoint/2010/main" val="3917262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c8e5c9de1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c8e5c9de1_1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Ability of a system to handle load</a:t>
            </a:r>
            <a:endParaRPr/>
          </a:p>
          <a:p>
            <a:pPr marL="0" lvl="0" indent="0" algn="l" rtl="0">
              <a:spcBef>
                <a:spcPts val="0"/>
              </a:spcBef>
              <a:spcAft>
                <a:spcPts val="0"/>
              </a:spcAft>
              <a:buNone/>
            </a:pPr>
            <a:endParaRPr/>
          </a:p>
          <a:p>
            <a:pPr marL="0" lvl="0" indent="0" algn="l" rtl="0">
              <a:spcBef>
                <a:spcPts val="0"/>
              </a:spcBef>
              <a:spcAft>
                <a:spcPts val="0"/>
              </a:spcAft>
              <a:buNone/>
            </a:pPr>
            <a:r>
              <a:rPr lang="en-US"/>
              <a:t>Scaling: </a:t>
            </a:r>
            <a:endParaRPr/>
          </a:p>
          <a:p>
            <a:pPr marL="0" lvl="0" indent="0" algn="l" rtl="0">
              <a:spcBef>
                <a:spcPts val="0"/>
              </a:spcBef>
              <a:spcAft>
                <a:spcPts val="0"/>
              </a:spcAft>
              <a:buNone/>
            </a:pPr>
            <a:r>
              <a:rPr lang="en-US"/>
              <a:t>Scaling Up (bigger machines) vs. Scaling Out (More machines)</a:t>
            </a:r>
            <a:endParaRPr/>
          </a:p>
          <a:p>
            <a:pPr marL="0" lvl="0" indent="0" algn="l" rtl="0">
              <a:spcBef>
                <a:spcPts val="0"/>
              </a:spcBef>
              <a:spcAft>
                <a:spcPts val="0"/>
              </a:spcAft>
              <a:buNone/>
            </a:pPr>
            <a:r>
              <a:rPr lang="en-US"/>
              <a:t>Needs to be keyed to the target audience of an application. </a:t>
            </a:r>
            <a:endParaRPr/>
          </a:p>
          <a:p>
            <a:pPr marL="0" lvl="0" indent="0" algn="l" rtl="0">
              <a:spcBef>
                <a:spcPts val="0"/>
              </a:spcBef>
              <a:spcAft>
                <a:spcPts val="0"/>
              </a:spcAft>
              <a:buNone/>
            </a:pPr>
            <a:endParaRPr/>
          </a:p>
          <a:p>
            <a:pPr marL="0" lvl="0" indent="0" algn="l" rtl="0">
              <a:spcBef>
                <a:spcPts val="0"/>
              </a:spcBef>
              <a:spcAft>
                <a:spcPts val="0"/>
              </a:spcAft>
              <a:buNone/>
            </a:pPr>
            <a:r>
              <a:rPr lang="en-US"/>
              <a:t>Keys to success:</a:t>
            </a:r>
            <a:endParaRPr/>
          </a:p>
          <a:p>
            <a:pPr marL="0" lvl="0" indent="0" algn="l" rtl="0">
              <a:spcBef>
                <a:spcPts val="0"/>
              </a:spcBef>
              <a:spcAft>
                <a:spcPts val="0"/>
              </a:spcAft>
              <a:buNone/>
            </a:pPr>
            <a:r>
              <a:rPr lang="en-US"/>
              <a:t>Avoid dependence on individual machines</a:t>
            </a:r>
            <a:endParaRPr/>
          </a:p>
          <a:p>
            <a:pPr marL="0" lvl="0" indent="0" algn="l" rtl="0">
              <a:spcBef>
                <a:spcPts val="0"/>
              </a:spcBef>
              <a:spcAft>
                <a:spcPts val="0"/>
              </a:spcAft>
              <a:buNone/>
            </a:pPr>
            <a:r>
              <a:rPr lang="en-US"/>
              <a:t>Prefer stateless servers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92" name="Google Shape;292;g4c8e5c9de1_1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4cc3b844dd_22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4cc3b844dd_22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24292E"/>
                </a:solidFill>
                <a:highlight>
                  <a:srgbClr val="F6F8FA"/>
                </a:highlight>
                <a:latin typeface="Arial"/>
                <a:ea typeface="Arial"/>
                <a:cs typeface="Arial"/>
                <a:sym typeface="Arial"/>
              </a:rPr>
              <a:t>Constrains the governed actions to a fixed-size resource pool, isolating their potential to affect others.</a:t>
            </a:r>
            <a:endParaRPr>
              <a:solidFill>
                <a:srgbClr val="24292E"/>
              </a:solidFill>
              <a:highlight>
                <a:srgbClr val="F6F8FA"/>
              </a:highlight>
              <a:latin typeface="Arial"/>
              <a:ea typeface="Arial"/>
              <a:cs typeface="Arial"/>
              <a:sym typeface="Arial"/>
            </a:endParaRPr>
          </a:p>
          <a:p>
            <a:pPr marL="0" lvl="0" indent="0" algn="l" rtl="0">
              <a:spcBef>
                <a:spcPts val="0"/>
              </a:spcBef>
              <a:spcAft>
                <a:spcPts val="0"/>
              </a:spcAft>
              <a:buNone/>
            </a:pPr>
            <a:endParaRPr>
              <a:solidFill>
                <a:srgbClr val="24292E"/>
              </a:solidFill>
              <a:highlight>
                <a:srgbClr val="F6F8FA"/>
              </a:highlight>
              <a:latin typeface="Arial"/>
              <a:ea typeface="Arial"/>
              <a:cs typeface="Arial"/>
              <a:sym typeface="Arial"/>
            </a:endParaRPr>
          </a:p>
          <a:p>
            <a:pPr marL="0" lvl="0" indent="0" algn="l" rtl="0">
              <a:spcBef>
                <a:spcPts val="0"/>
              </a:spcBef>
              <a:spcAft>
                <a:spcPts val="0"/>
              </a:spcAft>
              <a:buClr>
                <a:srgbClr val="000000"/>
              </a:buClr>
              <a:buSzPts val="1100"/>
              <a:buFont typeface="Arial"/>
              <a:buNone/>
            </a:pPr>
            <a:r>
              <a:rPr lang="en-US">
                <a:solidFill>
                  <a:srgbClr val="24292E"/>
                </a:solidFill>
                <a:highlight>
                  <a:srgbClr val="F6F8FA"/>
                </a:highlight>
                <a:latin typeface="Arial"/>
                <a:ea typeface="Arial"/>
                <a:cs typeface="Arial"/>
                <a:sym typeface="Arial"/>
              </a:rPr>
              <a:t>When a process faults, multiple failing calls backing up can easily swamp resource (eg threads/CPU) in a host.</a:t>
            </a:r>
            <a:endParaRPr>
              <a:solidFill>
                <a:srgbClr val="24292E"/>
              </a:solidFill>
              <a:highlight>
                <a:srgbClr val="F6F8FA"/>
              </a:highlight>
              <a:latin typeface="Arial"/>
              <a:ea typeface="Arial"/>
              <a:cs typeface="Arial"/>
              <a:sym typeface="Arial"/>
            </a:endParaRPr>
          </a:p>
          <a:p>
            <a:pPr marL="0" lvl="0" indent="0" algn="l" rtl="0">
              <a:spcBef>
                <a:spcPts val="0"/>
              </a:spcBef>
              <a:spcAft>
                <a:spcPts val="0"/>
              </a:spcAft>
              <a:buClr>
                <a:srgbClr val="000000"/>
              </a:buClr>
              <a:buSzPts val="1100"/>
              <a:buFont typeface="Arial"/>
              <a:buNone/>
            </a:pPr>
            <a:endParaRPr sz="1100">
              <a:solidFill>
                <a:srgbClr val="000000"/>
              </a:solidFill>
              <a:latin typeface="Arial"/>
              <a:ea typeface="Arial"/>
              <a:cs typeface="Arial"/>
              <a:sym typeface="Arial"/>
            </a:endParaRPr>
          </a:p>
          <a:p>
            <a:pPr marL="0" lvl="0" indent="0" algn="l" rtl="0">
              <a:spcBef>
                <a:spcPts val="0"/>
              </a:spcBef>
              <a:spcAft>
                <a:spcPts val="0"/>
              </a:spcAft>
              <a:buClr>
                <a:srgbClr val="000000"/>
              </a:buClr>
              <a:buSzPts val="1100"/>
              <a:buFont typeface="Arial"/>
              <a:buNone/>
            </a:pPr>
            <a:r>
              <a:rPr lang="en-US">
                <a:solidFill>
                  <a:srgbClr val="24292E"/>
                </a:solidFill>
                <a:highlight>
                  <a:srgbClr val="F6F8FA"/>
                </a:highlight>
                <a:latin typeface="Arial"/>
                <a:ea typeface="Arial"/>
                <a:cs typeface="Arial"/>
                <a:sym typeface="Arial"/>
              </a:rPr>
              <a:t>A faulting downstream system can also cause 'backed-up' failing calls upstream.</a:t>
            </a:r>
            <a:endParaRPr>
              <a:solidFill>
                <a:srgbClr val="24292E"/>
              </a:solidFill>
              <a:highlight>
                <a:srgbClr val="F6F8FA"/>
              </a:highlight>
              <a:latin typeface="Arial"/>
              <a:ea typeface="Arial"/>
              <a:cs typeface="Arial"/>
              <a:sym typeface="Arial"/>
            </a:endParaRPr>
          </a:p>
          <a:p>
            <a:pPr marL="0" lvl="0" indent="0" algn="l" rtl="0">
              <a:spcBef>
                <a:spcPts val="0"/>
              </a:spcBef>
              <a:spcAft>
                <a:spcPts val="0"/>
              </a:spcAft>
              <a:buClr>
                <a:srgbClr val="000000"/>
              </a:buClr>
              <a:buSzPts val="1100"/>
              <a:buFont typeface="Arial"/>
              <a:buNone/>
            </a:pPr>
            <a:endParaRPr sz="1100">
              <a:solidFill>
                <a:srgbClr val="000000"/>
              </a:solidFill>
              <a:latin typeface="Arial"/>
              <a:ea typeface="Arial"/>
              <a:cs typeface="Arial"/>
              <a:sym typeface="Arial"/>
            </a:endParaRPr>
          </a:p>
          <a:p>
            <a:pPr marL="0" lvl="0" indent="0" algn="l" rtl="0">
              <a:spcBef>
                <a:spcPts val="0"/>
              </a:spcBef>
              <a:spcAft>
                <a:spcPts val="0"/>
              </a:spcAft>
              <a:buNone/>
            </a:pPr>
            <a:r>
              <a:rPr lang="en-US">
                <a:solidFill>
                  <a:srgbClr val="24292E"/>
                </a:solidFill>
                <a:highlight>
                  <a:srgbClr val="F6F8FA"/>
                </a:highlight>
                <a:latin typeface="Arial"/>
                <a:ea typeface="Arial"/>
                <a:cs typeface="Arial"/>
                <a:sym typeface="Arial"/>
              </a:rPr>
              <a:t>Both risk a faulting process bringing down a wider system.</a:t>
            </a:r>
            <a:endParaRPr>
              <a:solidFill>
                <a:srgbClr val="24292E"/>
              </a:solidFill>
              <a:highlight>
                <a:srgbClr val="F6F8FA"/>
              </a:highlight>
              <a:latin typeface="Arial"/>
              <a:ea typeface="Arial"/>
              <a:cs typeface="Arial"/>
              <a:sym typeface="Arial"/>
            </a:endParaRPr>
          </a:p>
        </p:txBody>
      </p:sp>
      <p:sp>
        <p:nvSpPr>
          <p:cNvPr id="477" name="Google Shape;477;g4cc3b844dd_22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90</a:t>
            </a:fld>
            <a:endParaRPr/>
          </a:p>
        </p:txBody>
      </p:sp>
    </p:spTree>
    <p:extLst>
      <p:ext uri="{BB962C8B-B14F-4D97-AF65-F5344CB8AC3E}">
        <p14:creationId xmlns:p14="http://schemas.microsoft.com/office/powerpoint/2010/main" val="7787511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4cc3b844dd_22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4cc3b844dd_22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g4cc3b844dd_22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91</a:t>
            </a:fld>
            <a:endParaRPr/>
          </a:p>
        </p:txBody>
      </p:sp>
    </p:spTree>
    <p:extLst>
      <p:ext uri="{BB962C8B-B14F-4D97-AF65-F5344CB8AC3E}">
        <p14:creationId xmlns:p14="http://schemas.microsoft.com/office/powerpoint/2010/main" val="8850337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4eb1a597ed_0_2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There is no global resiliency pattern that you can just apply to all service calls</a:t>
            </a:r>
            <a:endParaRPr/>
          </a:p>
          <a:p>
            <a:pPr marL="0" lvl="0" indent="0" algn="l" rtl="0">
              <a:spcBef>
                <a:spcPts val="0"/>
              </a:spcBef>
              <a:spcAft>
                <a:spcPts val="0"/>
              </a:spcAft>
              <a:buNone/>
            </a:pPr>
            <a:r>
              <a:rPr lang="en-US"/>
              <a:t>	example caching &amp; eviction</a:t>
            </a:r>
            <a:endParaRPr/>
          </a:p>
          <a:p>
            <a:pPr marL="0" lvl="0" indent="0" algn="l" rtl="0">
              <a:spcBef>
                <a:spcPts val="0"/>
              </a:spcBef>
              <a:spcAft>
                <a:spcPts val="0"/>
              </a:spcAft>
              <a:buNone/>
            </a:pPr>
            <a:r>
              <a:rPr lang="en-US"/>
              <a:t>Not free - don’t just put retry on everything thinking it will help</a:t>
            </a:r>
            <a:endParaRPr/>
          </a:p>
        </p:txBody>
      </p:sp>
      <p:sp>
        <p:nvSpPr>
          <p:cNvPr id="490" name="Google Shape;490;g4eb1a597ed_0_2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11797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4eb1a597ed_0_2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4eb1a597ed_0_2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Hystrix pattern from Netflix</a:t>
            </a:r>
            <a:endParaRPr/>
          </a:p>
          <a:p>
            <a:pPr marL="0" lvl="0" indent="0" algn="l" rtl="0">
              <a:spcBef>
                <a:spcPts val="0"/>
              </a:spcBef>
              <a:spcAft>
                <a:spcPts val="0"/>
              </a:spcAft>
              <a:buNone/>
            </a:pPr>
            <a:endParaRPr/>
          </a:p>
        </p:txBody>
      </p:sp>
      <p:sp>
        <p:nvSpPr>
          <p:cNvPr id="498" name="Google Shape;498;g4eb1a597ed_0_2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93</a:t>
            </a:fld>
            <a:endParaRPr/>
          </a:p>
        </p:txBody>
      </p:sp>
    </p:spTree>
    <p:extLst>
      <p:ext uri="{BB962C8B-B14F-4D97-AF65-F5344CB8AC3E}">
        <p14:creationId xmlns:p14="http://schemas.microsoft.com/office/powerpoint/2010/main" val="31619552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4e43821e13_0_3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Service -&gt; Data store</a:t>
            </a:r>
            <a:endParaRPr dirty="0"/>
          </a:p>
          <a:p>
            <a:pPr marL="457200" lvl="0" indent="-317500" algn="l" rtl="0">
              <a:spcBef>
                <a:spcPts val="0"/>
              </a:spcBef>
              <a:spcAft>
                <a:spcPts val="0"/>
              </a:spcAft>
              <a:buSzPts val="1400"/>
              <a:buChar char="-"/>
            </a:pPr>
            <a:r>
              <a:rPr lang="en-US" dirty="0"/>
              <a:t>Retry</a:t>
            </a:r>
            <a:endParaRPr dirty="0"/>
          </a:p>
          <a:p>
            <a:pPr marL="914400" lvl="1" indent="-317500" algn="l" rtl="0">
              <a:spcBef>
                <a:spcPts val="0"/>
              </a:spcBef>
              <a:spcAft>
                <a:spcPts val="0"/>
              </a:spcAft>
              <a:buSzPts val="1400"/>
              <a:buChar char="-"/>
            </a:pPr>
            <a:r>
              <a:rPr lang="en-US" dirty="0"/>
              <a:t>What if service is timing out?</a:t>
            </a:r>
            <a:endParaRPr dirty="0"/>
          </a:p>
          <a:p>
            <a:pPr marL="457200" lvl="0" indent="-317500" algn="l" rtl="0">
              <a:spcBef>
                <a:spcPts val="0"/>
              </a:spcBef>
              <a:spcAft>
                <a:spcPts val="0"/>
              </a:spcAft>
              <a:buSzPts val="1400"/>
              <a:buChar char="-"/>
            </a:pPr>
            <a:r>
              <a:rPr lang="en-US" dirty="0"/>
              <a:t>Add Cache-aside</a:t>
            </a:r>
            <a:endParaRPr dirty="0"/>
          </a:p>
          <a:p>
            <a:pPr marL="914400" lvl="1" indent="-317500" algn="l" rtl="0">
              <a:spcBef>
                <a:spcPts val="0"/>
              </a:spcBef>
              <a:spcAft>
                <a:spcPts val="0"/>
              </a:spcAft>
              <a:buSzPts val="1400"/>
              <a:buChar char="-"/>
            </a:pPr>
            <a:r>
              <a:rPr lang="en-US" dirty="0"/>
              <a:t>What if cache is down?</a:t>
            </a:r>
            <a:endParaRPr dirty="0"/>
          </a:p>
          <a:p>
            <a:pPr marL="1371600" lvl="2" indent="-317500" algn="l" rtl="0">
              <a:spcBef>
                <a:spcPts val="0"/>
              </a:spcBef>
              <a:spcAft>
                <a:spcPts val="0"/>
              </a:spcAft>
              <a:buSzPts val="1400"/>
              <a:buChar char="-"/>
            </a:pPr>
            <a:r>
              <a:rPr lang="en-US" dirty="0"/>
              <a:t>Swallow errors</a:t>
            </a:r>
            <a:endParaRPr dirty="0"/>
          </a:p>
          <a:p>
            <a:pPr marL="1828800" lvl="3" indent="-317500" algn="l" rtl="0">
              <a:spcBef>
                <a:spcPts val="0"/>
              </a:spcBef>
              <a:spcAft>
                <a:spcPts val="0"/>
              </a:spcAft>
              <a:buSzPts val="1400"/>
              <a:buChar char="-"/>
            </a:pPr>
            <a:r>
              <a:rPr lang="en-US" dirty="0"/>
              <a:t>What if cache is timing out?</a:t>
            </a:r>
            <a:endParaRPr dirty="0"/>
          </a:p>
          <a:p>
            <a:pPr marL="914400" lvl="1" indent="-317500" algn="l" rtl="0">
              <a:spcBef>
                <a:spcPts val="0"/>
              </a:spcBef>
              <a:spcAft>
                <a:spcPts val="0"/>
              </a:spcAft>
              <a:buSzPts val="1400"/>
              <a:buChar char="-"/>
            </a:pPr>
            <a:r>
              <a:rPr lang="en-US" dirty="0"/>
              <a:t>When do we evict?</a:t>
            </a:r>
            <a:endParaRPr dirty="0"/>
          </a:p>
          <a:p>
            <a:pPr marL="457200" lvl="0" indent="-317500" algn="l" rtl="0">
              <a:spcBef>
                <a:spcPts val="0"/>
              </a:spcBef>
              <a:spcAft>
                <a:spcPts val="0"/>
              </a:spcAft>
              <a:buSzPts val="1400"/>
              <a:buChar char="-"/>
            </a:pPr>
            <a:r>
              <a:rPr lang="en-US" dirty="0"/>
              <a:t>Circuit breaker</a:t>
            </a:r>
            <a:endParaRPr dirty="0"/>
          </a:p>
          <a:p>
            <a:pPr marL="914400" lvl="1" indent="-317500" algn="l" rtl="0">
              <a:spcBef>
                <a:spcPts val="0"/>
              </a:spcBef>
              <a:spcAft>
                <a:spcPts val="0"/>
              </a:spcAft>
              <a:buSzPts val="1400"/>
              <a:buChar char="-"/>
            </a:pPr>
            <a:r>
              <a:rPr lang="en-US" dirty="0"/>
              <a:t>When do we trip?</a:t>
            </a:r>
            <a:endParaRPr dirty="0"/>
          </a:p>
          <a:p>
            <a:pPr marL="1371600" lvl="2" indent="-317500" algn="l" rtl="0">
              <a:spcBef>
                <a:spcPts val="0"/>
              </a:spcBef>
              <a:spcAft>
                <a:spcPts val="0"/>
              </a:spcAft>
              <a:buSzPts val="1400"/>
              <a:buChar char="-"/>
            </a:pPr>
            <a:r>
              <a:rPr lang="en-US" dirty="0"/>
              <a:t>Count of errors</a:t>
            </a:r>
            <a:endParaRPr dirty="0"/>
          </a:p>
          <a:p>
            <a:pPr marL="1828800" lvl="3" indent="-317500" algn="l" rtl="0">
              <a:spcBef>
                <a:spcPts val="0"/>
              </a:spcBef>
              <a:spcAft>
                <a:spcPts val="0"/>
              </a:spcAft>
              <a:buSzPts val="1400"/>
              <a:buChar char="-"/>
            </a:pPr>
            <a:r>
              <a:rPr lang="en-US" dirty="0"/>
              <a:t>What if we just get a burst of traffic - say X concurrent calls - does that mean that one bad client can cause a trip?</a:t>
            </a:r>
            <a:endParaRPr dirty="0"/>
          </a:p>
          <a:p>
            <a:pPr marL="914400" lvl="1" indent="-317500" algn="l" rtl="0">
              <a:spcBef>
                <a:spcPts val="0"/>
              </a:spcBef>
              <a:spcAft>
                <a:spcPts val="0"/>
              </a:spcAft>
              <a:buSzPts val="1400"/>
              <a:buChar char="-"/>
            </a:pPr>
            <a:r>
              <a:rPr lang="en-US" dirty="0"/>
              <a:t>How do we bring it back up?</a:t>
            </a:r>
            <a:endParaRPr dirty="0"/>
          </a:p>
          <a:p>
            <a:pPr marL="914400" lvl="1" indent="-317500" algn="l" rtl="0">
              <a:spcBef>
                <a:spcPts val="0"/>
              </a:spcBef>
              <a:spcAft>
                <a:spcPts val="0"/>
              </a:spcAft>
              <a:buSzPts val="1400"/>
              <a:buChar char="-"/>
            </a:pPr>
            <a:r>
              <a:rPr lang="en-US" dirty="0"/>
              <a:t>What do we do when the circuit is tripped (don’t have another source of data here…)</a:t>
            </a:r>
            <a:endParaRPr dirty="0"/>
          </a:p>
          <a:p>
            <a:pPr marL="457200" lvl="0" indent="-317500" algn="l" rtl="0">
              <a:spcBef>
                <a:spcPts val="0"/>
              </a:spcBef>
              <a:spcAft>
                <a:spcPts val="0"/>
              </a:spcAft>
              <a:buSzPts val="1400"/>
              <a:buChar char="-"/>
            </a:pPr>
            <a:r>
              <a:rPr lang="en-US" dirty="0"/>
              <a:t>Fallback</a:t>
            </a:r>
            <a:endParaRPr dirty="0"/>
          </a:p>
          <a:p>
            <a:pPr marL="914400" lvl="1" indent="-317500" algn="l" rtl="0">
              <a:spcBef>
                <a:spcPts val="0"/>
              </a:spcBef>
              <a:spcAft>
                <a:spcPts val="0"/>
              </a:spcAft>
              <a:buSzPts val="1400"/>
              <a:buChar char="-"/>
            </a:pPr>
            <a:r>
              <a:rPr lang="en-US" dirty="0"/>
              <a:t>To what?</a:t>
            </a:r>
            <a:endParaRPr dirty="0"/>
          </a:p>
          <a:p>
            <a:pPr marL="0" lvl="0" indent="0" algn="l" rtl="0">
              <a:spcBef>
                <a:spcPts val="0"/>
              </a:spcBef>
              <a:spcAft>
                <a:spcPts val="0"/>
              </a:spcAft>
              <a:buNone/>
            </a:pPr>
            <a:endParaRPr dirty="0"/>
          </a:p>
        </p:txBody>
      </p:sp>
      <p:sp>
        <p:nvSpPr>
          <p:cNvPr id="504" name="Google Shape;504;g4e43821e13_0_3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75582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4eb1a597ed_0_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4eb1a597ed_0_2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Put some storage between the sender and receiver</a:t>
            </a:r>
            <a:endParaRPr/>
          </a:p>
          <a:p>
            <a:pPr marL="0" lvl="0" indent="0" algn="l" rtl="0">
              <a:spcBef>
                <a:spcPts val="0"/>
              </a:spcBef>
              <a:spcAft>
                <a:spcPts val="0"/>
              </a:spcAft>
              <a:buNone/>
            </a:pPr>
            <a:r>
              <a:rPr lang="en-US"/>
              <a:t>The call then simply verifies that the message has been written to storage</a:t>
            </a:r>
            <a:endParaRPr/>
          </a:p>
          <a:p>
            <a:pPr marL="0" lvl="0" indent="0" algn="l" rtl="0">
              <a:spcBef>
                <a:spcPts val="0"/>
              </a:spcBef>
              <a:spcAft>
                <a:spcPts val="0"/>
              </a:spcAft>
              <a:buNone/>
            </a:pPr>
            <a:r>
              <a:rPr lang="en-US" b="1"/>
              <a:t>Mostly useful if the client doesn’t need a response from the server</a:t>
            </a:r>
            <a:endParaRPr b="1"/>
          </a:p>
          <a:p>
            <a:pPr marL="0" lvl="0" indent="0" algn="l" rtl="0">
              <a:spcBef>
                <a:spcPts val="0"/>
              </a:spcBef>
              <a:spcAft>
                <a:spcPts val="0"/>
              </a:spcAft>
              <a:buNone/>
            </a:pPr>
            <a:endParaRPr b="1"/>
          </a:p>
        </p:txBody>
      </p:sp>
      <p:sp>
        <p:nvSpPr>
          <p:cNvPr id="510" name="Google Shape;510;g4eb1a597ed_0_2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95</a:t>
            </a:fld>
            <a:endParaRPr/>
          </a:p>
        </p:txBody>
      </p:sp>
    </p:spTree>
    <p:extLst>
      <p:ext uri="{BB962C8B-B14F-4D97-AF65-F5344CB8AC3E}">
        <p14:creationId xmlns:p14="http://schemas.microsoft.com/office/powerpoint/2010/main" val="39622376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4cc3b844dd_2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4cc3b844dd_21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Most brokers also support publish/subscribe</a:t>
            </a:r>
            <a:endParaRPr/>
          </a:p>
        </p:txBody>
      </p:sp>
      <p:sp>
        <p:nvSpPr>
          <p:cNvPr id="517" name="Google Shape;517;g4cc3b844dd_21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96</a:t>
            </a:fld>
            <a:endParaRPr/>
          </a:p>
        </p:txBody>
      </p:sp>
    </p:spTree>
    <p:extLst>
      <p:ext uri="{BB962C8B-B14F-4D97-AF65-F5344CB8AC3E}">
        <p14:creationId xmlns:p14="http://schemas.microsoft.com/office/powerpoint/2010/main" val="37197849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4eb1a597ed_0_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4eb1a597ed_0_2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Relates to how the message is delivered / who initiates the process</a:t>
            </a:r>
            <a:endParaRPr/>
          </a:p>
          <a:p>
            <a:pPr marL="0" lvl="0" indent="0" algn="l" rtl="0">
              <a:spcBef>
                <a:spcPts val="0"/>
              </a:spcBef>
              <a:spcAft>
                <a:spcPts val="0"/>
              </a:spcAft>
              <a:buNone/>
            </a:pPr>
            <a:r>
              <a:rPr lang="en-US"/>
              <a:t>Security</a:t>
            </a:r>
            <a:endParaRPr/>
          </a:p>
          <a:p>
            <a:pPr marL="457200" lvl="0" indent="-317500" algn="l" rtl="0">
              <a:spcBef>
                <a:spcPts val="0"/>
              </a:spcBef>
              <a:spcAft>
                <a:spcPts val="0"/>
              </a:spcAft>
              <a:buSzPts val="1400"/>
              <a:buChar char="-"/>
            </a:pPr>
            <a:r>
              <a:rPr lang="en-US"/>
              <a:t>Push mechanisms need to know how to securely call the service</a:t>
            </a:r>
            <a:endParaRPr/>
          </a:p>
          <a:p>
            <a:pPr marL="457200" lvl="0" indent="-317500" algn="l" rtl="0">
              <a:spcBef>
                <a:spcPts val="0"/>
              </a:spcBef>
              <a:spcAft>
                <a:spcPts val="0"/>
              </a:spcAft>
              <a:buSzPts val="1400"/>
              <a:buChar char="-"/>
            </a:pPr>
            <a:r>
              <a:rPr lang="en-US"/>
              <a:t>Pull mechanisms can work behind firewalls</a:t>
            </a:r>
            <a:endParaRPr/>
          </a:p>
        </p:txBody>
      </p:sp>
      <p:sp>
        <p:nvSpPr>
          <p:cNvPr id="524" name="Google Shape;524;g4eb1a597ed_0_27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97</a:t>
            </a:fld>
            <a:endParaRPr/>
          </a:p>
        </p:txBody>
      </p:sp>
    </p:spTree>
    <p:extLst>
      <p:ext uri="{BB962C8B-B14F-4D97-AF65-F5344CB8AC3E}">
        <p14:creationId xmlns:p14="http://schemas.microsoft.com/office/powerpoint/2010/main" val="17669437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eb1a597ed_0_2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eb1a597ed_0_2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With a push delivery all it can do is try to call the subscriber</a:t>
            </a:r>
            <a:endParaRPr/>
          </a:p>
          <a:p>
            <a:pPr marL="0" lvl="0" indent="0" algn="l" rtl="0">
              <a:spcBef>
                <a:spcPts val="0"/>
              </a:spcBef>
              <a:spcAft>
                <a:spcPts val="0"/>
              </a:spcAft>
              <a:buNone/>
            </a:pPr>
            <a:r>
              <a:rPr lang="en-US"/>
              <a:t>	If it can’t keep up with the producer then it just fails</a:t>
            </a:r>
            <a:endParaRPr/>
          </a:p>
          <a:p>
            <a:pPr marL="0" lvl="0" indent="0" algn="l" rtl="0">
              <a:spcBef>
                <a:spcPts val="0"/>
              </a:spcBef>
              <a:spcAft>
                <a:spcPts val="0"/>
              </a:spcAft>
              <a:buNone/>
            </a:pPr>
            <a:r>
              <a:rPr lang="en-US"/>
              <a:t>Conveyor belt - say loading packages into a truck</a:t>
            </a:r>
            <a:endParaRPr/>
          </a:p>
          <a:p>
            <a:pPr marL="0" lvl="0" indent="0" algn="l" rtl="0">
              <a:spcBef>
                <a:spcPts val="0"/>
              </a:spcBef>
              <a:spcAft>
                <a:spcPts val="0"/>
              </a:spcAft>
              <a:buNone/>
            </a:pPr>
            <a:r>
              <a:rPr lang="en-US"/>
              <a:t>	Always on - but maybe with a stop button</a:t>
            </a:r>
            <a:endParaRPr/>
          </a:p>
          <a:p>
            <a:pPr marL="0" lvl="0" indent="0" algn="l" rtl="0">
              <a:spcBef>
                <a:spcPts val="0"/>
              </a:spcBef>
              <a:spcAft>
                <a:spcPts val="0"/>
              </a:spcAft>
              <a:buNone/>
            </a:pPr>
            <a:r>
              <a:rPr lang="en-US"/>
              <a:t>	vs take one as you can load them</a:t>
            </a:r>
            <a:endParaRPr/>
          </a:p>
          <a:p>
            <a:pPr marL="0" lvl="0" indent="0" algn="l" rtl="0">
              <a:spcBef>
                <a:spcPts val="0"/>
              </a:spcBef>
              <a:spcAft>
                <a:spcPts val="0"/>
              </a:spcAft>
              <a:buNone/>
            </a:pPr>
            <a:endParaRPr/>
          </a:p>
          <a:p>
            <a:pPr marL="0" lvl="0" indent="0" algn="l" rtl="0">
              <a:spcBef>
                <a:spcPts val="0"/>
              </a:spcBef>
              <a:spcAft>
                <a:spcPts val="0"/>
              </a:spcAft>
              <a:buNone/>
            </a:pPr>
            <a:r>
              <a:rPr lang="en-US"/>
              <a:t>Other nice part about pull mechanisms - built in fan-out</a:t>
            </a:r>
            <a:endParaRPr/>
          </a:p>
          <a:p>
            <a:pPr marL="0" lvl="0" indent="0" algn="l" rtl="0">
              <a:spcBef>
                <a:spcPts val="0"/>
              </a:spcBef>
              <a:spcAft>
                <a:spcPts val="0"/>
              </a:spcAft>
              <a:buNone/>
            </a:pPr>
            <a:endParaRPr/>
          </a:p>
          <a:p>
            <a:pPr marL="0" lvl="0" indent="0" algn="l" rtl="0">
              <a:spcBef>
                <a:spcPts val="0"/>
              </a:spcBef>
              <a:spcAft>
                <a:spcPts val="0"/>
              </a:spcAft>
              <a:buNone/>
            </a:pPr>
            <a:r>
              <a:rPr lang="en-US"/>
              <a:t>So why are webhooks the preferred way to do external integrations?</a:t>
            </a:r>
            <a:endParaRPr/>
          </a:p>
          <a:p>
            <a:pPr marL="0" lvl="0" indent="0" algn="l" rtl="0">
              <a:spcBef>
                <a:spcPts val="0"/>
              </a:spcBef>
              <a:spcAft>
                <a:spcPts val="0"/>
              </a:spcAft>
              <a:buNone/>
            </a:pPr>
            <a:r>
              <a:rPr lang="en-US"/>
              <a:t>	Part of it is just that HTTP is the standard for internet SAAS solutions - works through firewalls, well understood etc</a:t>
            </a:r>
            <a:endParaRPr/>
          </a:p>
          <a:p>
            <a:pPr marL="0" lvl="0" indent="457200" algn="l" rtl="0">
              <a:spcBef>
                <a:spcPts val="0"/>
              </a:spcBef>
              <a:spcAft>
                <a:spcPts val="0"/>
              </a:spcAft>
              <a:buNone/>
            </a:pPr>
            <a:r>
              <a:rPr lang="en-US"/>
              <a:t>Do you want to tell your customer’s to</a:t>
            </a:r>
            <a:endParaRPr/>
          </a:p>
          <a:p>
            <a:pPr marL="0" lvl="0" indent="457200" algn="l" rtl="0">
              <a:spcBef>
                <a:spcPts val="0"/>
              </a:spcBef>
              <a:spcAft>
                <a:spcPts val="0"/>
              </a:spcAft>
              <a:buNone/>
            </a:pPr>
            <a:r>
              <a:rPr lang="en-US"/>
              <a:t>What if your service has an outage? Wouldn’t you rather have the connection initiated on your timeline?</a:t>
            </a:r>
            <a:endParaRPr/>
          </a:p>
          <a:p>
            <a:pPr marL="0" lvl="0" indent="457200" algn="l" rtl="0">
              <a:spcBef>
                <a:spcPts val="0"/>
              </a:spcBef>
              <a:spcAft>
                <a:spcPts val="0"/>
              </a:spcAft>
              <a:buNone/>
            </a:pPr>
            <a:r>
              <a:rPr lang="en-US"/>
              <a:t>Downside: have to implement retry logic</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33" name="Google Shape;533;g4eb1a597ed_0_2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98</a:t>
            </a:fld>
            <a:endParaRPr/>
          </a:p>
        </p:txBody>
      </p:sp>
    </p:spTree>
    <p:extLst>
      <p:ext uri="{BB962C8B-B14F-4D97-AF65-F5344CB8AC3E}">
        <p14:creationId xmlns:p14="http://schemas.microsoft.com/office/powerpoint/2010/main" val="288726309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4cc3b844dd_21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457200" algn="l" rtl="0">
              <a:spcBef>
                <a:spcPts val="0"/>
              </a:spcBef>
              <a:spcAft>
                <a:spcPts val="0"/>
              </a:spcAft>
              <a:buClr>
                <a:srgbClr val="000000"/>
              </a:buClr>
              <a:buSzPts val="1100"/>
              <a:buFont typeface="Arial"/>
              <a:buNone/>
            </a:pPr>
            <a:endParaRPr/>
          </a:p>
        </p:txBody>
      </p:sp>
      <p:sp>
        <p:nvSpPr>
          <p:cNvPr id="539" name="Google Shape;539;g4cc3b844dd_21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48819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33006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E04C6-7C8C-F642-ACD3-3E511D760F16}"/>
              </a:ext>
            </a:extLst>
          </p:cNvPr>
          <p:cNvSpPr>
            <a:spLocks noGrp="1"/>
          </p:cNvSpPr>
          <p:nvPr>
            <p:ph type="ctrTitle"/>
          </p:nvPr>
        </p:nvSpPr>
        <p:spPr>
          <a:xfrm>
            <a:off x="612647" y="1122363"/>
            <a:ext cx="10972800" cy="2387600"/>
          </a:xfrm>
        </p:spPr>
        <p:txBody>
          <a:bodyPr anchor="b">
            <a:normAutofit/>
          </a:bodyPr>
          <a:lstStyle>
            <a:lvl1pPr algn="ctr">
              <a:defRPr sz="5400" b="1" spc="10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B245197-F3EF-134C-9708-990B5D52FCA5}"/>
              </a:ext>
            </a:extLst>
          </p:cNvPr>
          <p:cNvSpPr>
            <a:spLocks noGrp="1"/>
          </p:cNvSpPr>
          <p:nvPr>
            <p:ph type="subTitle" idx="1"/>
          </p:nvPr>
        </p:nvSpPr>
        <p:spPr>
          <a:xfrm>
            <a:off x="606552" y="3602038"/>
            <a:ext cx="10972799" cy="1655762"/>
          </a:xfrm>
        </p:spPr>
        <p:txBody>
          <a:bodyPr>
            <a:normAutofit/>
          </a:bodyPr>
          <a:lstStyle>
            <a:lvl1pPr marL="0" indent="0" algn="ctr">
              <a:buNone/>
              <a:defRPr sz="2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4" name="Text Placeholder 13">
            <a:extLst>
              <a:ext uri="{FF2B5EF4-FFF2-40B4-BE49-F238E27FC236}">
                <a16:creationId xmlns:a16="http://schemas.microsoft.com/office/drawing/2014/main" id="{5F547F72-0F86-834A-B638-D00246A84305}"/>
              </a:ext>
            </a:extLst>
          </p:cNvPr>
          <p:cNvSpPr>
            <a:spLocks noGrp="1"/>
          </p:cNvSpPr>
          <p:nvPr>
            <p:ph type="body" sz="quarter" idx="10" hasCustomPrompt="1"/>
          </p:nvPr>
        </p:nvSpPr>
        <p:spPr>
          <a:xfrm>
            <a:off x="8836151" y="6280974"/>
            <a:ext cx="2743200" cy="312675"/>
          </a:xfrm>
        </p:spPr>
        <p:txBody>
          <a:bodyPr>
            <a:noAutofit/>
          </a:bodyPr>
          <a:lstStyle>
            <a:lvl1pPr marL="0" indent="0" algn="r">
              <a:spcBef>
                <a:spcPts val="0"/>
              </a:spcBef>
              <a:spcAft>
                <a:spcPts val="0"/>
              </a:spcAft>
              <a:buNone/>
              <a:defRPr sz="1400" baseline="0">
                <a:solidFill>
                  <a:schemeClr val="bg1"/>
                </a:solidFill>
                <a:latin typeface="Arial" panose="020B0604020202020204" pitchFamily="34" charset="0"/>
              </a:defRPr>
            </a:lvl1pPr>
          </a:lstStyle>
          <a:p>
            <a:pPr lvl="0"/>
            <a:r>
              <a:rPr lang="en-US" dirty="0"/>
              <a:t>mm/</a:t>
            </a:r>
            <a:r>
              <a:rPr lang="en-US" dirty="0" err="1"/>
              <a:t>dd</a:t>
            </a:r>
            <a:r>
              <a:rPr lang="en-US" dirty="0"/>
              <a:t>/</a:t>
            </a:r>
            <a:r>
              <a:rPr lang="en-US" dirty="0" err="1"/>
              <a:t>yy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017" y="6280974"/>
            <a:ext cx="1182540" cy="222042"/>
          </a:xfrm>
          <a:prstGeom prst="rect">
            <a:avLst/>
          </a:prstGeom>
        </p:spPr>
      </p:pic>
    </p:spTree>
    <p:extLst>
      <p:ext uri="{BB962C8B-B14F-4D97-AF65-F5344CB8AC3E}">
        <p14:creationId xmlns:p14="http://schemas.microsoft.com/office/powerpoint/2010/main" val="396859168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3D62CC7-87FC-6C48-AAE7-1403D9CD9D27}"/>
              </a:ext>
            </a:extLst>
          </p:cNvPr>
          <p:cNvSpPr>
            <a:spLocks noGrp="1"/>
          </p:cNvSpPr>
          <p:nvPr>
            <p:ph type="ftr" sz="quarter" idx="11"/>
          </p:nvPr>
        </p:nvSpPr>
        <p:spPr/>
        <p:txBody>
          <a:bodyPr/>
          <a:lstStyle/>
          <a:p>
            <a:r>
              <a:rPr lang="en-US"/>
              <a:t>Sprint 2 Review</a:t>
            </a:r>
          </a:p>
        </p:txBody>
      </p:sp>
      <p:sp>
        <p:nvSpPr>
          <p:cNvPr id="4" name="Slide Number Placeholder 3">
            <a:extLst>
              <a:ext uri="{FF2B5EF4-FFF2-40B4-BE49-F238E27FC236}">
                <a16:creationId xmlns:a16="http://schemas.microsoft.com/office/drawing/2014/main" id="{CFEBDDB7-B471-A643-8CA0-B7B9982FE6CB}"/>
              </a:ext>
            </a:extLst>
          </p:cNvPr>
          <p:cNvSpPr>
            <a:spLocks noGrp="1"/>
          </p:cNvSpPr>
          <p:nvPr>
            <p:ph type="sldNum" sz="quarter" idx="12"/>
          </p:nvPr>
        </p:nvSpPr>
        <p:spPr/>
        <p:txBody>
          <a:bodyPr/>
          <a:lstStyle/>
          <a:p>
            <a:fld id="{37A9C3AE-D32A-444C-8592-ABFF7FAA7AD5}" type="slidenum">
              <a:rPr lang="en-US" smtClean="0"/>
              <a:t>‹#›</a:t>
            </a:fld>
            <a:endParaRPr lang="en-US"/>
          </a:p>
        </p:txBody>
      </p:sp>
    </p:spTree>
    <p:extLst>
      <p:ext uri="{BB962C8B-B14F-4D97-AF65-F5344CB8AC3E}">
        <p14:creationId xmlns:p14="http://schemas.microsoft.com/office/powerpoint/2010/main" val="2317420361"/>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BEA9325-3C66-D54B-9233-55620F1C49F5}"/>
              </a:ext>
            </a:extLst>
          </p:cNvPr>
          <p:cNvSpPr/>
          <p:nvPr/>
        </p:nvSpPr>
        <p:spPr>
          <a:xfrm rot="10800000">
            <a:off x="6705600" y="-1"/>
            <a:ext cx="5486400" cy="6857999"/>
          </a:xfrm>
          <a:prstGeom prst="rect">
            <a:avLst/>
          </a:prstGeom>
          <a:solidFill>
            <a:srgbClr val="3300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33006F"/>
              </a:solidFill>
            </a:endParaRPr>
          </a:p>
        </p:txBody>
      </p:sp>
      <p:sp>
        <p:nvSpPr>
          <p:cNvPr id="6" name="Footer Placeholder 5">
            <a:extLst>
              <a:ext uri="{FF2B5EF4-FFF2-40B4-BE49-F238E27FC236}">
                <a16:creationId xmlns:a16="http://schemas.microsoft.com/office/drawing/2014/main" id="{5EDCAFAD-F083-1549-837E-25D5D210F430}"/>
              </a:ext>
            </a:extLst>
          </p:cNvPr>
          <p:cNvSpPr>
            <a:spLocks noGrp="1"/>
          </p:cNvSpPr>
          <p:nvPr>
            <p:ph type="ftr" sz="quarter" idx="11"/>
          </p:nvPr>
        </p:nvSpPr>
        <p:spPr/>
        <p:txBody>
          <a:bodyPr/>
          <a:lstStyle/>
          <a:p>
            <a:r>
              <a:rPr lang="en-US"/>
              <a:t>Sprint 2 Review</a:t>
            </a:r>
          </a:p>
        </p:txBody>
      </p:sp>
      <p:sp>
        <p:nvSpPr>
          <p:cNvPr id="7" name="Slide Number Placeholder 6">
            <a:extLst>
              <a:ext uri="{FF2B5EF4-FFF2-40B4-BE49-F238E27FC236}">
                <a16:creationId xmlns:a16="http://schemas.microsoft.com/office/drawing/2014/main" id="{A09C6735-B494-B648-8359-600ADA110ECE}"/>
              </a:ext>
            </a:extLst>
          </p:cNvPr>
          <p:cNvSpPr>
            <a:spLocks noGrp="1"/>
          </p:cNvSpPr>
          <p:nvPr>
            <p:ph type="sldNum" sz="quarter" idx="12"/>
          </p:nvPr>
        </p:nvSpPr>
        <p:spPr/>
        <p:txBody>
          <a:bodyPr/>
          <a:lstStyle>
            <a:lvl1pPr>
              <a:defRPr baseline="0">
                <a:solidFill>
                  <a:schemeClr val="bg1"/>
                </a:solidFill>
              </a:defRPr>
            </a:lvl1pPr>
          </a:lstStyle>
          <a:p>
            <a:pPr marL="0" lvl="0" indent="0" algn="r" rtl="0">
              <a:spcBef>
                <a:spcPts val="0"/>
              </a:spcBef>
              <a:spcAft>
                <a:spcPts val="0"/>
              </a:spcAft>
              <a:buNone/>
            </a:pPr>
            <a:fld id="{00000000-1234-1234-1234-123412341234}" type="slidenum">
              <a:rPr lang="en-US" smtClean="0"/>
              <a:t>‹#›</a:t>
            </a:fld>
            <a:endParaRPr lang="en-US"/>
          </a:p>
        </p:txBody>
      </p:sp>
      <p:sp>
        <p:nvSpPr>
          <p:cNvPr id="8" name="Title 1">
            <a:extLst>
              <a:ext uri="{FF2B5EF4-FFF2-40B4-BE49-F238E27FC236}">
                <a16:creationId xmlns:a16="http://schemas.microsoft.com/office/drawing/2014/main" id="{B000EECD-8076-B446-9C78-5DC613ECE593}"/>
              </a:ext>
            </a:extLst>
          </p:cNvPr>
          <p:cNvSpPr>
            <a:spLocks noGrp="1"/>
          </p:cNvSpPr>
          <p:nvPr>
            <p:ph type="title"/>
          </p:nvPr>
        </p:nvSpPr>
        <p:spPr>
          <a:xfrm>
            <a:off x="609600" y="365125"/>
            <a:ext cx="5410200" cy="926347"/>
          </a:xfrm>
        </p:spPr>
        <p:txBody>
          <a:bodyPr/>
          <a:lstStyle/>
          <a:p>
            <a:r>
              <a:rPr lang="en-US"/>
              <a:t>Click to edit Master title style</a:t>
            </a:r>
          </a:p>
        </p:txBody>
      </p:sp>
      <p:sp>
        <p:nvSpPr>
          <p:cNvPr id="9" name="Content Placeholder 2">
            <a:extLst>
              <a:ext uri="{FF2B5EF4-FFF2-40B4-BE49-F238E27FC236}">
                <a16:creationId xmlns:a16="http://schemas.microsoft.com/office/drawing/2014/main" id="{70ED3A74-3CA5-3340-AA16-1F716DC328D6}"/>
              </a:ext>
            </a:extLst>
          </p:cNvPr>
          <p:cNvSpPr>
            <a:spLocks noGrp="1"/>
          </p:cNvSpPr>
          <p:nvPr>
            <p:ph sz="half" idx="13"/>
          </p:nvPr>
        </p:nvSpPr>
        <p:spPr>
          <a:xfrm>
            <a:off x="609600" y="1291472"/>
            <a:ext cx="5410200" cy="488669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5D7E6DC1-800A-764D-9D3D-CF6B2EEB7352}"/>
              </a:ext>
            </a:extLst>
          </p:cNvPr>
          <p:cNvSpPr>
            <a:spLocks noGrp="1"/>
          </p:cNvSpPr>
          <p:nvPr>
            <p:ph idx="1"/>
          </p:nvPr>
        </p:nvSpPr>
        <p:spPr>
          <a:xfrm>
            <a:off x="6705600" y="-1"/>
            <a:ext cx="5486400" cy="6857999"/>
          </a:xfrm>
        </p:spPr>
        <p:txBody>
          <a:bodyPr/>
          <a:lstStyle>
            <a:lvl1pPr>
              <a:defRPr sz="3200">
                <a:solidFill>
                  <a:srgbClr val="33006F"/>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100000"/>
              </a:lnSpc>
              <a:spcBef>
                <a:spcPts val="1000"/>
              </a:spcBef>
              <a:spcAft>
                <a:spcPts val="200"/>
              </a:spcAft>
              <a:buClrTx/>
              <a:buSzTx/>
              <a:buFont typeface="Arial" panose="020B0604020202020204" pitchFamily="34" charset="0"/>
              <a:buNone/>
              <a:tabLst/>
              <a:defRPr/>
            </a:pPr>
            <a:r>
              <a:rPr lang="en-US"/>
              <a:t>Edit Master text styles</a:t>
            </a:r>
          </a:p>
        </p:txBody>
      </p:sp>
    </p:spTree>
    <p:extLst>
      <p:ext uri="{BB962C8B-B14F-4D97-AF65-F5344CB8AC3E}">
        <p14:creationId xmlns:p14="http://schemas.microsoft.com/office/powerpoint/2010/main" val="205440645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1E1E299-4C90-6B42-8485-5FA2B85B4380}"/>
              </a:ext>
            </a:extLst>
          </p:cNvPr>
          <p:cNvSpPr/>
          <p:nvPr/>
        </p:nvSpPr>
        <p:spPr>
          <a:xfrm rot="10800000">
            <a:off x="0" y="0"/>
            <a:ext cx="5486400" cy="6857999"/>
          </a:xfrm>
          <a:prstGeom prst="rect">
            <a:avLst/>
          </a:prstGeom>
          <a:solidFill>
            <a:srgbClr val="3300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2">
            <a:extLst>
              <a:ext uri="{FF2B5EF4-FFF2-40B4-BE49-F238E27FC236}">
                <a16:creationId xmlns:a16="http://schemas.microsoft.com/office/drawing/2014/main" id="{948DC2EE-5159-3D45-9DDE-EB7CDABC58FC}"/>
              </a:ext>
            </a:extLst>
          </p:cNvPr>
          <p:cNvSpPr>
            <a:spLocks noGrp="1"/>
          </p:cNvSpPr>
          <p:nvPr>
            <p:ph idx="1"/>
          </p:nvPr>
        </p:nvSpPr>
        <p:spPr>
          <a:xfrm>
            <a:off x="0" y="0"/>
            <a:ext cx="5486400" cy="6857999"/>
          </a:xfrm>
        </p:spPr>
        <p:txBody>
          <a:bodyPr/>
          <a:lstStyle>
            <a:lvl1pPr>
              <a:defRPr sz="3200">
                <a:solidFill>
                  <a:srgbClr val="33006F"/>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100000"/>
              </a:lnSpc>
              <a:spcBef>
                <a:spcPts val="1000"/>
              </a:spcBef>
              <a:spcAft>
                <a:spcPts val="200"/>
              </a:spcAft>
              <a:buClrTx/>
              <a:buSzTx/>
              <a:buFont typeface="Arial" panose="020B0604020202020204" pitchFamily="34" charset="0"/>
              <a:buNone/>
              <a:tabLst/>
              <a:defRPr/>
            </a:pPr>
            <a:r>
              <a:rPr lang="en-US"/>
              <a:t>Edit Master text styles</a:t>
            </a:r>
          </a:p>
        </p:txBody>
      </p:sp>
      <p:sp>
        <p:nvSpPr>
          <p:cNvPr id="3" name="Footer Placeholder 2">
            <a:extLst>
              <a:ext uri="{FF2B5EF4-FFF2-40B4-BE49-F238E27FC236}">
                <a16:creationId xmlns:a16="http://schemas.microsoft.com/office/drawing/2014/main" id="{C1F96694-B69F-874A-93DD-D265C360ADB2}"/>
              </a:ext>
            </a:extLst>
          </p:cNvPr>
          <p:cNvSpPr>
            <a:spLocks noGrp="1"/>
          </p:cNvSpPr>
          <p:nvPr>
            <p:ph type="ftr" sz="quarter" idx="10"/>
          </p:nvPr>
        </p:nvSpPr>
        <p:spPr/>
        <p:txBody>
          <a:bodyPr/>
          <a:lstStyle>
            <a:lvl1pPr>
              <a:defRPr>
                <a:solidFill>
                  <a:schemeClr val="bg1"/>
                </a:solidFill>
              </a:defRPr>
            </a:lvl1pPr>
          </a:lstStyle>
          <a:p>
            <a:r>
              <a:rPr lang="en-US" dirty="0"/>
              <a:t>Sprint 2 Review</a:t>
            </a:r>
          </a:p>
        </p:txBody>
      </p:sp>
      <p:sp>
        <p:nvSpPr>
          <p:cNvPr id="4" name="Slide Number Placeholder 3">
            <a:extLst>
              <a:ext uri="{FF2B5EF4-FFF2-40B4-BE49-F238E27FC236}">
                <a16:creationId xmlns:a16="http://schemas.microsoft.com/office/drawing/2014/main" id="{AD146E25-882E-074C-8A0D-6C0C23B8E3B3}"/>
              </a:ext>
            </a:extLst>
          </p:cNvPr>
          <p:cNvSpPr>
            <a:spLocks noGrp="1"/>
          </p:cNvSpPr>
          <p:nvPr>
            <p:ph type="sldNum" sz="quarter" idx="11"/>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5" name="Title 1">
            <a:extLst>
              <a:ext uri="{FF2B5EF4-FFF2-40B4-BE49-F238E27FC236}">
                <a16:creationId xmlns:a16="http://schemas.microsoft.com/office/drawing/2014/main" id="{99FEC786-AC2B-AD4E-A267-A1C27B9DC79F}"/>
              </a:ext>
            </a:extLst>
          </p:cNvPr>
          <p:cNvSpPr>
            <a:spLocks noGrp="1"/>
          </p:cNvSpPr>
          <p:nvPr>
            <p:ph type="title"/>
          </p:nvPr>
        </p:nvSpPr>
        <p:spPr>
          <a:xfrm>
            <a:off x="6172202" y="365125"/>
            <a:ext cx="5410200" cy="973481"/>
          </a:xfrm>
        </p:spPr>
        <p:txBody>
          <a:bodyPr/>
          <a:lstStyle/>
          <a:p>
            <a:r>
              <a:rPr lang="en-US"/>
              <a:t>Click to edit Master title style</a:t>
            </a:r>
          </a:p>
        </p:txBody>
      </p:sp>
      <p:sp>
        <p:nvSpPr>
          <p:cNvPr id="6" name="Content Placeholder 2">
            <a:extLst>
              <a:ext uri="{FF2B5EF4-FFF2-40B4-BE49-F238E27FC236}">
                <a16:creationId xmlns:a16="http://schemas.microsoft.com/office/drawing/2014/main" id="{21054F04-871B-C54F-9DE3-456FE9AE7A53}"/>
              </a:ext>
            </a:extLst>
          </p:cNvPr>
          <p:cNvSpPr>
            <a:spLocks noGrp="1"/>
          </p:cNvSpPr>
          <p:nvPr>
            <p:ph sz="half" idx="13"/>
          </p:nvPr>
        </p:nvSpPr>
        <p:spPr>
          <a:xfrm>
            <a:off x="6172202" y="1338606"/>
            <a:ext cx="5410200" cy="48395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193387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D387157-E61F-5D4D-A792-549F6DE75C29}"/>
              </a:ext>
            </a:extLst>
          </p:cNvPr>
          <p:cNvSpPr/>
          <p:nvPr/>
        </p:nvSpPr>
        <p:spPr>
          <a:xfrm>
            <a:off x="6705599" y="-1"/>
            <a:ext cx="5486400" cy="6857999"/>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5">
            <a:extLst>
              <a:ext uri="{FF2B5EF4-FFF2-40B4-BE49-F238E27FC236}">
                <a16:creationId xmlns:a16="http://schemas.microsoft.com/office/drawing/2014/main" id="{5F6FDBAB-068E-6B4D-95EB-B99542D7786D}"/>
              </a:ext>
            </a:extLst>
          </p:cNvPr>
          <p:cNvSpPr>
            <a:spLocks noGrp="1"/>
          </p:cNvSpPr>
          <p:nvPr>
            <p:ph type="ftr" sz="quarter" idx="11"/>
          </p:nvPr>
        </p:nvSpPr>
        <p:spPr/>
        <p:txBody>
          <a:bodyPr/>
          <a:lstStyle/>
          <a:p>
            <a:r>
              <a:rPr lang="en-US"/>
              <a:t>Sprint 2 Review</a:t>
            </a:r>
          </a:p>
        </p:txBody>
      </p:sp>
      <p:sp>
        <p:nvSpPr>
          <p:cNvPr id="7" name="Slide Number Placeholder 6">
            <a:extLst>
              <a:ext uri="{FF2B5EF4-FFF2-40B4-BE49-F238E27FC236}">
                <a16:creationId xmlns:a16="http://schemas.microsoft.com/office/drawing/2014/main" id="{2BA11D03-F385-0D42-82F0-15919150F39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8" name="Content Placeholder 2">
            <a:extLst>
              <a:ext uri="{FF2B5EF4-FFF2-40B4-BE49-F238E27FC236}">
                <a16:creationId xmlns:a16="http://schemas.microsoft.com/office/drawing/2014/main" id="{34B66623-2A83-1B45-8EA3-9C5B76F15138}"/>
              </a:ext>
            </a:extLst>
          </p:cNvPr>
          <p:cNvSpPr>
            <a:spLocks noGrp="1"/>
          </p:cNvSpPr>
          <p:nvPr>
            <p:ph idx="1"/>
          </p:nvPr>
        </p:nvSpPr>
        <p:spPr>
          <a:xfrm>
            <a:off x="6705599" y="1"/>
            <a:ext cx="5486400" cy="6857999"/>
          </a:xfrm>
        </p:spPr>
        <p:txBody>
          <a:bodyPr/>
          <a:lstStyle>
            <a:lvl1pPr>
              <a:defRPr sz="3200">
                <a:solidFill>
                  <a:srgbClr val="333333"/>
                </a:solidFill>
              </a:defRPr>
            </a:lvl1pPr>
            <a:lvl2pPr>
              <a:defRPr sz="2800">
                <a:solidFill>
                  <a:srgbClr val="333333"/>
                </a:solidFill>
              </a:defRPr>
            </a:lvl2pPr>
            <a:lvl3pPr>
              <a:defRPr sz="2400">
                <a:solidFill>
                  <a:srgbClr val="333333"/>
                </a:solidFill>
              </a:defRPr>
            </a:lvl3pPr>
            <a:lvl4pPr>
              <a:defRPr sz="2000">
                <a:solidFill>
                  <a:srgbClr val="333333"/>
                </a:solidFill>
              </a:defRPr>
            </a:lvl4pPr>
            <a:lvl5pPr>
              <a:defRPr sz="2000">
                <a:solidFill>
                  <a:srgbClr val="333333"/>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a:extLst>
              <a:ext uri="{FF2B5EF4-FFF2-40B4-BE49-F238E27FC236}">
                <a16:creationId xmlns:a16="http://schemas.microsoft.com/office/drawing/2014/main" id="{F60BE74F-7F72-B544-A363-4F74A43A2A69}"/>
              </a:ext>
            </a:extLst>
          </p:cNvPr>
          <p:cNvSpPr>
            <a:spLocks noGrp="1"/>
          </p:cNvSpPr>
          <p:nvPr>
            <p:ph type="title"/>
          </p:nvPr>
        </p:nvSpPr>
        <p:spPr>
          <a:xfrm>
            <a:off x="609600" y="365125"/>
            <a:ext cx="5410200" cy="926347"/>
          </a:xfrm>
        </p:spPr>
        <p:txBody>
          <a:body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08B8E261-631A-414A-B962-47F99407FBAC}"/>
              </a:ext>
            </a:extLst>
          </p:cNvPr>
          <p:cNvSpPr>
            <a:spLocks noGrp="1"/>
          </p:cNvSpPr>
          <p:nvPr>
            <p:ph sz="half" idx="13"/>
          </p:nvPr>
        </p:nvSpPr>
        <p:spPr>
          <a:xfrm>
            <a:off x="609600" y="1291472"/>
            <a:ext cx="5410200" cy="488669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91168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E5157FE-F203-5541-81E1-2B43B2EFA53D}"/>
              </a:ext>
            </a:extLst>
          </p:cNvPr>
          <p:cNvSpPr/>
          <p:nvPr/>
        </p:nvSpPr>
        <p:spPr>
          <a:xfrm>
            <a:off x="0" y="-1"/>
            <a:ext cx="5486400" cy="6857999"/>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2">
            <a:extLst>
              <a:ext uri="{FF2B5EF4-FFF2-40B4-BE49-F238E27FC236}">
                <a16:creationId xmlns:a16="http://schemas.microsoft.com/office/drawing/2014/main" id="{A978E47A-4285-5C4E-88FE-6B6A121329D5}"/>
              </a:ext>
            </a:extLst>
          </p:cNvPr>
          <p:cNvSpPr>
            <a:spLocks noGrp="1"/>
          </p:cNvSpPr>
          <p:nvPr>
            <p:ph idx="1"/>
          </p:nvPr>
        </p:nvSpPr>
        <p:spPr>
          <a:xfrm>
            <a:off x="0" y="1"/>
            <a:ext cx="5486400" cy="6857999"/>
          </a:xfrm>
        </p:spPr>
        <p:txBody>
          <a:bodyPr/>
          <a:lstStyle>
            <a:lvl1pPr>
              <a:defRPr sz="3200">
                <a:solidFill>
                  <a:srgbClr val="333333"/>
                </a:solidFill>
              </a:defRPr>
            </a:lvl1pPr>
            <a:lvl2pPr>
              <a:defRPr sz="2800">
                <a:solidFill>
                  <a:srgbClr val="333333"/>
                </a:solidFill>
              </a:defRPr>
            </a:lvl2pPr>
            <a:lvl3pPr>
              <a:defRPr sz="2400">
                <a:solidFill>
                  <a:srgbClr val="333333"/>
                </a:solidFill>
              </a:defRPr>
            </a:lvl3pPr>
            <a:lvl4pPr>
              <a:defRPr sz="2000">
                <a:solidFill>
                  <a:srgbClr val="333333"/>
                </a:solidFill>
              </a:defRPr>
            </a:lvl4pPr>
            <a:lvl5pPr>
              <a:defRPr sz="2000">
                <a:solidFill>
                  <a:srgbClr val="333333"/>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4515650D-F15A-5742-A16B-3EF8CD353DFC}"/>
              </a:ext>
            </a:extLst>
          </p:cNvPr>
          <p:cNvSpPr>
            <a:spLocks noGrp="1"/>
          </p:cNvSpPr>
          <p:nvPr>
            <p:ph type="ftr" sz="quarter" idx="10"/>
          </p:nvPr>
        </p:nvSpPr>
        <p:spPr/>
        <p:txBody>
          <a:bodyPr/>
          <a:lstStyle>
            <a:lvl1pPr>
              <a:defRPr>
                <a:solidFill>
                  <a:schemeClr val="bg1"/>
                </a:solidFill>
              </a:defRPr>
            </a:lvl1pPr>
          </a:lstStyle>
          <a:p>
            <a:r>
              <a:rPr lang="en-US" dirty="0"/>
              <a:t>Sprint 2 Review</a:t>
            </a:r>
          </a:p>
        </p:txBody>
      </p:sp>
      <p:sp>
        <p:nvSpPr>
          <p:cNvPr id="4" name="Slide Number Placeholder 3">
            <a:extLst>
              <a:ext uri="{FF2B5EF4-FFF2-40B4-BE49-F238E27FC236}">
                <a16:creationId xmlns:a16="http://schemas.microsoft.com/office/drawing/2014/main" id="{1F453CE3-5C63-0B4C-8A5D-B66E292A5EBD}"/>
              </a:ext>
            </a:extLst>
          </p:cNvPr>
          <p:cNvSpPr>
            <a:spLocks noGrp="1"/>
          </p:cNvSpPr>
          <p:nvPr>
            <p:ph type="sldNum" sz="quarter" idx="11"/>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5" name="Title 1">
            <a:extLst>
              <a:ext uri="{FF2B5EF4-FFF2-40B4-BE49-F238E27FC236}">
                <a16:creationId xmlns:a16="http://schemas.microsoft.com/office/drawing/2014/main" id="{B3E58C2E-EF36-7F48-8B12-B930BCFD2B5D}"/>
              </a:ext>
            </a:extLst>
          </p:cNvPr>
          <p:cNvSpPr>
            <a:spLocks noGrp="1"/>
          </p:cNvSpPr>
          <p:nvPr>
            <p:ph type="title"/>
          </p:nvPr>
        </p:nvSpPr>
        <p:spPr>
          <a:xfrm>
            <a:off x="6172202" y="365125"/>
            <a:ext cx="5410200" cy="926347"/>
          </a:xfrm>
        </p:spPr>
        <p:txBody>
          <a:bodyPr/>
          <a:lstStyle/>
          <a:p>
            <a:r>
              <a:rPr lang="en-US"/>
              <a:t>Click to edit Master title style</a:t>
            </a:r>
          </a:p>
        </p:txBody>
      </p:sp>
      <p:sp>
        <p:nvSpPr>
          <p:cNvPr id="6" name="Content Placeholder 2">
            <a:extLst>
              <a:ext uri="{FF2B5EF4-FFF2-40B4-BE49-F238E27FC236}">
                <a16:creationId xmlns:a16="http://schemas.microsoft.com/office/drawing/2014/main" id="{6CC32888-758E-0E4C-B579-5477F2FB68F6}"/>
              </a:ext>
            </a:extLst>
          </p:cNvPr>
          <p:cNvSpPr>
            <a:spLocks noGrp="1"/>
          </p:cNvSpPr>
          <p:nvPr>
            <p:ph sz="half" idx="13"/>
          </p:nvPr>
        </p:nvSpPr>
        <p:spPr>
          <a:xfrm>
            <a:off x="6172202" y="1291472"/>
            <a:ext cx="5410200" cy="488669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897134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4521" y="747897"/>
            <a:ext cx="9994786" cy="918535"/>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Sprint 2 Review</a:t>
            </a:r>
            <a:endParaRPr lang="en-US" dirty="0"/>
          </a:p>
        </p:txBody>
      </p:sp>
      <p:sp>
        <p:nvSpPr>
          <p:cNvPr id="4" name="Slide Number Placeholder 3"/>
          <p:cNvSpPr>
            <a:spLocks noGrp="1"/>
          </p:cNvSpPr>
          <p:nvPr>
            <p:ph type="sldNum" sz="quarter" idx="11"/>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7" name="Text Placeholder 6"/>
          <p:cNvSpPr>
            <a:spLocks noGrp="1"/>
          </p:cNvSpPr>
          <p:nvPr>
            <p:ph type="body" sz="quarter" idx="12"/>
          </p:nvPr>
        </p:nvSpPr>
        <p:spPr>
          <a:xfrm>
            <a:off x="1084701" y="1666432"/>
            <a:ext cx="9994606" cy="41216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412690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4521" y="758530"/>
            <a:ext cx="10069032" cy="90790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Sprint 2 Review</a:t>
            </a:r>
            <a:endParaRPr lang="en-US" dirty="0"/>
          </a:p>
        </p:txBody>
      </p:sp>
      <p:sp>
        <p:nvSpPr>
          <p:cNvPr id="4" name="Slide Number Placeholder 3"/>
          <p:cNvSpPr>
            <a:spLocks noGrp="1"/>
          </p:cNvSpPr>
          <p:nvPr>
            <p:ph type="sldNum" sz="quarter" idx="11"/>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7" name="Text Placeholder 6"/>
          <p:cNvSpPr>
            <a:spLocks noGrp="1"/>
          </p:cNvSpPr>
          <p:nvPr>
            <p:ph type="body" sz="quarter" idx="12"/>
          </p:nvPr>
        </p:nvSpPr>
        <p:spPr>
          <a:xfrm>
            <a:off x="1084041" y="1677065"/>
            <a:ext cx="10069512" cy="41864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456679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inal Slide">
    <p:bg>
      <p:bgPr>
        <a:solidFill>
          <a:srgbClr val="33006F"/>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AF4FC17-D062-FD46-899D-E607026CE78B}"/>
              </a:ext>
            </a:extLst>
          </p:cNvPr>
          <p:cNvSpPr>
            <a:spLocks noGrp="1"/>
          </p:cNvSpPr>
          <p:nvPr>
            <p:ph type="sldNum" sz="quarter" idx="12"/>
          </p:nvPr>
        </p:nvSpPr>
        <p:spPr>
          <a:xfrm>
            <a:off x="8842248" y="6254750"/>
            <a:ext cx="2743200" cy="365125"/>
          </a:xfrm>
        </p:spPr>
        <p:txBody>
          <a:bodyPr/>
          <a:lstStyle>
            <a:lvl1pPr>
              <a:defRPr>
                <a:solidFill>
                  <a:schemeClr val="bg1"/>
                </a:solidFill>
              </a:defRPr>
            </a:lvl1pPr>
          </a:lstStyle>
          <a:p>
            <a:pPr marL="0" lvl="0" indent="0" algn="r" rtl="0">
              <a:spcBef>
                <a:spcPts val="0"/>
              </a:spcBef>
              <a:spcAft>
                <a:spcPts val="0"/>
              </a:spcAft>
              <a:buNone/>
            </a:pPr>
            <a:fld id="{00000000-1234-1234-1234-123412341234}" type="slidenum">
              <a:rPr lang="en-US" smtClean="0"/>
              <a:t>‹#›</a:t>
            </a:fld>
            <a:endParaRPr lang="en-US"/>
          </a:p>
        </p:txBody>
      </p:sp>
      <p:sp>
        <p:nvSpPr>
          <p:cNvPr id="7" name="Title 1">
            <a:extLst>
              <a:ext uri="{FF2B5EF4-FFF2-40B4-BE49-F238E27FC236}">
                <a16:creationId xmlns:a16="http://schemas.microsoft.com/office/drawing/2014/main" id="{13000080-DA8D-5144-BF6B-6C450EA313BC}"/>
              </a:ext>
            </a:extLst>
          </p:cNvPr>
          <p:cNvSpPr>
            <a:spLocks noGrp="1"/>
          </p:cNvSpPr>
          <p:nvPr>
            <p:ph type="title"/>
          </p:nvPr>
        </p:nvSpPr>
        <p:spPr>
          <a:xfrm>
            <a:off x="612648" y="1238398"/>
            <a:ext cx="10972800" cy="2852737"/>
          </a:xfrm>
        </p:spPr>
        <p:txBody>
          <a:bodyPr anchor="b">
            <a:normAutofit/>
          </a:bodyPr>
          <a:lstStyle>
            <a:lvl1pPr algn="ctr">
              <a:defRPr sz="4800" b="1" i="0" baseline="0">
                <a:solidFill>
                  <a:schemeClr val="bg1"/>
                </a:solidFill>
              </a:defRPr>
            </a:lvl1pPr>
          </a:lstStyle>
          <a:p>
            <a:r>
              <a:rPr lang="en-US"/>
              <a:t>Click to edit Master title style</a:t>
            </a:r>
            <a:endParaRPr lang="en-US" dirty="0"/>
          </a:p>
        </p:txBody>
      </p:sp>
      <p:sp>
        <p:nvSpPr>
          <p:cNvPr id="8" name="Text Placeholder 2">
            <a:extLst>
              <a:ext uri="{FF2B5EF4-FFF2-40B4-BE49-F238E27FC236}">
                <a16:creationId xmlns:a16="http://schemas.microsoft.com/office/drawing/2014/main" id="{BCEA3BC4-08AF-3140-8D48-F9BF88DF84FA}"/>
              </a:ext>
            </a:extLst>
          </p:cNvPr>
          <p:cNvSpPr>
            <a:spLocks noGrp="1"/>
          </p:cNvSpPr>
          <p:nvPr>
            <p:ph type="body" idx="1"/>
          </p:nvPr>
        </p:nvSpPr>
        <p:spPr>
          <a:xfrm>
            <a:off x="612647" y="4118123"/>
            <a:ext cx="10972799" cy="1500187"/>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017" y="6280974"/>
            <a:ext cx="1182540" cy="222042"/>
          </a:xfrm>
          <a:prstGeom prst="rect">
            <a:avLst/>
          </a:prstGeom>
        </p:spPr>
      </p:pic>
    </p:spTree>
    <p:extLst>
      <p:ext uri="{BB962C8B-B14F-4D97-AF65-F5344CB8AC3E}">
        <p14:creationId xmlns:p14="http://schemas.microsoft.com/office/powerpoint/2010/main" val="11141684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inal Slide 2">
    <p:bg>
      <p:bgPr>
        <a:solidFill>
          <a:srgbClr val="333333"/>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AF4FC17-D062-FD46-899D-E607026CE78B}"/>
              </a:ext>
            </a:extLst>
          </p:cNvPr>
          <p:cNvSpPr>
            <a:spLocks noGrp="1"/>
          </p:cNvSpPr>
          <p:nvPr>
            <p:ph type="sldNum" sz="quarter" idx="12"/>
          </p:nvPr>
        </p:nvSpPr>
        <p:spPr>
          <a:xfrm>
            <a:off x="8842248" y="6254750"/>
            <a:ext cx="2743200" cy="365125"/>
          </a:xfrm>
        </p:spPr>
        <p:txBody>
          <a:bodyPr/>
          <a:lstStyle>
            <a:lvl1pPr>
              <a:defRPr>
                <a:solidFill>
                  <a:schemeClr val="bg1"/>
                </a:solidFill>
              </a:defRPr>
            </a:lvl1pPr>
          </a:lstStyle>
          <a:p>
            <a:pPr marL="0" lvl="0" indent="0" algn="r" rtl="0">
              <a:spcBef>
                <a:spcPts val="0"/>
              </a:spcBef>
              <a:spcAft>
                <a:spcPts val="0"/>
              </a:spcAft>
              <a:buNone/>
            </a:pPr>
            <a:fld id="{00000000-1234-1234-1234-123412341234}" type="slidenum">
              <a:rPr lang="en-US" smtClean="0"/>
              <a:t>‹#›</a:t>
            </a:fld>
            <a:endParaRPr lang="en-US"/>
          </a:p>
        </p:txBody>
      </p:sp>
      <p:sp>
        <p:nvSpPr>
          <p:cNvPr id="7" name="Title 1">
            <a:extLst>
              <a:ext uri="{FF2B5EF4-FFF2-40B4-BE49-F238E27FC236}">
                <a16:creationId xmlns:a16="http://schemas.microsoft.com/office/drawing/2014/main" id="{13000080-DA8D-5144-BF6B-6C450EA313BC}"/>
              </a:ext>
            </a:extLst>
          </p:cNvPr>
          <p:cNvSpPr>
            <a:spLocks noGrp="1"/>
          </p:cNvSpPr>
          <p:nvPr>
            <p:ph type="title"/>
          </p:nvPr>
        </p:nvSpPr>
        <p:spPr>
          <a:xfrm>
            <a:off x="612648" y="1238398"/>
            <a:ext cx="10972800" cy="2852737"/>
          </a:xfrm>
        </p:spPr>
        <p:txBody>
          <a:bodyPr anchor="b">
            <a:normAutofit/>
          </a:bodyPr>
          <a:lstStyle>
            <a:lvl1pPr algn="ctr">
              <a:defRPr sz="4800" b="1" i="0" baseline="0">
                <a:solidFill>
                  <a:schemeClr val="bg1"/>
                </a:solidFill>
              </a:defRPr>
            </a:lvl1pPr>
          </a:lstStyle>
          <a:p>
            <a:r>
              <a:rPr lang="en-US"/>
              <a:t>Click to edit Master title style</a:t>
            </a:r>
            <a:endParaRPr lang="en-US" dirty="0"/>
          </a:p>
        </p:txBody>
      </p:sp>
      <p:sp>
        <p:nvSpPr>
          <p:cNvPr id="8" name="Text Placeholder 2">
            <a:extLst>
              <a:ext uri="{FF2B5EF4-FFF2-40B4-BE49-F238E27FC236}">
                <a16:creationId xmlns:a16="http://schemas.microsoft.com/office/drawing/2014/main" id="{BCEA3BC4-08AF-3140-8D48-F9BF88DF84FA}"/>
              </a:ext>
            </a:extLst>
          </p:cNvPr>
          <p:cNvSpPr>
            <a:spLocks noGrp="1"/>
          </p:cNvSpPr>
          <p:nvPr>
            <p:ph type="body" idx="1"/>
          </p:nvPr>
        </p:nvSpPr>
        <p:spPr>
          <a:xfrm>
            <a:off x="612647" y="4118123"/>
            <a:ext cx="10972799" cy="1500187"/>
          </a:xfrm>
        </p:spPr>
        <p:txBody>
          <a:bodyPr>
            <a:normAutofit/>
          </a:bodyPr>
          <a:lstStyle>
            <a:lvl1pPr marL="0" indent="0" algn="ctr">
              <a:buNone/>
              <a:defRPr sz="1800" spc="5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017" y="6280974"/>
            <a:ext cx="1182540" cy="222042"/>
          </a:xfrm>
          <a:prstGeom prst="rect">
            <a:avLst/>
          </a:prstGeom>
        </p:spPr>
      </p:pic>
    </p:spTree>
    <p:extLst>
      <p:ext uri="{BB962C8B-B14F-4D97-AF65-F5344CB8AC3E}">
        <p14:creationId xmlns:p14="http://schemas.microsoft.com/office/powerpoint/2010/main" val="30144792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p:cSld name="1_Title Slide">
    <p:bg>
      <p:bgPr>
        <a:solidFill>
          <a:schemeClr val="accent1"/>
        </a:solidFill>
        <a:effectLst/>
      </p:bgPr>
    </p:bg>
    <p:spTree>
      <p:nvGrpSpPr>
        <p:cNvPr id="1" name="Shape 14"/>
        <p:cNvGrpSpPr/>
        <p:nvPr/>
      </p:nvGrpSpPr>
      <p:grpSpPr>
        <a:xfrm>
          <a:off x="0" y="0"/>
          <a:ext cx="0" cy="0"/>
          <a:chOff x="0" y="0"/>
          <a:chExt cx="0" cy="0"/>
        </a:xfrm>
      </p:grpSpPr>
      <p:sp>
        <p:nvSpPr>
          <p:cNvPr id="16" name="Google Shape;16;p2"/>
          <p:cNvSpPr txBox="1">
            <a:spLocks noGrp="1"/>
          </p:cNvSpPr>
          <p:nvPr>
            <p:ph type="ctrTitle"/>
          </p:nvPr>
        </p:nvSpPr>
        <p:spPr>
          <a:xfrm>
            <a:off x="860605" y="1122363"/>
            <a:ext cx="10499471" cy="23876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lt1"/>
              </a:buClr>
              <a:buSzPts val="4200"/>
              <a:buFont typeface="Arial"/>
              <a:buNone/>
              <a:defRPr sz="4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860605" y="3602038"/>
            <a:ext cx="10499471" cy="1655762"/>
          </a:xfrm>
          <a:prstGeom prst="rect">
            <a:avLst/>
          </a:prstGeom>
          <a:noFill/>
          <a:ln>
            <a:noFill/>
          </a:ln>
        </p:spPr>
        <p:txBody>
          <a:bodyPr spcFirstLastPara="1" wrap="square" lIns="91425" tIns="45700" rIns="91425" bIns="45700" anchor="t" anchorCtr="0"/>
          <a:lstStyle>
            <a:lvl1pPr lvl="0" algn="l">
              <a:lnSpc>
                <a:spcPct val="90000"/>
              </a:lnSpc>
              <a:spcBef>
                <a:spcPts val="1000"/>
              </a:spcBef>
              <a:spcAft>
                <a:spcPts val="0"/>
              </a:spcAft>
              <a:buClr>
                <a:schemeClr val="accent2"/>
              </a:buClr>
              <a:buSzPts val="2400"/>
              <a:buNone/>
              <a:defRPr sz="2400" b="0">
                <a:solidFill>
                  <a:schemeClr val="accen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68067294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Sprint 2 Review</a:t>
            </a:r>
            <a:endParaRPr lang="en-US" dirty="0"/>
          </a:p>
        </p:txBody>
      </p:sp>
      <p:sp>
        <p:nvSpPr>
          <p:cNvPr id="4" name="Slide Number Placeholder 3"/>
          <p:cNvSpPr>
            <a:spLocks noGrp="1"/>
          </p:cNvSpPr>
          <p:nvPr>
            <p:ph type="sldNum" sz="quarter" idx="11"/>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294" y="2900099"/>
            <a:ext cx="3818439" cy="709002"/>
          </a:xfrm>
          <a:prstGeom prst="rect">
            <a:avLst/>
          </a:prstGeom>
        </p:spPr>
      </p:pic>
      <p:sp>
        <p:nvSpPr>
          <p:cNvPr id="7" name="Picture Placeholder 6"/>
          <p:cNvSpPr>
            <a:spLocks noGrp="1" noChangeAspect="1"/>
          </p:cNvSpPr>
          <p:nvPr>
            <p:ph type="pic" sz="quarter" idx="12" hasCustomPrompt="1"/>
          </p:nvPr>
        </p:nvSpPr>
        <p:spPr>
          <a:xfrm>
            <a:off x="6566522" y="2778986"/>
            <a:ext cx="4551452" cy="1104353"/>
          </a:xfrm>
        </p:spPr>
        <p:txBody>
          <a:bodyPr/>
          <a:lstStyle>
            <a:lvl1pPr>
              <a:defRPr baseline="0"/>
            </a:lvl1pPr>
          </a:lstStyle>
          <a:p>
            <a:r>
              <a:rPr lang="en-US" dirty="0"/>
              <a:t>Partner Logo</a:t>
            </a:r>
          </a:p>
        </p:txBody>
      </p:sp>
      <p:grpSp>
        <p:nvGrpSpPr>
          <p:cNvPr id="11" name="Group 10"/>
          <p:cNvGrpSpPr/>
          <p:nvPr/>
        </p:nvGrpSpPr>
        <p:grpSpPr>
          <a:xfrm rot="2700000">
            <a:off x="5573776" y="3072806"/>
            <a:ext cx="516715" cy="516715"/>
            <a:chOff x="5493839" y="2845942"/>
            <a:chExt cx="786506" cy="786506"/>
          </a:xfrm>
        </p:grpSpPr>
        <p:sp>
          <p:nvSpPr>
            <p:cNvPr id="9" name="Rectangle 8"/>
            <p:cNvSpPr/>
            <p:nvPr/>
          </p:nvSpPr>
          <p:spPr>
            <a:xfrm>
              <a:off x="5825447" y="2845942"/>
              <a:ext cx="123290" cy="78650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6200000">
              <a:off x="5825447" y="2823049"/>
              <a:ext cx="123290" cy="78650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 Placeholder 14"/>
          <p:cNvSpPr>
            <a:spLocks noGrp="1"/>
          </p:cNvSpPr>
          <p:nvPr>
            <p:ph type="body" sz="quarter" idx="13"/>
          </p:nvPr>
        </p:nvSpPr>
        <p:spPr>
          <a:xfrm>
            <a:off x="1903387" y="4113383"/>
            <a:ext cx="7878762" cy="477801"/>
          </a:xfrm>
        </p:spPr>
        <p:txBody>
          <a:bodyPr/>
          <a:lstStyle>
            <a:lvl1pPr marL="0" indent="0" algn="ctr">
              <a:buNone/>
              <a:defRPr spc="50" baseline="0">
                <a:solidFill>
                  <a:schemeClr val="tx1">
                    <a:lumMod val="50000"/>
                    <a:lumOff val="50000"/>
                  </a:schemeClr>
                </a:solidFill>
              </a:defRPr>
            </a:lvl1pPr>
          </a:lstStyle>
          <a:p>
            <a:pPr lvl="0"/>
            <a:r>
              <a:rPr lang="en-US"/>
              <a:t>Edit Master text styles</a:t>
            </a:r>
          </a:p>
        </p:txBody>
      </p:sp>
    </p:spTree>
    <p:extLst>
      <p:ext uri="{BB962C8B-B14F-4D97-AF65-F5344CB8AC3E}">
        <p14:creationId xmlns:p14="http://schemas.microsoft.com/office/powerpoint/2010/main" val="2654528267"/>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 Blue">
  <p:cSld name="Comparison - Blue">
    <p:spTree>
      <p:nvGrpSpPr>
        <p:cNvPr id="1" name="Shape 143"/>
        <p:cNvGrpSpPr/>
        <p:nvPr/>
      </p:nvGrpSpPr>
      <p:grpSpPr>
        <a:xfrm>
          <a:off x="0" y="0"/>
          <a:ext cx="0" cy="0"/>
          <a:chOff x="0" y="0"/>
          <a:chExt cx="0" cy="0"/>
        </a:xfrm>
      </p:grpSpPr>
      <p:sp>
        <p:nvSpPr>
          <p:cNvPr id="146" name="Google Shape;146;p26"/>
          <p:cNvSpPr txBox="1">
            <a:spLocks noGrp="1"/>
          </p:cNvSpPr>
          <p:nvPr>
            <p:ph type="title"/>
          </p:nvPr>
        </p:nvSpPr>
        <p:spPr>
          <a:xfrm>
            <a:off x="595750" y="5957456"/>
            <a:ext cx="11000943" cy="720436"/>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lt1"/>
              </a:buClr>
              <a:buSzPts val="2600"/>
              <a:buFont typeface="Arial"/>
              <a:buNone/>
              <a:defRPr sz="2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26"/>
          <p:cNvSpPr txBox="1">
            <a:spLocks noGrp="1"/>
          </p:cNvSpPr>
          <p:nvPr>
            <p:ph type="body" idx="1"/>
          </p:nvPr>
        </p:nvSpPr>
        <p:spPr>
          <a:xfrm>
            <a:off x="595750" y="1332172"/>
            <a:ext cx="5250868" cy="3974120"/>
          </a:xfrm>
          <a:prstGeom prst="rect">
            <a:avLst/>
          </a:prstGeom>
          <a:noFill/>
          <a:ln>
            <a:noFill/>
          </a:ln>
        </p:spPr>
        <p:txBody>
          <a:bodyPr spcFirstLastPara="1" wrap="square" lIns="91425" tIns="45700" rIns="91425" bIns="45700" anchor="t" anchorCtr="0"/>
          <a:lstStyle>
            <a:lvl1pPr marL="457200" lvl="0" indent="-433069" algn="l">
              <a:lnSpc>
                <a:spcPct val="110000"/>
              </a:lnSpc>
              <a:spcBef>
                <a:spcPts val="1000"/>
              </a:spcBef>
              <a:spcAft>
                <a:spcPts val="0"/>
              </a:spcAft>
              <a:buClr>
                <a:schemeClr val="accent3"/>
              </a:buClr>
              <a:buSzPts val="3220"/>
              <a:buFont typeface="Noto Sans Symbols"/>
              <a:buChar char="▪"/>
              <a:defRPr>
                <a:solidFill>
                  <a:srgbClr val="262626"/>
                </a:solidFill>
              </a:defRPr>
            </a:lvl1pPr>
            <a:lvl2pPr marL="914400" lvl="1" indent="-403860" algn="l">
              <a:lnSpc>
                <a:spcPct val="110000"/>
              </a:lnSpc>
              <a:spcBef>
                <a:spcPts val="600"/>
              </a:spcBef>
              <a:spcAft>
                <a:spcPts val="0"/>
              </a:spcAft>
              <a:buClr>
                <a:schemeClr val="accent2"/>
              </a:buClr>
              <a:buSzPts val="2760"/>
              <a:buFont typeface="Noto Sans Symbols"/>
              <a:buChar char="▪"/>
              <a:defRPr>
                <a:solidFill>
                  <a:srgbClr val="262626"/>
                </a:solidFill>
              </a:defRPr>
            </a:lvl2pPr>
            <a:lvl3pPr marL="1371600" lvl="2" indent="-374650" algn="l">
              <a:lnSpc>
                <a:spcPct val="110000"/>
              </a:lnSpc>
              <a:spcBef>
                <a:spcPts val="600"/>
              </a:spcBef>
              <a:spcAft>
                <a:spcPts val="0"/>
              </a:spcAft>
              <a:buClr>
                <a:schemeClr val="accent5"/>
              </a:buClr>
              <a:buSzPts val="2300"/>
              <a:buFont typeface="Noto Sans Symbols"/>
              <a:buChar char="▪"/>
              <a:defRPr>
                <a:solidFill>
                  <a:srgbClr val="262626"/>
                </a:solidFill>
              </a:defRPr>
            </a:lvl3pPr>
            <a:lvl4pPr marL="1828800" lvl="3" indent="-360044" algn="l">
              <a:lnSpc>
                <a:spcPct val="110000"/>
              </a:lnSpc>
              <a:spcBef>
                <a:spcPts val="600"/>
              </a:spcBef>
              <a:spcAft>
                <a:spcPts val="0"/>
              </a:spcAft>
              <a:buClr>
                <a:schemeClr val="accent5"/>
              </a:buClr>
              <a:buSzPts val="2070"/>
              <a:buFont typeface="Noto Sans Symbols"/>
              <a:buChar char="▪"/>
              <a:defRPr>
                <a:solidFill>
                  <a:srgbClr val="262626"/>
                </a:solidFill>
              </a:defRPr>
            </a:lvl4pPr>
            <a:lvl5pPr marL="2286000" lvl="4" indent="-360045" algn="l">
              <a:lnSpc>
                <a:spcPct val="110000"/>
              </a:lnSpc>
              <a:spcBef>
                <a:spcPts val="600"/>
              </a:spcBef>
              <a:spcAft>
                <a:spcPts val="0"/>
              </a:spcAft>
              <a:buClr>
                <a:schemeClr val="accent5"/>
              </a:buClr>
              <a:buSzPts val="2070"/>
              <a:buFont typeface="Noto Sans Symbols"/>
              <a:buChar char="▪"/>
              <a:defRPr>
                <a:solidFill>
                  <a:srgbClr val="262626"/>
                </a:solidFill>
              </a:defRPr>
            </a:lvl5pPr>
            <a:lvl6pPr marL="2743200" lvl="5" indent="-360045" algn="l">
              <a:lnSpc>
                <a:spcPct val="110000"/>
              </a:lnSpc>
              <a:spcBef>
                <a:spcPts val="600"/>
              </a:spcBef>
              <a:spcAft>
                <a:spcPts val="0"/>
              </a:spcAft>
              <a:buClr>
                <a:schemeClr val="accent5"/>
              </a:buClr>
              <a:buSzPts val="2070"/>
              <a:buFont typeface="Noto Sans Symbols"/>
              <a:buChar char="▪"/>
              <a:defRPr>
                <a:solidFill>
                  <a:srgbClr val="262626"/>
                </a:solidFill>
              </a:defRPr>
            </a:lvl6pPr>
            <a:lvl7pPr marL="3200400" lvl="6" indent="-360045" algn="l">
              <a:lnSpc>
                <a:spcPct val="110000"/>
              </a:lnSpc>
              <a:spcBef>
                <a:spcPts val="600"/>
              </a:spcBef>
              <a:spcAft>
                <a:spcPts val="0"/>
              </a:spcAft>
              <a:buClr>
                <a:schemeClr val="accent5"/>
              </a:buClr>
              <a:buSzPts val="2070"/>
              <a:buFont typeface="Noto Sans Symbols"/>
              <a:buChar char="▪"/>
              <a:defRPr>
                <a:solidFill>
                  <a:srgbClr val="262626"/>
                </a:solidFill>
              </a:defRPr>
            </a:lvl7pPr>
            <a:lvl8pPr marL="3657600" lvl="7" indent="-360045" algn="l">
              <a:lnSpc>
                <a:spcPct val="110000"/>
              </a:lnSpc>
              <a:spcBef>
                <a:spcPts val="600"/>
              </a:spcBef>
              <a:spcAft>
                <a:spcPts val="0"/>
              </a:spcAft>
              <a:buClr>
                <a:schemeClr val="accent5"/>
              </a:buClr>
              <a:buSzPts val="2070"/>
              <a:buFont typeface="Noto Sans Symbols"/>
              <a:buChar char="▪"/>
              <a:defRPr>
                <a:solidFill>
                  <a:srgbClr val="262626"/>
                </a:solidFill>
              </a:defRPr>
            </a:lvl8pPr>
            <a:lvl9pPr marL="4114800" lvl="8" indent="-360045" algn="l">
              <a:lnSpc>
                <a:spcPct val="110000"/>
              </a:lnSpc>
              <a:spcBef>
                <a:spcPts val="600"/>
              </a:spcBef>
              <a:spcAft>
                <a:spcPts val="600"/>
              </a:spcAft>
              <a:buClr>
                <a:schemeClr val="accent5"/>
              </a:buClr>
              <a:buSzPts val="2070"/>
              <a:buFont typeface="Noto Sans Symbols"/>
              <a:buChar char="▪"/>
              <a:defRPr>
                <a:solidFill>
                  <a:srgbClr val="262626"/>
                </a:solidFill>
              </a:defRPr>
            </a:lvl9pPr>
          </a:lstStyle>
          <a:p>
            <a:endParaRPr/>
          </a:p>
        </p:txBody>
      </p:sp>
      <p:sp>
        <p:nvSpPr>
          <p:cNvPr id="148" name="Google Shape;148;p26"/>
          <p:cNvSpPr txBox="1">
            <a:spLocks noGrp="1"/>
          </p:cNvSpPr>
          <p:nvPr>
            <p:ph type="body" idx="2"/>
          </p:nvPr>
        </p:nvSpPr>
        <p:spPr>
          <a:xfrm>
            <a:off x="6345382" y="1332172"/>
            <a:ext cx="5251311" cy="3974120"/>
          </a:xfrm>
          <a:prstGeom prst="rect">
            <a:avLst/>
          </a:prstGeom>
          <a:noFill/>
          <a:ln>
            <a:noFill/>
          </a:ln>
        </p:spPr>
        <p:txBody>
          <a:bodyPr spcFirstLastPara="1" wrap="square" lIns="91425" tIns="45700" rIns="91425" bIns="45700" anchor="t" anchorCtr="0"/>
          <a:lstStyle>
            <a:lvl1pPr marL="457200" lvl="0" indent="-433069" algn="l">
              <a:lnSpc>
                <a:spcPct val="110000"/>
              </a:lnSpc>
              <a:spcBef>
                <a:spcPts val="1000"/>
              </a:spcBef>
              <a:spcAft>
                <a:spcPts val="0"/>
              </a:spcAft>
              <a:buClr>
                <a:schemeClr val="accent3"/>
              </a:buClr>
              <a:buSzPts val="3220"/>
              <a:buFont typeface="Noto Sans Symbols"/>
              <a:buChar char="▪"/>
              <a:defRPr>
                <a:solidFill>
                  <a:srgbClr val="262626"/>
                </a:solidFill>
              </a:defRPr>
            </a:lvl1pPr>
            <a:lvl2pPr marL="914400" lvl="1" indent="-403860" algn="l">
              <a:lnSpc>
                <a:spcPct val="110000"/>
              </a:lnSpc>
              <a:spcBef>
                <a:spcPts val="600"/>
              </a:spcBef>
              <a:spcAft>
                <a:spcPts val="0"/>
              </a:spcAft>
              <a:buClr>
                <a:schemeClr val="accent2"/>
              </a:buClr>
              <a:buSzPts val="2760"/>
              <a:buFont typeface="Noto Sans Symbols"/>
              <a:buChar char="▪"/>
              <a:defRPr>
                <a:solidFill>
                  <a:srgbClr val="262626"/>
                </a:solidFill>
              </a:defRPr>
            </a:lvl2pPr>
            <a:lvl3pPr marL="1371600" lvl="2" indent="-374650" algn="l">
              <a:lnSpc>
                <a:spcPct val="110000"/>
              </a:lnSpc>
              <a:spcBef>
                <a:spcPts val="600"/>
              </a:spcBef>
              <a:spcAft>
                <a:spcPts val="0"/>
              </a:spcAft>
              <a:buClr>
                <a:schemeClr val="accent5"/>
              </a:buClr>
              <a:buSzPts val="2300"/>
              <a:buFont typeface="Noto Sans Symbols"/>
              <a:buChar char="▪"/>
              <a:defRPr>
                <a:solidFill>
                  <a:srgbClr val="262626"/>
                </a:solidFill>
              </a:defRPr>
            </a:lvl3pPr>
            <a:lvl4pPr marL="1828800" lvl="3" indent="-360044" algn="l">
              <a:lnSpc>
                <a:spcPct val="110000"/>
              </a:lnSpc>
              <a:spcBef>
                <a:spcPts val="600"/>
              </a:spcBef>
              <a:spcAft>
                <a:spcPts val="0"/>
              </a:spcAft>
              <a:buClr>
                <a:schemeClr val="accent5"/>
              </a:buClr>
              <a:buSzPts val="2070"/>
              <a:buFont typeface="Noto Sans Symbols"/>
              <a:buChar char="▪"/>
              <a:defRPr>
                <a:solidFill>
                  <a:srgbClr val="262626"/>
                </a:solidFill>
              </a:defRPr>
            </a:lvl4pPr>
            <a:lvl5pPr marL="2286000" lvl="4" indent="-360045" algn="l">
              <a:lnSpc>
                <a:spcPct val="110000"/>
              </a:lnSpc>
              <a:spcBef>
                <a:spcPts val="600"/>
              </a:spcBef>
              <a:spcAft>
                <a:spcPts val="0"/>
              </a:spcAft>
              <a:buClr>
                <a:schemeClr val="accent5"/>
              </a:buClr>
              <a:buSzPts val="2070"/>
              <a:buFont typeface="Noto Sans Symbols"/>
              <a:buChar char="▪"/>
              <a:defRPr>
                <a:solidFill>
                  <a:srgbClr val="262626"/>
                </a:solidFill>
              </a:defRPr>
            </a:lvl5pPr>
            <a:lvl6pPr marL="2743200" lvl="5" indent="-360045" algn="l">
              <a:lnSpc>
                <a:spcPct val="110000"/>
              </a:lnSpc>
              <a:spcBef>
                <a:spcPts val="600"/>
              </a:spcBef>
              <a:spcAft>
                <a:spcPts val="0"/>
              </a:spcAft>
              <a:buClr>
                <a:schemeClr val="accent5"/>
              </a:buClr>
              <a:buSzPts val="2070"/>
              <a:buFont typeface="Noto Sans Symbols"/>
              <a:buChar char="▪"/>
              <a:defRPr>
                <a:solidFill>
                  <a:srgbClr val="262626"/>
                </a:solidFill>
              </a:defRPr>
            </a:lvl6pPr>
            <a:lvl7pPr marL="3200400" lvl="6" indent="-360045" algn="l">
              <a:lnSpc>
                <a:spcPct val="110000"/>
              </a:lnSpc>
              <a:spcBef>
                <a:spcPts val="600"/>
              </a:spcBef>
              <a:spcAft>
                <a:spcPts val="0"/>
              </a:spcAft>
              <a:buClr>
                <a:schemeClr val="accent5"/>
              </a:buClr>
              <a:buSzPts val="2070"/>
              <a:buFont typeface="Noto Sans Symbols"/>
              <a:buChar char="▪"/>
              <a:defRPr>
                <a:solidFill>
                  <a:srgbClr val="262626"/>
                </a:solidFill>
              </a:defRPr>
            </a:lvl7pPr>
            <a:lvl8pPr marL="3657600" lvl="7" indent="-360045" algn="l">
              <a:lnSpc>
                <a:spcPct val="110000"/>
              </a:lnSpc>
              <a:spcBef>
                <a:spcPts val="600"/>
              </a:spcBef>
              <a:spcAft>
                <a:spcPts val="0"/>
              </a:spcAft>
              <a:buClr>
                <a:schemeClr val="accent5"/>
              </a:buClr>
              <a:buSzPts val="2070"/>
              <a:buFont typeface="Noto Sans Symbols"/>
              <a:buChar char="▪"/>
              <a:defRPr>
                <a:solidFill>
                  <a:srgbClr val="262626"/>
                </a:solidFill>
              </a:defRPr>
            </a:lvl8pPr>
            <a:lvl9pPr marL="4114800" lvl="8" indent="-360045" algn="l">
              <a:lnSpc>
                <a:spcPct val="110000"/>
              </a:lnSpc>
              <a:spcBef>
                <a:spcPts val="600"/>
              </a:spcBef>
              <a:spcAft>
                <a:spcPts val="600"/>
              </a:spcAft>
              <a:buClr>
                <a:schemeClr val="accent5"/>
              </a:buClr>
              <a:buSzPts val="2070"/>
              <a:buFont typeface="Noto Sans Symbols"/>
              <a:buChar char="▪"/>
              <a:defRPr>
                <a:solidFill>
                  <a:srgbClr val="262626"/>
                </a:solidFill>
              </a:defRPr>
            </a:lvl9pPr>
          </a:lstStyle>
          <a:p>
            <a:endParaRPr/>
          </a:p>
        </p:txBody>
      </p:sp>
      <p:sp>
        <p:nvSpPr>
          <p:cNvPr id="149" name="Google Shape;149;p26"/>
          <p:cNvSpPr txBox="1">
            <a:spLocks noGrp="1"/>
          </p:cNvSpPr>
          <p:nvPr>
            <p:ph type="body" idx="3"/>
          </p:nvPr>
        </p:nvSpPr>
        <p:spPr>
          <a:xfrm>
            <a:off x="595313" y="590550"/>
            <a:ext cx="5251450" cy="561515"/>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chemeClr val="dk1"/>
              </a:buClr>
              <a:buSzPts val="2800"/>
              <a:buNone/>
              <a:defRPr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26"/>
          <p:cNvSpPr txBox="1">
            <a:spLocks noGrp="1"/>
          </p:cNvSpPr>
          <p:nvPr>
            <p:ph type="body" idx="4"/>
          </p:nvPr>
        </p:nvSpPr>
        <p:spPr>
          <a:xfrm>
            <a:off x="6345243" y="590550"/>
            <a:ext cx="5251450" cy="561515"/>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chemeClr val="dk1"/>
              </a:buClr>
              <a:buSzPts val="2800"/>
              <a:buNone/>
              <a:defRPr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577471263"/>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o w/Photo - Blue">
  <p:cSld name="Bio w/Photo - Blue">
    <p:spTree>
      <p:nvGrpSpPr>
        <p:cNvPr id="1" name="Shape 195"/>
        <p:cNvGrpSpPr/>
        <p:nvPr/>
      </p:nvGrpSpPr>
      <p:grpSpPr>
        <a:xfrm>
          <a:off x="0" y="0"/>
          <a:ext cx="0" cy="0"/>
          <a:chOff x="0" y="0"/>
          <a:chExt cx="0" cy="0"/>
        </a:xfrm>
      </p:grpSpPr>
      <p:sp>
        <p:nvSpPr>
          <p:cNvPr id="198" name="Google Shape;198;p35"/>
          <p:cNvSpPr txBox="1">
            <a:spLocks noGrp="1"/>
          </p:cNvSpPr>
          <p:nvPr>
            <p:ph type="body" idx="1"/>
          </p:nvPr>
        </p:nvSpPr>
        <p:spPr>
          <a:xfrm>
            <a:off x="4156798" y="589886"/>
            <a:ext cx="7315200" cy="616041"/>
          </a:xfrm>
          <a:prstGeom prst="rect">
            <a:avLst/>
          </a:prstGeom>
          <a:noFill/>
          <a:ln>
            <a:noFill/>
          </a:ln>
        </p:spPr>
        <p:txBody>
          <a:bodyPr spcFirstLastPara="1" wrap="square" lIns="91425" tIns="45700" rIns="91425" bIns="45700" anchor="ctr" anchorCtr="0"/>
          <a:lstStyle>
            <a:lvl1pPr marL="457200" lvl="0" indent="-228600" algn="l">
              <a:lnSpc>
                <a:spcPct val="110000"/>
              </a:lnSpc>
              <a:spcBef>
                <a:spcPts val="1000"/>
              </a:spcBef>
              <a:spcAft>
                <a:spcPts val="0"/>
              </a:spcAft>
              <a:buClr>
                <a:schemeClr val="accent3"/>
              </a:buClr>
              <a:buSzPts val="3220"/>
              <a:buFont typeface="Noto Sans Symbols"/>
              <a:buNone/>
              <a:defRPr b="1">
                <a:solidFill>
                  <a:srgbClr val="262626"/>
                </a:solidFill>
              </a:defRPr>
            </a:lvl1pPr>
            <a:lvl2pPr marL="914400" lvl="1" indent="-228600" algn="l">
              <a:lnSpc>
                <a:spcPct val="110000"/>
              </a:lnSpc>
              <a:spcBef>
                <a:spcPts val="600"/>
              </a:spcBef>
              <a:spcAft>
                <a:spcPts val="0"/>
              </a:spcAft>
              <a:buClr>
                <a:schemeClr val="accent2"/>
              </a:buClr>
              <a:buSzPts val="2760"/>
              <a:buFont typeface="Noto Sans Symbols"/>
              <a:buNone/>
              <a:defRPr>
                <a:solidFill>
                  <a:srgbClr val="262626"/>
                </a:solidFill>
              </a:defRPr>
            </a:lvl2pPr>
            <a:lvl3pPr marL="1371600" lvl="2" indent="-228600" algn="l">
              <a:lnSpc>
                <a:spcPct val="110000"/>
              </a:lnSpc>
              <a:spcBef>
                <a:spcPts val="600"/>
              </a:spcBef>
              <a:spcAft>
                <a:spcPts val="0"/>
              </a:spcAft>
              <a:buClr>
                <a:schemeClr val="accent5"/>
              </a:buClr>
              <a:buSzPts val="2300"/>
              <a:buFont typeface="Noto Sans Symbols"/>
              <a:buNone/>
              <a:defRPr>
                <a:solidFill>
                  <a:srgbClr val="262626"/>
                </a:solidFill>
              </a:defRPr>
            </a:lvl3pPr>
            <a:lvl4pPr marL="1828800" lvl="3" indent="-228600" algn="l">
              <a:lnSpc>
                <a:spcPct val="110000"/>
              </a:lnSpc>
              <a:spcBef>
                <a:spcPts val="600"/>
              </a:spcBef>
              <a:spcAft>
                <a:spcPts val="0"/>
              </a:spcAft>
              <a:buClr>
                <a:schemeClr val="accent5"/>
              </a:buClr>
              <a:buSzPts val="2070"/>
              <a:buFont typeface="Noto Sans Symbols"/>
              <a:buNone/>
              <a:defRPr>
                <a:solidFill>
                  <a:srgbClr val="262626"/>
                </a:solidFill>
              </a:defRPr>
            </a:lvl4pPr>
            <a:lvl5pPr marL="2286000" lvl="4" indent="-360045" algn="l">
              <a:lnSpc>
                <a:spcPct val="110000"/>
              </a:lnSpc>
              <a:spcBef>
                <a:spcPts val="600"/>
              </a:spcBef>
              <a:spcAft>
                <a:spcPts val="0"/>
              </a:spcAft>
              <a:buClr>
                <a:schemeClr val="accent5"/>
              </a:buClr>
              <a:buSzPts val="2070"/>
              <a:buFont typeface="Noto Sans Symbols"/>
              <a:buChar char="▪"/>
              <a:defRPr>
                <a:solidFill>
                  <a:srgbClr val="262626"/>
                </a:solidFill>
              </a:defRPr>
            </a:lvl5pPr>
            <a:lvl6pPr marL="2743200" lvl="5" indent="-360045" algn="l">
              <a:lnSpc>
                <a:spcPct val="110000"/>
              </a:lnSpc>
              <a:spcBef>
                <a:spcPts val="600"/>
              </a:spcBef>
              <a:spcAft>
                <a:spcPts val="0"/>
              </a:spcAft>
              <a:buClr>
                <a:schemeClr val="accent5"/>
              </a:buClr>
              <a:buSzPts val="2070"/>
              <a:buFont typeface="Noto Sans Symbols"/>
              <a:buChar char="▪"/>
              <a:defRPr>
                <a:solidFill>
                  <a:srgbClr val="262626"/>
                </a:solidFill>
              </a:defRPr>
            </a:lvl6pPr>
            <a:lvl7pPr marL="3200400" lvl="6" indent="-360045" algn="l">
              <a:lnSpc>
                <a:spcPct val="110000"/>
              </a:lnSpc>
              <a:spcBef>
                <a:spcPts val="600"/>
              </a:spcBef>
              <a:spcAft>
                <a:spcPts val="0"/>
              </a:spcAft>
              <a:buClr>
                <a:schemeClr val="accent5"/>
              </a:buClr>
              <a:buSzPts val="2070"/>
              <a:buFont typeface="Noto Sans Symbols"/>
              <a:buChar char="▪"/>
              <a:defRPr>
                <a:solidFill>
                  <a:srgbClr val="262626"/>
                </a:solidFill>
              </a:defRPr>
            </a:lvl7pPr>
            <a:lvl8pPr marL="3657600" lvl="7" indent="-360045" algn="l">
              <a:lnSpc>
                <a:spcPct val="110000"/>
              </a:lnSpc>
              <a:spcBef>
                <a:spcPts val="600"/>
              </a:spcBef>
              <a:spcAft>
                <a:spcPts val="0"/>
              </a:spcAft>
              <a:buClr>
                <a:schemeClr val="accent5"/>
              </a:buClr>
              <a:buSzPts val="2070"/>
              <a:buFont typeface="Noto Sans Symbols"/>
              <a:buChar char="▪"/>
              <a:defRPr>
                <a:solidFill>
                  <a:srgbClr val="262626"/>
                </a:solidFill>
              </a:defRPr>
            </a:lvl8pPr>
            <a:lvl9pPr marL="4114800" lvl="8" indent="-360045" algn="l">
              <a:lnSpc>
                <a:spcPct val="110000"/>
              </a:lnSpc>
              <a:spcBef>
                <a:spcPts val="600"/>
              </a:spcBef>
              <a:spcAft>
                <a:spcPts val="600"/>
              </a:spcAft>
              <a:buClr>
                <a:schemeClr val="accent5"/>
              </a:buClr>
              <a:buSzPts val="2070"/>
              <a:buFont typeface="Noto Sans Symbols"/>
              <a:buChar char="▪"/>
              <a:defRPr>
                <a:solidFill>
                  <a:srgbClr val="262626"/>
                </a:solidFill>
              </a:defRPr>
            </a:lvl9pPr>
          </a:lstStyle>
          <a:p>
            <a:endParaRPr/>
          </a:p>
        </p:txBody>
      </p:sp>
      <p:sp>
        <p:nvSpPr>
          <p:cNvPr id="199" name="Google Shape;199;p35"/>
          <p:cNvSpPr>
            <a:spLocks noGrp="1"/>
          </p:cNvSpPr>
          <p:nvPr>
            <p:ph type="pic" idx="2"/>
          </p:nvPr>
        </p:nvSpPr>
        <p:spPr>
          <a:xfrm>
            <a:off x="222393" y="1205927"/>
            <a:ext cx="3060700" cy="4475163"/>
          </a:xfrm>
          <a:prstGeom prst="rect">
            <a:avLst/>
          </a:prstGeom>
          <a:noFill/>
          <a:ln>
            <a:noFill/>
          </a:ln>
        </p:spPr>
        <p:txBody>
          <a:bodyPr spcFirstLastPara="1" wrap="square" lIns="91425" tIns="45700" rIns="91425" bIns="45700" anchor="ctr" anchorCtr="0"/>
          <a:lstStyle>
            <a:lvl1pPr marR="0" lvl="0" algn="ctr" rtl="0">
              <a:lnSpc>
                <a:spcPct val="90000"/>
              </a:lnSpc>
              <a:spcBef>
                <a:spcPts val="1000"/>
              </a:spcBef>
              <a:spcAft>
                <a:spcPts val="0"/>
              </a:spcAft>
              <a:buClr>
                <a:schemeClr val="lt1"/>
              </a:buClr>
              <a:buSzPts val="2800"/>
              <a:buFont typeface="Arial"/>
              <a:buNone/>
              <a:defRPr sz="2800" b="1" i="0" u="none" strike="noStrike" cap="none">
                <a:solidFill>
                  <a:schemeClr val="lt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0" name="Google Shape;200;p35"/>
          <p:cNvSpPr txBox="1">
            <a:spLocks noGrp="1"/>
          </p:cNvSpPr>
          <p:nvPr>
            <p:ph type="body" idx="3"/>
          </p:nvPr>
        </p:nvSpPr>
        <p:spPr>
          <a:xfrm>
            <a:off x="4156798" y="1407303"/>
            <a:ext cx="7315200" cy="4910369"/>
          </a:xfrm>
          <a:prstGeom prst="rect">
            <a:avLst/>
          </a:prstGeom>
          <a:noFill/>
          <a:ln>
            <a:noFill/>
          </a:ln>
        </p:spPr>
        <p:txBody>
          <a:bodyPr spcFirstLastPara="1" wrap="square" lIns="91425" tIns="45700" rIns="91425" bIns="45700" anchor="t" anchorCtr="0"/>
          <a:lstStyle>
            <a:lvl1pPr marL="457200" lvl="0" indent="-433069" algn="l">
              <a:lnSpc>
                <a:spcPct val="110000"/>
              </a:lnSpc>
              <a:spcBef>
                <a:spcPts val="1000"/>
              </a:spcBef>
              <a:spcAft>
                <a:spcPts val="0"/>
              </a:spcAft>
              <a:buClr>
                <a:schemeClr val="accent3"/>
              </a:buClr>
              <a:buSzPts val="3220"/>
              <a:buFont typeface="Noto Sans Symbols"/>
              <a:buChar char="▪"/>
              <a:defRPr>
                <a:solidFill>
                  <a:srgbClr val="262626"/>
                </a:solidFill>
              </a:defRPr>
            </a:lvl1pPr>
            <a:lvl2pPr marL="914400" lvl="1" indent="-403860" algn="l">
              <a:lnSpc>
                <a:spcPct val="110000"/>
              </a:lnSpc>
              <a:spcBef>
                <a:spcPts val="600"/>
              </a:spcBef>
              <a:spcAft>
                <a:spcPts val="0"/>
              </a:spcAft>
              <a:buClr>
                <a:schemeClr val="accent2"/>
              </a:buClr>
              <a:buSzPts val="2760"/>
              <a:buFont typeface="Noto Sans Symbols"/>
              <a:buChar char="▪"/>
              <a:defRPr>
                <a:solidFill>
                  <a:srgbClr val="262626"/>
                </a:solidFill>
              </a:defRPr>
            </a:lvl2pPr>
            <a:lvl3pPr marL="1371600" lvl="2" indent="-374650" algn="l">
              <a:lnSpc>
                <a:spcPct val="110000"/>
              </a:lnSpc>
              <a:spcBef>
                <a:spcPts val="600"/>
              </a:spcBef>
              <a:spcAft>
                <a:spcPts val="0"/>
              </a:spcAft>
              <a:buClr>
                <a:schemeClr val="accent5"/>
              </a:buClr>
              <a:buSzPts val="2300"/>
              <a:buFont typeface="Noto Sans Symbols"/>
              <a:buChar char="▪"/>
              <a:defRPr>
                <a:solidFill>
                  <a:srgbClr val="262626"/>
                </a:solidFill>
              </a:defRPr>
            </a:lvl3pPr>
            <a:lvl4pPr marL="1828800" lvl="3" indent="-360044" algn="l">
              <a:lnSpc>
                <a:spcPct val="110000"/>
              </a:lnSpc>
              <a:spcBef>
                <a:spcPts val="600"/>
              </a:spcBef>
              <a:spcAft>
                <a:spcPts val="0"/>
              </a:spcAft>
              <a:buClr>
                <a:schemeClr val="accent5"/>
              </a:buClr>
              <a:buSzPts val="2070"/>
              <a:buFont typeface="Noto Sans Symbols"/>
              <a:buChar char="▪"/>
              <a:defRPr>
                <a:solidFill>
                  <a:srgbClr val="262626"/>
                </a:solidFill>
              </a:defRPr>
            </a:lvl4pPr>
            <a:lvl5pPr marL="2286000" lvl="4" indent="-360045" algn="l">
              <a:lnSpc>
                <a:spcPct val="110000"/>
              </a:lnSpc>
              <a:spcBef>
                <a:spcPts val="600"/>
              </a:spcBef>
              <a:spcAft>
                <a:spcPts val="0"/>
              </a:spcAft>
              <a:buClr>
                <a:schemeClr val="accent5"/>
              </a:buClr>
              <a:buSzPts val="2070"/>
              <a:buFont typeface="Noto Sans Symbols"/>
              <a:buChar char="▪"/>
              <a:defRPr>
                <a:solidFill>
                  <a:srgbClr val="262626"/>
                </a:solidFill>
              </a:defRPr>
            </a:lvl5pPr>
            <a:lvl6pPr marL="2743200" lvl="5" indent="-360045" algn="l">
              <a:lnSpc>
                <a:spcPct val="110000"/>
              </a:lnSpc>
              <a:spcBef>
                <a:spcPts val="600"/>
              </a:spcBef>
              <a:spcAft>
                <a:spcPts val="0"/>
              </a:spcAft>
              <a:buClr>
                <a:schemeClr val="accent5"/>
              </a:buClr>
              <a:buSzPts val="2070"/>
              <a:buFont typeface="Noto Sans Symbols"/>
              <a:buChar char="▪"/>
              <a:defRPr>
                <a:solidFill>
                  <a:srgbClr val="262626"/>
                </a:solidFill>
              </a:defRPr>
            </a:lvl6pPr>
            <a:lvl7pPr marL="3200400" lvl="6" indent="-360045" algn="l">
              <a:lnSpc>
                <a:spcPct val="110000"/>
              </a:lnSpc>
              <a:spcBef>
                <a:spcPts val="600"/>
              </a:spcBef>
              <a:spcAft>
                <a:spcPts val="0"/>
              </a:spcAft>
              <a:buClr>
                <a:schemeClr val="accent5"/>
              </a:buClr>
              <a:buSzPts val="2070"/>
              <a:buFont typeface="Noto Sans Symbols"/>
              <a:buChar char="▪"/>
              <a:defRPr>
                <a:solidFill>
                  <a:srgbClr val="262626"/>
                </a:solidFill>
              </a:defRPr>
            </a:lvl7pPr>
            <a:lvl8pPr marL="3657600" lvl="7" indent="-360045" algn="l">
              <a:lnSpc>
                <a:spcPct val="110000"/>
              </a:lnSpc>
              <a:spcBef>
                <a:spcPts val="600"/>
              </a:spcBef>
              <a:spcAft>
                <a:spcPts val="0"/>
              </a:spcAft>
              <a:buClr>
                <a:schemeClr val="accent5"/>
              </a:buClr>
              <a:buSzPts val="2070"/>
              <a:buFont typeface="Noto Sans Symbols"/>
              <a:buChar char="▪"/>
              <a:defRPr>
                <a:solidFill>
                  <a:srgbClr val="262626"/>
                </a:solidFill>
              </a:defRPr>
            </a:lvl8pPr>
            <a:lvl9pPr marL="4114800" lvl="8" indent="-360045" algn="l">
              <a:lnSpc>
                <a:spcPct val="110000"/>
              </a:lnSpc>
              <a:spcBef>
                <a:spcPts val="600"/>
              </a:spcBef>
              <a:spcAft>
                <a:spcPts val="600"/>
              </a:spcAft>
              <a:buClr>
                <a:schemeClr val="accent5"/>
              </a:buClr>
              <a:buSzPts val="2070"/>
              <a:buFont typeface="Noto Sans Symbols"/>
              <a:buChar char="▪"/>
              <a:defRPr>
                <a:solidFill>
                  <a:srgbClr val="262626"/>
                </a:solidFill>
              </a:defRPr>
            </a:lvl9pPr>
          </a:lstStyle>
          <a:p>
            <a:endParaRPr/>
          </a:p>
        </p:txBody>
      </p:sp>
    </p:spTree>
    <p:extLst>
      <p:ext uri="{BB962C8B-B14F-4D97-AF65-F5344CB8AC3E}">
        <p14:creationId xmlns:p14="http://schemas.microsoft.com/office/powerpoint/2010/main" val="278441812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op Title &amp; Content - Blue">
  <p:cSld name="Top Title &amp; Content - Blue">
    <p:spTree>
      <p:nvGrpSpPr>
        <p:cNvPr id="1" name="Shape 108"/>
        <p:cNvGrpSpPr/>
        <p:nvPr/>
      </p:nvGrpSpPr>
      <p:grpSpPr>
        <a:xfrm>
          <a:off x="0" y="0"/>
          <a:ext cx="0" cy="0"/>
          <a:chOff x="0" y="0"/>
          <a:chExt cx="0" cy="0"/>
        </a:xfrm>
      </p:grpSpPr>
      <p:sp>
        <p:nvSpPr>
          <p:cNvPr id="111" name="Google Shape;111;p20"/>
          <p:cNvSpPr txBox="1">
            <a:spLocks noGrp="1"/>
          </p:cNvSpPr>
          <p:nvPr>
            <p:ph type="title"/>
          </p:nvPr>
        </p:nvSpPr>
        <p:spPr>
          <a:xfrm>
            <a:off x="581895" y="138719"/>
            <a:ext cx="11000943" cy="720436"/>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lt1"/>
              </a:buClr>
              <a:buSzPts val="2600"/>
              <a:buFont typeface="Arial"/>
              <a:buNone/>
              <a:defRPr sz="2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20"/>
          <p:cNvSpPr txBox="1">
            <a:spLocks noGrp="1"/>
          </p:cNvSpPr>
          <p:nvPr>
            <p:ph type="body" idx="1"/>
          </p:nvPr>
        </p:nvSpPr>
        <p:spPr>
          <a:xfrm>
            <a:off x="595750" y="1608463"/>
            <a:ext cx="11000943" cy="4716406"/>
          </a:xfrm>
          <a:prstGeom prst="rect">
            <a:avLst/>
          </a:prstGeom>
          <a:noFill/>
          <a:ln>
            <a:noFill/>
          </a:ln>
        </p:spPr>
        <p:txBody>
          <a:bodyPr spcFirstLastPara="1" wrap="square" lIns="91425" tIns="45700" rIns="91425" bIns="45700" anchor="t" anchorCtr="0"/>
          <a:lstStyle>
            <a:lvl1pPr marL="457200" lvl="0" indent="-433069" algn="l">
              <a:lnSpc>
                <a:spcPct val="110000"/>
              </a:lnSpc>
              <a:spcBef>
                <a:spcPts val="1000"/>
              </a:spcBef>
              <a:spcAft>
                <a:spcPts val="0"/>
              </a:spcAft>
              <a:buClr>
                <a:schemeClr val="accent3"/>
              </a:buClr>
              <a:buSzPts val="3220"/>
              <a:buFont typeface="Noto Sans Symbols"/>
              <a:buChar char="▪"/>
              <a:defRPr>
                <a:solidFill>
                  <a:srgbClr val="262626"/>
                </a:solidFill>
              </a:defRPr>
            </a:lvl1pPr>
            <a:lvl2pPr marL="914400" lvl="1" indent="-403860" algn="l">
              <a:lnSpc>
                <a:spcPct val="110000"/>
              </a:lnSpc>
              <a:spcBef>
                <a:spcPts val="600"/>
              </a:spcBef>
              <a:spcAft>
                <a:spcPts val="0"/>
              </a:spcAft>
              <a:buClr>
                <a:schemeClr val="accent2"/>
              </a:buClr>
              <a:buSzPts val="2760"/>
              <a:buFont typeface="Noto Sans Symbols"/>
              <a:buChar char="▪"/>
              <a:defRPr>
                <a:solidFill>
                  <a:srgbClr val="262626"/>
                </a:solidFill>
              </a:defRPr>
            </a:lvl2pPr>
            <a:lvl3pPr marL="1371600" lvl="2" indent="-374650" algn="l">
              <a:lnSpc>
                <a:spcPct val="110000"/>
              </a:lnSpc>
              <a:spcBef>
                <a:spcPts val="600"/>
              </a:spcBef>
              <a:spcAft>
                <a:spcPts val="0"/>
              </a:spcAft>
              <a:buClr>
                <a:schemeClr val="accent5"/>
              </a:buClr>
              <a:buSzPts val="2300"/>
              <a:buFont typeface="Noto Sans Symbols"/>
              <a:buChar char="▪"/>
              <a:defRPr>
                <a:solidFill>
                  <a:srgbClr val="262626"/>
                </a:solidFill>
              </a:defRPr>
            </a:lvl3pPr>
            <a:lvl4pPr marL="1828800" lvl="3" indent="-360044" algn="l">
              <a:lnSpc>
                <a:spcPct val="110000"/>
              </a:lnSpc>
              <a:spcBef>
                <a:spcPts val="600"/>
              </a:spcBef>
              <a:spcAft>
                <a:spcPts val="0"/>
              </a:spcAft>
              <a:buClr>
                <a:schemeClr val="accent5"/>
              </a:buClr>
              <a:buSzPts val="2070"/>
              <a:buFont typeface="Noto Sans Symbols"/>
              <a:buChar char="▪"/>
              <a:defRPr>
                <a:solidFill>
                  <a:srgbClr val="262626"/>
                </a:solidFill>
              </a:defRPr>
            </a:lvl4pPr>
            <a:lvl5pPr marL="2286000" lvl="4" indent="-360045" algn="l">
              <a:lnSpc>
                <a:spcPct val="110000"/>
              </a:lnSpc>
              <a:spcBef>
                <a:spcPts val="600"/>
              </a:spcBef>
              <a:spcAft>
                <a:spcPts val="0"/>
              </a:spcAft>
              <a:buClr>
                <a:schemeClr val="accent5"/>
              </a:buClr>
              <a:buSzPts val="2070"/>
              <a:buFont typeface="Noto Sans Symbols"/>
              <a:buChar char="▪"/>
              <a:defRPr>
                <a:solidFill>
                  <a:srgbClr val="262626"/>
                </a:solidFill>
              </a:defRPr>
            </a:lvl5pPr>
            <a:lvl6pPr marL="2743200" lvl="5" indent="-360045" algn="l">
              <a:lnSpc>
                <a:spcPct val="110000"/>
              </a:lnSpc>
              <a:spcBef>
                <a:spcPts val="600"/>
              </a:spcBef>
              <a:spcAft>
                <a:spcPts val="0"/>
              </a:spcAft>
              <a:buClr>
                <a:schemeClr val="accent5"/>
              </a:buClr>
              <a:buSzPts val="2070"/>
              <a:buFont typeface="Noto Sans Symbols"/>
              <a:buChar char="▪"/>
              <a:defRPr>
                <a:solidFill>
                  <a:srgbClr val="262626"/>
                </a:solidFill>
              </a:defRPr>
            </a:lvl6pPr>
            <a:lvl7pPr marL="3200400" lvl="6" indent="-360045" algn="l">
              <a:lnSpc>
                <a:spcPct val="110000"/>
              </a:lnSpc>
              <a:spcBef>
                <a:spcPts val="600"/>
              </a:spcBef>
              <a:spcAft>
                <a:spcPts val="0"/>
              </a:spcAft>
              <a:buClr>
                <a:schemeClr val="accent5"/>
              </a:buClr>
              <a:buSzPts val="2070"/>
              <a:buFont typeface="Noto Sans Symbols"/>
              <a:buChar char="▪"/>
              <a:defRPr>
                <a:solidFill>
                  <a:srgbClr val="262626"/>
                </a:solidFill>
              </a:defRPr>
            </a:lvl7pPr>
            <a:lvl8pPr marL="3657600" lvl="7" indent="-360045" algn="l">
              <a:lnSpc>
                <a:spcPct val="110000"/>
              </a:lnSpc>
              <a:spcBef>
                <a:spcPts val="600"/>
              </a:spcBef>
              <a:spcAft>
                <a:spcPts val="0"/>
              </a:spcAft>
              <a:buClr>
                <a:schemeClr val="accent5"/>
              </a:buClr>
              <a:buSzPts val="2070"/>
              <a:buFont typeface="Noto Sans Symbols"/>
              <a:buChar char="▪"/>
              <a:defRPr>
                <a:solidFill>
                  <a:srgbClr val="262626"/>
                </a:solidFill>
              </a:defRPr>
            </a:lvl8pPr>
            <a:lvl9pPr marL="4114800" lvl="8" indent="-360045" algn="l">
              <a:lnSpc>
                <a:spcPct val="110000"/>
              </a:lnSpc>
              <a:spcBef>
                <a:spcPts val="600"/>
              </a:spcBef>
              <a:spcAft>
                <a:spcPts val="600"/>
              </a:spcAft>
              <a:buClr>
                <a:schemeClr val="accent5"/>
              </a:buClr>
              <a:buSzPts val="2070"/>
              <a:buFont typeface="Noto Sans Symbols"/>
              <a:buChar char="▪"/>
              <a:defRPr>
                <a:solidFill>
                  <a:srgbClr val="262626"/>
                </a:solidFill>
              </a:defRPr>
            </a:lvl9pPr>
          </a:lstStyle>
          <a:p>
            <a:endParaRPr/>
          </a:p>
        </p:txBody>
      </p:sp>
    </p:spTree>
    <p:extLst>
      <p:ext uri="{BB962C8B-B14F-4D97-AF65-F5344CB8AC3E}">
        <p14:creationId xmlns:p14="http://schemas.microsoft.com/office/powerpoint/2010/main" val="3433041318"/>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ok Quote - Blue">
  <p:cSld name="Book Quote - Blue">
    <p:spTree>
      <p:nvGrpSpPr>
        <p:cNvPr id="1" name="Shape 56"/>
        <p:cNvGrpSpPr/>
        <p:nvPr/>
      </p:nvGrpSpPr>
      <p:grpSpPr>
        <a:xfrm>
          <a:off x="0" y="0"/>
          <a:ext cx="0" cy="0"/>
          <a:chOff x="0" y="0"/>
          <a:chExt cx="0" cy="0"/>
        </a:xfrm>
      </p:grpSpPr>
      <p:sp>
        <p:nvSpPr>
          <p:cNvPr id="59" name="Google Shape;59;p10"/>
          <p:cNvSpPr txBox="1">
            <a:spLocks noGrp="1"/>
          </p:cNvSpPr>
          <p:nvPr>
            <p:ph type="body" idx="1"/>
          </p:nvPr>
        </p:nvSpPr>
        <p:spPr>
          <a:xfrm>
            <a:off x="4156798" y="589886"/>
            <a:ext cx="7315200" cy="5215169"/>
          </a:xfrm>
          <a:prstGeom prst="rect">
            <a:avLst/>
          </a:prstGeom>
          <a:noFill/>
          <a:ln>
            <a:noFill/>
          </a:ln>
        </p:spPr>
        <p:txBody>
          <a:bodyPr spcFirstLastPara="1" wrap="square" lIns="91425" tIns="45700" rIns="91425" bIns="45700" anchor="ctr" anchorCtr="0"/>
          <a:lstStyle>
            <a:lvl1pPr marL="457200" lvl="0" indent="-228600" algn="l">
              <a:lnSpc>
                <a:spcPct val="110000"/>
              </a:lnSpc>
              <a:spcBef>
                <a:spcPts val="1000"/>
              </a:spcBef>
              <a:spcAft>
                <a:spcPts val="0"/>
              </a:spcAft>
              <a:buClr>
                <a:schemeClr val="accent3"/>
              </a:buClr>
              <a:buSzPts val="3220"/>
              <a:buFont typeface="Noto Sans Symbols"/>
              <a:buNone/>
              <a:defRPr>
                <a:solidFill>
                  <a:srgbClr val="262626"/>
                </a:solidFill>
              </a:defRPr>
            </a:lvl1pPr>
            <a:lvl2pPr marL="914400" lvl="1" indent="-228600" algn="l">
              <a:lnSpc>
                <a:spcPct val="110000"/>
              </a:lnSpc>
              <a:spcBef>
                <a:spcPts val="600"/>
              </a:spcBef>
              <a:spcAft>
                <a:spcPts val="0"/>
              </a:spcAft>
              <a:buClr>
                <a:schemeClr val="accent2"/>
              </a:buClr>
              <a:buSzPts val="2760"/>
              <a:buFont typeface="Noto Sans Symbols"/>
              <a:buNone/>
              <a:defRPr>
                <a:solidFill>
                  <a:srgbClr val="262626"/>
                </a:solidFill>
              </a:defRPr>
            </a:lvl2pPr>
            <a:lvl3pPr marL="1371600" lvl="2" indent="-228600" algn="l">
              <a:lnSpc>
                <a:spcPct val="110000"/>
              </a:lnSpc>
              <a:spcBef>
                <a:spcPts val="600"/>
              </a:spcBef>
              <a:spcAft>
                <a:spcPts val="0"/>
              </a:spcAft>
              <a:buClr>
                <a:schemeClr val="accent5"/>
              </a:buClr>
              <a:buSzPts val="2300"/>
              <a:buFont typeface="Noto Sans Symbols"/>
              <a:buNone/>
              <a:defRPr>
                <a:solidFill>
                  <a:srgbClr val="262626"/>
                </a:solidFill>
              </a:defRPr>
            </a:lvl3pPr>
            <a:lvl4pPr marL="1828800" lvl="3" indent="-228600" algn="l">
              <a:lnSpc>
                <a:spcPct val="110000"/>
              </a:lnSpc>
              <a:spcBef>
                <a:spcPts val="600"/>
              </a:spcBef>
              <a:spcAft>
                <a:spcPts val="0"/>
              </a:spcAft>
              <a:buClr>
                <a:schemeClr val="accent5"/>
              </a:buClr>
              <a:buSzPts val="2070"/>
              <a:buFont typeface="Noto Sans Symbols"/>
              <a:buNone/>
              <a:defRPr>
                <a:solidFill>
                  <a:srgbClr val="262626"/>
                </a:solidFill>
              </a:defRPr>
            </a:lvl4pPr>
            <a:lvl5pPr marL="2286000" lvl="4" indent="-360045" algn="l">
              <a:lnSpc>
                <a:spcPct val="110000"/>
              </a:lnSpc>
              <a:spcBef>
                <a:spcPts val="600"/>
              </a:spcBef>
              <a:spcAft>
                <a:spcPts val="0"/>
              </a:spcAft>
              <a:buClr>
                <a:schemeClr val="accent5"/>
              </a:buClr>
              <a:buSzPts val="2070"/>
              <a:buFont typeface="Noto Sans Symbols"/>
              <a:buChar char="▪"/>
              <a:defRPr>
                <a:solidFill>
                  <a:srgbClr val="262626"/>
                </a:solidFill>
              </a:defRPr>
            </a:lvl5pPr>
            <a:lvl6pPr marL="2743200" lvl="5" indent="-360045" algn="l">
              <a:lnSpc>
                <a:spcPct val="110000"/>
              </a:lnSpc>
              <a:spcBef>
                <a:spcPts val="600"/>
              </a:spcBef>
              <a:spcAft>
                <a:spcPts val="0"/>
              </a:spcAft>
              <a:buClr>
                <a:schemeClr val="accent5"/>
              </a:buClr>
              <a:buSzPts val="2070"/>
              <a:buFont typeface="Noto Sans Symbols"/>
              <a:buChar char="▪"/>
              <a:defRPr>
                <a:solidFill>
                  <a:srgbClr val="262626"/>
                </a:solidFill>
              </a:defRPr>
            </a:lvl6pPr>
            <a:lvl7pPr marL="3200400" lvl="6" indent="-360045" algn="l">
              <a:lnSpc>
                <a:spcPct val="110000"/>
              </a:lnSpc>
              <a:spcBef>
                <a:spcPts val="600"/>
              </a:spcBef>
              <a:spcAft>
                <a:spcPts val="0"/>
              </a:spcAft>
              <a:buClr>
                <a:schemeClr val="accent5"/>
              </a:buClr>
              <a:buSzPts val="2070"/>
              <a:buFont typeface="Noto Sans Symbols"/>
              <a:buChar char="▪"/>
              <a:defRPr>
                <a:solidFill>
                  <a:srgbClr val="262626"/>
                </a:solidFill>
              </a:defRPr>
            </a:lvl7pPr>
            <a:lvl8pPr marL="3657600" lvl="7" indent="-360045" algn="l">
              <a:lnSpc>
                <a:spcPct val="110000"/>
              </a:lnSpc>
              <a:spcBef>
                <a:spcPts val="600"/>
              </a:spcBef>
              <a:spcAft>
                <a:spcPts val="0"/>
              </a:spcAft>
              <a:buClr>
                <a:schemeClr val="accent5"/>
              </a:buClr>
              <a:buSzPts val="2070"/>
              <a:buFont typeface="Noto Sans Symbols"/>
              <a:buChar char="▪"/>
              <a:defRPr>
                <a:solidFill>
                  <a:srgbClr val="262626"/>
                </a:solidFill>
              </a:defRPr>
            </a:lvl8pPr>
            <a:lvl9pPr marL="4114800" lvl="8" indent="-360045" algn="l">
              <a:lnSpc>
                <a:spcPct val="110000"/>
              </a:lnSpc>
              <a:spcBef>
                <a:spcPts val="600"/>
              </a:spcBef>
              <a:spcAft>
                <a:spcPts val="600"/>
              </a:spcAft>
              <a:buClr>
                <a:schemeClr val="accent5"/>
              </a:buClr>
              <a:buSzPts val="2070"/>
              <a:buFont typeface="Noto Sans Symbols"/>
              <a:buChar char="▪"/>
              <a:defRPr>
                <a:solidFill>
                  <a:srgbClr val="262626"/>
                </a:solidFill>
              </a:defRPr>
            </a:lvl9pPr>
          </a:lstStyle>
          <a:p>
            <a:endParaRPr/>
          </a:p>
        </p:txBody>
      </p:sp>
      <p:sp>
        <p:nvSpPr>
          <p:cNvPr id="60" name="Google Shape;60;p10"/>
          <p:cNvSpPr>
            <a:spLocks noGrp="1"/>
          </p:cNvSpPr>
          <p:nvPr>
            <p:ph type="pic" idx="2"/>
          </p:nvPr>
        </p:nvSpPr>
        <p:spPr>
          <a:xfrm>
            <a:off x="222393" y="1205927"/>
            <a:ext cx="3060700" cy="4475163"/>
          </a:xfrm>
          <a:prstGeom prst="rect">
            <a:avLst/>
          </a:prstGeom>
          <a:noFill/>
          <a:ln>
            <a:noFill/>
          </a:ln>
        </p:spPr>
        <p:txBody>
          <a:bodyPr spcFirstLastPara="1" wrap="square" lIns="91425" tIns="45700" rIns="91425" bIns="45700" anchor="ctr" anchorCtr="0"/>
          <a:lstStyle>
            <a:lvl1pPr marR="0" lvl="0" algn="ctr" rtl="0">
              <a:lnSpc>
                <a:spcPct val="90000"/>
              </a:lnSpc>
              <a:spcBef>
                <a:spcPts val="1000"/>
              </a:spcBef>
              <a:spcAft>
                <a:spcPts val="0"/>
              </a:spcAft>
              <a:buClr>
                <a:schemeClr val="lt1"/>
              </a:buClr>
              <a:buSzPts val="2800"/>
              <a:buFont typeface="Arial"/>
              <a:buNone/>
              <a:defRPr sz="2800" b="1" i="0" u="none" strike="noStrike" cap="none">
                <a:solidFill>
                  <a:schemeClr val="lt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1" name="Google Shape;61;p10"/>
          <p:cNvSpPr txBox="1">
            <a:spLocks noGrp="1"/>
          </p:cNvSpPr>
          <p:nvPr>
            <p:ph type="body" idx="3"/>
          </p:nvPr>
        </p:nvSpPr>
        <p:spPr>
          <a:xfrm>
            <a:off x="4156797" y="5957883"/>
            <a:ext cx="7301777" cy="525462"/>
          </a:xfrm>
          <a:prstGeom prst="rect">
            <a:avLst/>
          </a:prstGeom>
          <a:noFill/>
          <a:ln>
            <a:noFill/>
          </a:ln>
        </p:spPr>
        <p:txBody>
          <a:bodyPr spcFirstLastPara="1" wrap="square" lIns="91425" tIns="45700" rIns="91425" bIns="45700" anchor="ctr" anchorCtr="0"/>
          <a:lstStyle>
            <a:lvl1pPr marL="457200" lvl="0" indent="-228600" algn="r">
              <a:lnSpc>
                <a:spcPct val="90000"/>
              </a:lnSpc>
              <a:spcBef>
                <a:spcPts val="1000"/>
              </a:spcBef>
              <a:spcAft>
                <a:spcPts val="0"/>
              </a:spcAft>
              <a:buClr>
                <a:schemeClr val="dk1"/>
              </a:buClr>
              <a:buSzPts val="1800"/>
              <a:buNone/>
              <a:defRPr sz="1800" i="1"/>
            </a:lvl1pPr>
            <a:lvl2pPr marL="914400" lvl="1" indent="-228600" algn="r">
              <a:lnSpc>
                <a:spcPct val="90000"/>
              </a:lnSpc>
              <a:spcBef>
                <a:spcPts val="500"/>
              </a:spcBef>
              <a:spcAft>
                <a:spcPts val="0"/>
              </a:spcAft>
              <a:buClr>
                <a:schemeClr val="dk1"/>
              </a:buClr>
              <a:buSzPts val="1800"/>
              <a:buNone/>
              <a:defRPr sz="1800" i="1"/>
            </a:lvl2pPr>
            <a:lvl3pPr marL="1371600" lvl="2" indent="-228600" algn="r">
              <a:lnSpc>
                <a:spcPct val="90000"/>
              </a:lnSpc>
              <a:spcBef>
                <a:spcPts val="500"/>
              </a:spcBef>
              <a:spcAft>
                <a:spcPts val="0"/>
              </a:spcAft>
              <a:buClr>
                <a:schemeClr val="dk1"/>
              </a:buClr>
              <a:buSzPts val="1800"/>
              <a:buNone/>
              <a:defRPr sz="1800" i="1"/>
            </a:lvl3pPr>
            <a:lvl4pPr marL="1828800" lvl="3" indent="-228600" algn="r">
              <a:lnSpc>
                <a:spcPct val="90000"/>
              </a:lnSpc>
              <a:spcBef>
                <a:spcPts val="500"/>
              </a:spcBef>
              <a:spcAft>
                <a:spcPts val="0"/>
              </a:spcAft>
              <a:buClr>
                <a:schemeClr val="dk1"/>
              </a:buClr>
              <a:buSzPts val="1800"/>
              <a:buNone/>
              <a:defRPr sz="1800" i="1"/>
            </a:lvl4pPr>
            <a:lvl5pPr marL="2286000" lvl="4" indent="-228600" algn="r">
              <a:lnSpc>
                <a:spcPct val="90000"/>
              </a:lnSpc>
              <a:spcBef>
                <a:spcPts val="500"/>
              </a:spcBef>
              <a:spcAft>
                <a:spcPts val="0"/>
              </a:spcAft>
              <a:buClr>
                <a:schemeClr val="dk1"/>
              </a:buClr>
              <a:buSzPts val="1800"/>
              <a:buNone/>
              <a:defRPr sz="1800"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7124818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amp; Subtitle">
  <p:cSld name="Section Header &amp; Subtitle">
    <p:bg>
      <p:bgPr>
        <a:solidFill>
          <a:schemeClr val="lt1"/>
        </a:solidFill>
        <a:effectLst/>
      </p:bgPr>
    </p:bg>
    <p:spTree>
      <p:nvGrpSpPr>
        <p:cNvPr id="1" name="Shape 151"/>
        <p:cNvGrpSpPr/>
        <p:nvPr/>
      </p:nvGrpSpPr>
      <p:grpSpPr>
        <a:xfrm>
          <a:off x="0" y="0"/>
          <a:ext cx="0" cy="0"/>
          <a:chOff x="0" y="0"/>
          <a:chExt cx="0" cy="0"/>
        </a:xfrm>
      </p:grpSpPr>
      <p:sp>
        <p:nvSpPr>
          <p:cNvPr id="152" name="Google Shape;152;p27"/>
          <p:cNvSpPr txBox="1">
            <a:spLocks noGrp="1"/>
          </p:cNvSpPr>
          <p:nvPr>
            <p:ph type="ctrTitle"/>
          </p:nvPr>
        </p:nvSpPr>
        <p:spPr>
          <a:xfrm>
            <a:off x="860605" y="1122363"/>
            <a:ext cx="10499471" cy="23876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accent1"/>
              </a:buClr>
              <a:buSzPts val="4200"/>
              <a:buFont typeface="Arial"/>
              <a:buNone/>
              <a:defRPr sz="4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27"/>
          <p:cNvSpPr txBox="1">
            <a:spLocks noGrp="1"/>
          </p:cNvSpPr>
          <p:nvPr>
            <p:ph type="subTitle" idx="1"/>
          </p:nvPr>
        </p:nvSpPr>
        <p:spPr>
          <a:xfrm>
            <a:off x="860605" y="3602038"/>
            <a:ext cx="10499471" cy="1655762"/>
          </a:xfrm>
          <a:prstGeom prst="rect">
            <a:avLst/>
          </a:prstGeom>
          <a:noFill/>
          <a:ln>
            <a:noFill/>
          </a:ln>
        </p:spPr>
        <p:txBody>
          <a:bodyPr spcFirstLastPara="1" wrap="square" lIns="91425" tIns="45700" rIns="91425" bIns="45700" anchor="t" anchorCtr="0"/>
          <a:lstStyle>
            <a:lvl1pPr lvl="0" algn="l">
              <a:lnSpc>
                <a:spcPct val="90000"/>
              </a:lnSpc>
              <a:spcBef>
                <a:spcPts val="1000"/>
              </a:spcBef>
              <a:spcAft>
                <a:spcPts val="0"/>
              </a:spcAft>
              <a:buClr>
                <a:schemeClr val="accent5"/>
              </a:buClr>
              <a:buSzPts val="2400"/>
              <a:buNone/>
              <a:defRPr sz="2400" b="0">
                <a:solidFill>
                  <a:schemeClr val="accent5"/>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1177851996"/>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ook Quote - Green">
  <p:cSld name="Book Quote - Green">
    <p:spTree>
      <p:nvGrpSpPr>
        <p:cNvPr id="1" name="Shape 165"/>
        <p:cNvGrpSpPr/>
        <p:nvPr/>
      </p:nvGrpSpPr>
      <p:grpSpPr>
        <a:xfrm>
          <a:off x="0" y="0"/>
          <a:ext cx="0" cy="0"/>
          <a:chOff x="0" y="0"/>
          <a:chExt cx="0" cy="0"/>
        </a:xfrm>
      </p:grpSpPr>
      <p:sp>
        <p:nvSpPr>
          <p:cNvPr id="168" name="Google Shape;168;p30"/>
          <p:cNvSpPr txBox="1">
            <a:spLocks noGrp="1"/>
          </p:cNvSpPr>
          <p:nvPr>
            <p:ph type="body" idx="1"/>
          </p:nvPr>
        </p:nvSpPr>
        <p:spPr>
          <a:xfrm>
            <a:off x="4156798" y="589886"/>
            <a:ext cx="7315200" cy="5215169"/>
          </a:xfrm>
          <a:prstGeom prst="rect">
            <a:avLst/>
          </a:prstGeom>
          <a:noFill/>
          <a:ln>
            <a:noFill/>
          </a:ln>
        </p:spPr>
        <p:txBody>
          <a:bodyPr spcFirstLastPara="1" wrap="square" lIns="91425" tIns="45700" rIns="91425" bIns="45700" anchor="ctr" anchorCtr="0"/>
          <a:lstStyle>
            <a:lvl1pPr marL="457200" lvl="0" indent="-228600" algn="l">
              <a:lnSpc>
                <a:spcPct val="110000"/>
              </a:lnSpc>
              <a:spcBef>
                <a:spcPts val="1000"/>
              </a:spcBef>
              <a:spcAft>
                <a:spcPts val="0"/>
              </a:spcAft>
              <a:buClr>
                <a:schemeClr val="accent3"/>
              </a:buClr>
              <a:buSzPts val="3220"/>
              <a:buFont typeface="Noto Sans Symbols"/>
              <a:buNone/>
              <a:defRPr>
                <a:solidFill>
                  <a:srgbClr val="262626"/>
                </a:solidFill>
              </a:defRPr>
            </a:lvl1pPr>
            <a:lvl2pPr marL="914400" lvl="1" indent="-228600" algn="l">
              <a:lnSpc>
                <a:spcPct val="110000"/>
              </a:lnSpc>
              <a:spcBef>
                <a:spcPts val="600"/>
              </a:spcBef>
              <a:spcAft>
                <a:spcPts val="0"/>
              </a:spcAft>
              <a:buClr>
                <a:schemeClr val="accent2"/>
              </a:buClr>
              <a:buSzPts val="2760"/>
              <a:buFont typeface="Noto Sans Symbols"/>
              <a:buNone/>
              <a:defRPr>
                <a:solidFill>
                  <a:srgbClr val="262626"/>
                </a:solidFill>
              </a:defRPr>
            </a:lvl2pPr>
            <a:lvl3pPr marL="1371600" lvl="2" indent="-228600" algn="l">
              <a:lnSpc>
                <a:spcPct val="110000"/>
              </a:lnSpc>
              <a:spcBef>
                <a:spcPts val="600"/>
              </a:spcBef>
              <a:spcAft>
                <a:spcPts val="0"/>
              </a:spcAft>
              <a:buClr>
                <a:schemeClr val="accent5"/>
              </a:buClr>
              <a:buSzPts val="2300"/>
              <a:buFont typeface="Noto Sans Symbols"/>
              <a:buNone/>
              <a:defRPr>
                <a:solidFill>
                  <a:srgbClr val="262626"/>
                </a:solidFill>
              </a:defRPr>
            </a:lvl3pPr>
            <a:lvl4pPr marL="1828800" lvl="3" indent="-228600" algn="l">
              <a:lnSpc>
                <a:spcPct val="110000"/>
              </a:lnSpc>
              <a:spcBef>
                <a:spcPts val="600"/>
              </a:spcBef>
              <a:spcAft>
                <a:spcPts val="0"/>
              </a:spcAft>
              <a:buClr>
                <a:schemeClr val="accent5"/>
              </a:buClr>
              <a:buSzPts val="2070"/>
              <a:buFont typeface="Noto Sans Symbols"/>
              <a:buNone/>
              <a:defRPr>
                <a:solidFill>
                  <a:srgbClr val="262626"/>
                </a:solidFill>
              </a:defRPr>
            </a:lvl4pPr>
            <a:lvl5pPr marL="2286000" lvl="4" indent="-360045" algn="l">
              <a:lnSpc>
                <a:spcPct val="110000"/>
              </a:lnSpc>
              <a:spcBef>
                <a:spcPts val="600"/>
              </a:spcBef>
              <a:spcAft>
                <a:spcPts val="0"/>
              </a:spcAft>
              <a:buClr>
                <a:schemeClr val="accent5"/>
              </a:buClr>
              <a:buSzPts val="2070"/>
              <a:buFont typeface="Noto Sans Symbols"/>
              <a:buChar char="▪"/>
              <a:defRPr>
                <a:solidFill>
                  <a:srgbClr val="262626"/>
                </a:solidFill>
              </a:defRPr>
            </a:lvl5pPr>
            <a:lvl6pPr marL="2743200" lvl="5" indent="-360045" algn="l">
              <a:lnSpc>
                <a:spcPct val="110000"/>
              </a:lnSpc>
              <a:spcBef>
                <a:spcPts val="600"/>
              </a:spcBef>
              <a:spcAft>
                <a:spcPts val="0"/>
              </a:spcAft>
              <a:buClr>
                <a:schemeClr val="accent5"/>
              </a:buClr>
              <a:buSzPts val="2070"/>
              <a:buFont typeface="Noto Sans Symbols"/>
              <a:buChar char="▪"/>
              <a:defRPr>
                <a:solidFill>
                  <a:srgbClr val="262626"/>
                </a:solidFill>
              </a:defRPr>
            </a:lvl6pPr>
            <a:lvl7pPr marL="3200400" lvl="6" indent="-360045" algn="l">
              <a:lnSpc>
                <a:spcPct val="110000"/>
              </a:lnSpc>
              <a:spcBef>
                <a:spcPts val="600"/>
              </a:spcBef>
              <a:spcAft>
                <a:spcPts val="0"/>
              </a:spcAft>
              <a:buClr>
                <a:schemeClr val="accent5"/>
              </a:buClr>
              <a:buSzPts val="2070"/>
              <a:buFont typeface="Noto Sans Symbols"/>
              <a:buChar char="▪"/>
              <a:defRPr>
                <a:solidFill>
                  <a:srgbClr val="262626"/>
                </a:solidFill>
              </a:defRPr>
            </a:lvl7pPr>
            <a:lvl8pPr marL="3657600" lvl="7" indent="-360045" algn="l">
              <a:lnSpc>
                <a:spcPct val="110000"/>
              </a:lnSpc>
              <a:spcBef>
                <a:spcPts val="600"/>
              </a:spcBef>
              <a:spcAft>
                <a:spcPts val="0"/>
              </a:spcAft>
              <a:buClr>
                <a:schemeClr val="accent5"/>
              </a:buClr>
              <a:buSzPts val="2070"/>
              <a:buFont typeface="Noto Sans Symbols"/>
              <a:buChar char="▪"/>
              <a:defRPr>
                <a:solidFill>
                  <a:srgbClr val="262626"/>
                </a:solidFill>
              </a:defRPr>
            </a:lvl8pPr>
            <a:lvl9pPr marL="4114800" lvl="8" indent="-360045" algn="l">
              <a:lnSpc>
                <a:spcPct val="110000"/>
              </a:lnSpc>
              <a:spcBef>
                <a:spcPts val="600"/>
              </a:spcBef>
              <a:spcAft>
                <a:spcPts val="600"/>
              </a:spcAft>
              <a:buClr>
                <a:schemeClr val="accent5"/>
              </a:buClr>
              <a:buSzPts val="2070"/>
              <a:buFont typeface="Noto Sans Symbols"/>
              <a:buChar char="▪"/>
              <a:defRPr>
                <a:solidFill>
                  <a:srgbClr val="262626"/>
                </a:solidFill>
              </a:defRPr>
            </a:lvl9pPr>
          </a:lstStyle>
          <a:p>
            <a:endParaRPr/>
          </a:p>
        </p:txBody>
      </p:sp>
      <p:sp>
        <p:nvSpPr>
          <p:cNvPr id="169" name="Google Shape;169;p30"/>
          <p:cNvSpPr>
            <a:spLocks noGrp="1"/>
          </p:cNvSpPr>
          <p:nvPr>
            <p:ph type="pic" idx="2"/>
          </p:nvPr>
        </p:nvSpPr>
        <p:spPr>
          <a:xfrm>
            <a:off x="222393" y="1205927"/>
            <a:ext cx="3060700" cy="4475163"/>
          </a:xfrm>
          <a:prstGeom prst="rect">
            <a:avLst/>
          </a:prstGeom>
          <a:noFill/>
          <a:ln>
            <a:noFill/>
          </a:ln>
        </p:spPr>
        <p:txBody>
          <a:bodyPr spcFirstLastPara="1" wrap="square" lIns="91425" tIns="45700" rIns="91425" bIns="45700" anchor="ctr" anchorCtr="0"/>
          <a:lstStyle>
            <a:lvl1pPr marR="0" lvl="0" algn="ctr" rtl="0">
              <a:lnSpc>
                <a:spcPct val="90000"/>
              </a:lnSpc>
              <a:spcBef>
                <a:spcPts val="1000"/>
              </a:spcBef>
              <a:spcAft>
                <a:spcPts val="0"/>
              </a:spcAft>
              <a:buClr>
                <a:schemeClr val="lt1"/>
              </a:buClr>
              <a:buSzPts val="2800"/>
              <a:buFont typeface="Arial"/>
              <a:buNone/>
              <a:defRPr sz="2800" b="1" i="0" u="none" strike="noStrike" cap="none">
                <a:solidFill>
                  <a:schemeClr val="lt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0" name="Google Shape;170;p30"/>
          <p:cNvSpPr txBox="1">
            <a:spLocks noGrp="1"/>
          </p:cNvSpPr>
          <p:nvPr>
            <p:ph type="body" idx="3"/>
          </p:nvPr>
        </p:nvSpPr>
        <p:spPr>
          <a:xfrm>
            <a:off x="4156797" y="5957883"/>
            <a:ext cx="7301777" cy="525462"/>
          </a:xfrm>
          <a:prstGeom prst="rect">
            <a:avLst/>
          </a:prstGeom>
          <a:noFill/>
          <a:ln>
            <a:noFill/>
          </a:ln>
        </p:spPr>
        <p:txBody>
          <a:bodyPr spcFirstLastPara="1" wrap="square" lIns="91425" tIns="45700" rIns="91425" bIns="45700" anchor="ctr" anchorCtr="0"/>
          <a:lstStyle>
            <a:lvl1pPr marL="457200" lvl="0" indent="-228600" algn="r">
              <a:lnSpc>
                <a:spcPct val="90000"/>
              </a:lnSpc>
              <a:spcBef>
                <a:spcPts val="1000"/>
              </a:spcBef>
              <a:spcAft>
                <a:spcPts val="0"/>
              </a:spcAft>
              <a:buClr>
                <a:schemeClr val="dk1"/>
              </a:buClr>
              <a:buSzPts val="1800"/>
              <a:buNone/>
              <a:defRPr sz="1800" i="1"/>
            </a:lvl1pPr>
            <a:lvl2pPr marL="914400" lvl="1" indent="-228600" algn="r">
              <a:lnSpc>
                <a:spcPct val="90000"/>
              </a:lnSpc>
              <a:spcBef>
                <a:spcPts val="500"/>
              </a:spcBef>
              <a:spcAft>
                <a:spcPts val="0"/>
              </a:spcAft>
              <a:buClr>
                <a:schemeClr val="dk1"/>
              </a:buClr>
              <a:buSzPts val="1800"/>
              <a:buNone/>
              <a:defRPr sz="1800" i="1"/>
            </a:lvl2pPr>
            <a:lvl3pPr marL="1371600" lvl="2" indent="-228600" algn="r">
              <a:lnSpc>
                <a:spcPct val="90000"/>
              </a:lnSpc>
              <a:spcBef>
                <a:spcPts val="500"/>
              </a:spcBef>
              <a:spcAft>
                <a:spcPts val="0"/>
              </a:spcAft>
              <a:buClr>
                <a:schemeClr val="dk1"/>
              </a:buClr>
              <a:buSzPts val="1800"/>
              <a:buNone/>
              <a:defRPr sz="1800" i="1"/>
            </a:lvl3pPr>
            <a:lvl4pPr marL="1828800" lvl="3" indent="-228600" algn="r">
              <a:lnSpc>
                <a:spcPct val="90000"/>
              </a:lnSpc>
              <a:spcBef>
                <a:spcPts val="500"/>
              </a:spcBef>
              <a:spcAft>
                <a:spcPts val="0"/>
              </a:spcAft>
              <a:buClr>
                <a:schemeClr val="dk1"/>
              </a:buClr>
              <a:buSzPts val="1800"/>
              <a:buNone/>
              <a:defRPr sz="1800" i="1"/>
            </a:lvl4pPr>
            <a:lvl5pPr marL="2286000" lvl="4" indent="-228600" algn="r">
              <a:lnSpc>
                <a:spcPct val="90000"/>
              </a:lnSpc>
              <a:spcBef>
                <a:spcPts val="500"/>
              </a:spcBef>
              <a:spcAft>
                <a:spcPts val="0"/>
              </a:spcAft>
              <a:buClr>
                <a:schemeClr val="dk1"/>
              </a:buClr>
              <a:buSzPts val="1800"/>
              <a:buNone/>
              <a:defRPr sz="1800"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922013167"/>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arison - Green">
  <p:cSld name="Comparison - Green">
    <p:spTree>
      <p:nvGrpSpPr>
        <p:cNvPr id="1" name="Shape 43"/>
        <p:cNvGrpSpPr/>
        <p:nvPr/>
      </p:nvGrpSpPr>
      <p:grpSpPr>
        <a:xfrm>
          <a:off x="0" y="0"/>
          <a:ext cx="0" cy="0"/>
          <a:chOff x="0" y="0"/>
          <a:chExt cx="0" cy="0"/>
        </a:xfrm>
      </p:grpSpPr>
      <p:sp>
        <p:nvSpPr>
          <p:cNvPr id="46" name="Google Shape;46;p8"/>
          <p:cNvSpPr txBox="1">
            <a:spLocks noGrp="1"/>
          </p:cNvSpPr>
          <p:nvPr>
            <p:ph type="title"/>
          </p:nvPr>
        </p:nvSpPr>
        <p:spPr>
          <a:xfrm>
            <a:off x="595750" y="5957456"/>
            <a:ext cx="11000943" cy="720436"/>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lt1"/>
              </a:buClr>
              <a:buSzPts val="2600"/>
              <a:buFont typeface="Arial"/>
              <a:buNone/>
              <a:defRPr sz="2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body" idx="1"/>
          </p:nvPr>
        </p:nvSpPr>
        <p:spPr>
          <a:xfrm>
            <a:off x="595750" y="1332172"/>
            <a:ext cx="5250868" cy="3974120"/>
          </a:xfrm>
          <a:prstGeom prst="rect">
            <a:avLst/>
          </a:prstGeom>
          <a:noFill/>
          <a:ln>
            <a:noFill/>
          </a:ln>
        </p:spPr>
        <p:txBody>
          <a:bodyPr spcFirstLastPara="1" wrap="square" lIns="91425" tIns="45700" rIns="91425" bIns="45700" anchor="t" anchorCtr="0"/>
          <a:lstStyle>
            <a:lvl1pPr marL="457200" lvl="0" indent="-433069" algn="l">
              <a:lnSpc>
                <a:spcPct val="110000"/>
              </a:lnSpc>
              <a:spcBef>
                <a:spcPts val="1000"/>
              </a:spcBef>
              <a:spcAft>
                <a:spcPts val="0"/>
              </a:spcAft>
              <a:buClr>
                <a:schemeClr val="accent3"/>
              </a:buClr>
              <a:buSzPts val="3220"/>
              <a:buFont typeface="Noto Sans Symbols"/>
              <a:buChar char="▪"/>
              <a:defRPr>
                <a:solidFill>
                  <a:srgbClr val="262626"/>
                </a:solidFill>
              </a:defRPr>
            </a:lvl1pPr>
            <a:lvl2pPr marL="914400" lvl="1" indent="-403860" algn="l">
              <a:lnSpc>
                <a:spcPct val="110000"/>
              </a:lnSpc>
              <a:spcBef>
                <a:spcPts val="600"/>
              </a:spcBef>
              <a:spcAft>
                <a:spcPts val="0"/>
              </a:spcAft>
              <a:buClr>
                <a:schemeClr val="accent2"/>
              </a:buClr>
              <a:buSzPts val="2760"/>
              <a:buFont typeface="Noto Sans Symbols"/>
              <a:buChar char="▪"/>
              <a:defRPr>
                <a:solidFill>
                  <a:srgbClr val="262626"/>
                </a:solidFill>
              </a:defRPr>
            </a:lvl2pPr>
            <a:lvl3pPr marL="1371600" lvl="2" indent="-374650" algn="l">
              <a:lnSpc>
                <a:spcPct val="110000"/>
              </a:lnSpc>
              <a:spcBef>
                <a:spcPts val="600"/>
              </a:spcBef>
              <a:spcAft>
                <a:spcPts val="0"/>
              </a:spcAft>
              <a:buClr>
                <a:schemeClr val="accent5"/>
              </a:buClr>
              <a:buSzPts val="2300"/>
              <a:buFont typeface="Noto Sans Symbols"/>
              <a:buChar char="▪"/>
              <a:defRPr>
                <a:solidFill>
                  <a:srgbClr val="262626"/>
                </a:solidFill>
              </a:defRPr>
            </a:lvl3pPr>
            <a:lvl4pPr marL="1828800" lvl="3" indent="-360044" algn="l">
              <a:lnSpc>
                <a:spcPct val="110000"/>
              </a:lnSpc>
              <a:spcBef>
                <a:spcPts val="600"/>
              </a:spcBef>
              <a:spcAft>
                <a:spcPts val="0"/>
              </a:spcAft>
              <a:buClr>
                <a:schemeClr val="accent5"/>
              </a:buClr>
              <a:buSzPts val="2070"/>
              <a:buFont typeface="Noto Sans Symbols"/>
              <a:buChar char="▪"/>
              <a:defRPr>
                <a:solidFill>
                  <a:srgbClr val="262626"/>
                </a:solidFill>
              </a:defRPr>
            </a:lvl4pPr>
            <a:lvl5pPr marL="2286000" lvl="4" indent="-360045" algn="l">
              <a:lnSpc>
                <a:spcPct val="110000"/>
              </a:lnSpc>
              <a:spcBef>
                <a:spcPts val="600"/>
              </a:spcBef>
              <a:spcAft>
                <a:spcPts val="0"/>
              </a:spcAft>
              <a:buClr>
                <a:schemeClr val="accent5"/>
              </a:buClr>
              <a:buSzPts val="2070"/>
              <a:buFont typeface="Noto Sans Symbols"/>
              <a:buChar char="▪"/>
              <a:defRPr>
                <a:solidFill>
                  <a:srgbClr val="262626"/>
                </a:solidFill>
              </a:defRPr>
            </a:lvl5pPr>
            <a:lvl6pPr marL="2743200" lvl="5" indent="-360045" algn="l">
              <a:lnSpc>
                <a:spcPct val="110000"/>
              </a:lnSpc>
              <a:spcBef>
                <a:spcPts val="600"/>
              </a:spcBef>
              <a:spcAft>
                <a:spcPts val="0"/>
              </a:spcAft>
              <a:buClr>
                <a:schemeClr val="accent5"/>
              </a:buClr>
              <a:buSzPts val="2070"/>
              <a:buFont typeface="Noto Sans Symbols"/>
              <a:buChar char="▪"/>
              <a:defRPr>
                <a:solidFill>
                  <a:srgbClr val="262626"/>
                </a:solidFill>
              </a:defRPr>
            </a:lvl6pPr>
            <a:lvl7pPr marL="3200400" lvl="6" indent="-360045" algn="l">
              <a:lnSpc>
                <a:spcPct val="110000"/>
              </a:lnSpc>
              <a:spcBef>
                <a:spcPts val="600"/>
              </a:spcBef>
              <a:spcAft>
                <a:spcPts val="0"/>
              </a:spcAft>
              <a:buClr>
                <a:schemeClr val="accent5"/>
              </a:buClr>
              <a:buSzPts val="2070"/>
              <a:buFont typeface="Noto Sans Symbols"/>
              <a:buChar char="▪"/>
              <a:defRPr>
                <a:solidFill>
                  <a:srgbClr val="262626"/>
                </a:solidFill>
              </a:defRPr>
            </a:lvl7pPr>
            <a:lvl8pPr marL="3657600" lvl="7" indent="-360045" algn="l">
              <a:lnSpc>
                <a:spcPct val="110000"/>
              </a:lnSpc>
              <a:spcBef>
                <a:spcPts val="600"/>
              </a:spcBef>
              <a:spcAft>
                <a:spcPts val="0"/>
              </a:spcAft>
              <a:buClr>
                <a:schemeClr val="accent5"/>
              </a:buClr>
              <a:buSzPts val="2070"/>
              <a:buFont typeface="Noto Sans Symbols"/>
              <a:buChar char="▪"/>
              <a:defRPr>
                <a:solidFill>
                  <a:srgbClr val="262626"/>
                </a:solidFill>
              </a:defRPr>
            </a:lvl8pPr>
            <a:lvl9pPr marL="4114800" lvl="8" indent="-360045" algn="l">
              <a:lnSpc>
                <a:spcPct val="110000"/>
              </a:lnSpc>
              <a:spcBef>
                <a:spcPts val="600"/>
              </a:spcBef>
              <a:spcAft>
                <a:spcPts val="600"/>
              </a:spcAft>
              <a:buClr>
                <a:schemeClr val="accent5"/>
              </a:buClr>
              <a:buSzPts val="2070"/>
              <a:buFont typeface="Noto Sans Symbols"/>
              <a:buChar char="▪"/>
              <a:defRPr>
                <a:solidFill>
                  <a:srgbClr val="262626"/>
                </a:solidFill>
              </a:defRPr>
            </a:lvl9pPr>
          </a:lstStyle>
          <a:p>
            <a:endParaRPr/>
          </a:p>
        </p:txBody>
      </p:sp>
      <p:sp>
        <p:nvSpPr>
          <p:cNvPr id="48" name="Google Shape;48;p8"/>
          <p:cNvSpPr txBox="1">
            <a:spLocks noGrp="1"/>
          </p:cNvSpPr>
          <p:nvPr>
            <p:ph type="body" idx="2"/>
          </p:nvPr>
        </p:nvSpPr>
        <p:spPr>
          <a:xfrm>
            <a:off x="6345382" y="1332172"/>
            <a:ext cx="5251311" cy="3974120"/>
          </a:xfrm>
          <a:prstGeom prst="rect">
            <a:avLst/>
          </a:prstGeom>
          <a:noFill/>
          <a:ln>
            <a:noFill/>
          </a:ln>
        </p:spPr>
        <p:txBody>
          <a:bodyPr spcFirstLastPara="1" wrap="square" lIns="91425" tIns="45700" rIns="91425" bIns="45700" anchor="t" anchorCtr="0"/>
          <a:lstStyle>
            <a:lvl1pPr marL="457200" lvl="0" indent="-433069" algn="l">
              <a:lnSpc>
                <a:spcPct val="110000"/>
              </a:lnSpc>
              <a:spcBef>
                <a:spcPts val="1000"/>
              </a:spcBef>
              <a:spcAft>
                <a:spcPts val="0"/>
              </a:spcAft>
              <a:buClr>
                <a:schemeClr val="accent3"/>
              </a:buClr>
              <a:buSzPts val="3220"/>
              <a:buFont typeface="Noto Sans Symbols"/>
              <a:buChar char="▪"/>
              <a:defRPr>
                <a:solidFill>
                  <a:srgbClr val="262626"/>
                </a:solidFill>
              </a:defRPr>
            </a:lvl1pPr>
            <a:lvl2pPr marL="914400" lvl="1" indent="-403860" algn="l">
              <a:lnSpc>
                <a:spcPct val="110000"/>
              </a:lnSpc>
              <a:spcBef>
                <a:spcPts val="600"/>
              </a:spcBef>
              <a:spcAft>
                <a:spcPts val="0"/>
              </a:spcAft>
              <a:buClr>
                <a:schemeClr val="accent2"/>
              </a:buClr>
              <a:buSzPts val="2760"/>
              <a:buFont typeface="Noto Sans Symbols"/>
              <a:buChar char="▪"/>
              <a:defRPr>
                <a:solidFill>
                  <a:srgbClr val="262626"/>
                </a:solidFill>
              </a:defRPr>
            </a:lvl2pPr>
            <a:lvl3pPr marL="1371600" lvl="2" indent="-374650" algn="l">
              <a:lnSpc>
                <a:spcPct val="110000"/>
              </a:lnSpc>
              <a:spcBef>
                <a:spcPts val="600"/>
              </a:spcBef>
              <a:spcAft>
                <a:spcPts val="0"/>
              </a:spcAft>
              <a:buClr>
                <a:schemeClr val="accent5"/>
              </a:buClr>
              <a:buSzPts val="2300"/>
              <a:buFont typeface="Noto Sans Symbols"/>
              <a:buChar char="▪"/>
              <a:defRPr>
                <a:solidFill>
                  <a:srgbClr val="262626"/>
                </a:solidFill>
              </a:defRPr>
            </a:lvl3pPr>
            <a:lvl4pPr marL="1828800" lvl="3" indent="-360044" algn="l">
              <a:lnSpc>
                <a:spcPct val="110000"/>
              </a:lnSpc>
              <a:spcBef>
                <a:spcPts val="600"/>
              </a:spcBef>
              <a:spcAft>
                <a:spcPts val="0"/>
              </a:spcAft>
              <a:buClr>
                <a:schemeClr val="accent5"/>
              </a:buClr>
              <a:buSzPts val="2070"/>
              <a:buFont typeface="Noto Sans Symbols"/>
              <a:buChar char="▪"/>
              <a:defRPr>
                <a:solidFill>
                  <a:srgbClr val="262626"/>
                </a:solidFill>
              </a:defRPr>
            </a:lvl4pPr>
            <a:lvl5pPr marL="2286000" lvl="4" indent="-360045" algn="l">
              <a:lnSpc>
                <a:spcPct val="110000"/>
              </a:lnSpc>
              <a:spcBef>
                <a:spcPts val="600"/>
              </a:spcBef>
              <a:spcAft>
                <a:spcPts val="0"/>
              </a:spcAft>
              <a:buClr>
                <a:schemeClr val="accent5"/>
              </a:buClr>
              <a:buSzPts val="2070"/>
              <a:buFont typeface="Noto Sans Symbols"/>
              <a:buChar char="▪"/>
              <a:defRPr>
                <a:solidFill>
                  <a:srgbClr val="262626"/>
                </a:solidFill>
              </a:defRPr>
            </a:lvl5pPr>
            <a:lvl6pPr marL="2743200" lvl="5" indent="-360045" algn="l">
              <a:lnSpc>
                <a:spcPct val="110000"/>
              </a:lnSpc>
              <a:spcBef>
                <a:spcPts val="600"/>
              </a:spcBef>
              <a:spcAft>
                <a:spcPts val="0"/>
              </a:spcAft>
              <a:buClr>
                <a:schemeClr val="accent5"/>
              </a:buClr>
              <a:buSzPts val="2070"/>
              <a:buFont typeface="Noto Sans Symbols"/>
              <a:buChar char="▪"/>
              <a:defRPr>
                <a:solidFill>
                  <a:srgbClr val="262626"/>
                </a:solidFill>
              </a:defRPr>
            </a:lvl6pPr>
            <a:lvl7pPr marL="3200400" lvl="6" indent="-360045" algn="l">
              <a:lnSpc>
                <a:spcPct val="110000"/>
              </a:lnSpc>
              <a:spcBef>
                <a:spcPts val="600"/>
              </a:spcBef>
              <a:spcAft>
                <a:spcPts val="0"/>
              </a:spcAft>
              <a:buClr>
                <a:schemeClr val="accent5"/>
              </a:buClr>
              <a:buSzPts val="2070"/>
              <a:buFont typeface="Noto Sans Symbols"/>
              <a:buChar char="▪"/>
              <a:defRPr>
                <a:solidFill>
                  <a:srgbClr val="262626"/>
                </a:solidFill>
              </a:defRPr>
            </a:lvl7pPr>
            <a:lvl8pPr marL="3657600" lvl="7" indent="-360045" algn="l">
              <a:lnSpc>
                <a:spcPct val="110000"/>
              </a:lnSpc>
              <a:spcBef>
                <a:spcPts val="600"/>
              </a:spcBef>
              <a:spcAft>
                <a:spcPts val="0"/>
              </a:spcAft>
              <a:buClr>
                <a:schemeClr val="accent5"/>
              </a:buClr>
              <a:buSzPts val="2070"/>
              <a:buFont typeface="Noto Sans Symbols"/>
              <a:buChar char="▪"/>
              <a:defRPr>
                <a:solidFill>
                  <a:srgbClr val="262626"/>
                </a:solidFill>
              </a:defRPr>
            </a:lvl8pPr>
            <a:lvl9pPr marL="4114800" lvl="8" indent="-360045" algn="l">
              <a:lnSpc>
                <a:spcPct val="110000"/>
              </a:lnSpc>
              <a:spcBef>
                <a:spcPts val="600"/>
              </a:spcBef>
              <a:spcAft>
                <a:spcPts val="600"/>
              </a:spcAft>
              <a:buClr>
                <a:schemeClr val="accent5"/>
              </a:buClr>
              <a:buSzPts val="2070"/>
              <a:buFont typeface="Noto Sans Symbols"/>
              <a:buChar char="▪"/>
              <a:defRPr>
                <a:solidFill>
                  <a:srgbClr val="262626"/>
                </a:solidFill>
              </a:defRPr>
            </a:lvl9pPr>
          </a:lstStyle>
          <a:p>
            <a:endParaRPr/>
          </a:p>
        </p:txBody>
      </p:sp>
      <p:sp>
        <p:nvSpPr>
          <p:cNvPr id="49" name="Google Shape;49;p8"/>
          <p:cNvSpPr txBox="1">
            <a:spLocks noGrp="1"/>
          </p:cNvSpPr>
          <p:nvPr>
            <p:ph type="body" idx="3"/>
          </p:nvPr>
        </p:nvSpPr>
        <p:spPr>
          <a:xfrm>
            <a:off x="595313" y="590550"/>
            <a:ext cx="5251450" cy="561515"/>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chemeClr val="dk1"/>
              </a:buClr>
              <a:buSzPts val="2800"/>
              <a:buNone/>
              <a:defRPr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8"/>
          <p:cNvSpPr txBox="1">
            <a:spLocks noGrp="1"/>
          </p:cNvSpPr>
          <p:nvPr>
            <p:ph type="body" idx="4"/>
          </p:nvPr>
        </p:nvSpPr>
        <p:spPr>
          <a:xfrm>
            <a:off x="6345243" y="590550"/>
            <a:ext cx="5251450" cy="561515"/>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chemeClr val="dk1"/>
              </a:buClr>
              <a:buSzPts val="2800"/>
              <a:buNone/>
              <a:defRPr b="1"/>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741883953"/>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mp; Content - Blue">
  <p:cSld name="Title &amp; Content - Blue">
    <p:spTree>
      <p:nvGrpSpPr>
        <p:cNvPr id="1" name="Shape 98"/>
        <p:cNvGrpSpPr/>
        <p:nvPr/>
      </p:nvGrpSpPr>
      <p:grpSpPr>
        <a:xfrm>
          <a:off x="0" y="0"/>
          <a:ext cx="0" cy="0"/>
          <a:chOff x="0" y="0"/>
          <a:chExt cx="0" cy="0"/>
        </a:xfrm>
      </p:grpSpPr>
      <p:sp>
        <p:nvSpPr>
          <p:cNvPr id="101" name="Google Shape;101;p18"/>
          <p:cNvSpPr txBox="1">
            <a:spLocks noGrp="1"/>
          </p:cNvSpPr>
          <p:nvPr>
            <p:ph type="title"/>
          </p:nvPr>
        </p:nvSpPr>
        <p:spPr>
          <a:xfrm>
            <a:off x="402963" y="849854"/>
            <a:ext cx="2668793" cy="5174427"/>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lt1"/>
              </a:buClr>
              <a:buSzPts val="2600"/>
              <a:buFont typeface="Arial"/>
              <a:buNone/>
              <a:defRPr sz="2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8"/>
          <p:cNvSpPr txBox="1">
            <a:spLocks noGrp="1"/>
          </p:cNvSpPr>
          <p:nvPr>
            <p:ph type="body" idx="1"/>
          </p:nvPr>
        </p:nvSpPr>
        <p:spPr>
          <a:xfrm>
            <a:off x="4156798" y="589885"/>
            <a:ext cx="7315200" cy="5694363"/>
          </a:xfrm>
          <a:prstGeom prst="rect">
            <a:avLst/>
          </a:prstGeom>
          <a:noFill/>
          <a:ln>
            <a:noFill/>
          </a:ln>
        </p:spPr>
        <p:txBody>
          <a:bodyPr spcFirstLastPara="1" wrap="square" lIns="91425" tIns="45700" rIns="91425" bIns="45700" anchor="t" anchorCtr="0"/>
          <a:lstStyle>
            <a:lvl1pPr marL="457200" lvl="0" indent="-433069" algn="l">
              <a:lnSpc>
                <a:spcPct val="110000"/>
              </a:lnSpc>
              <a:spcBef>
                <a:spcPts val="1000"/>
              </a:spcBef>
              <a:spcAft>
                <a:spcPts val="0"/>
              </a:spcAft>
              <a:buClr>
                <a:schemeClr val="accent3"/>
              </a:buClr>
              <a:buSzPts val="3220"/>
              <a:buFont typeface="Noto Sans Symbols"/>
              <a:buChar char="▪"/>
              <a:defRPr>
                <a:solidFill>
                  <a:srgbClr val="262626"/>
                </a:solidFill>
              </a:defRPr>
            </a:lvl1pPr>
            <a:lvl2pPr marL="914400" lvl="1" indent="-403860" algn="l">
              <a:lnSpc>
                <a:spcPct val="110000"/>
              </a:lnSpc>
              <a:spcBef>
                <a:spcPts val="600"/>
              </a:spcBef>
              <a:spcAft>
                <a:spcPts val="0"/>
              </a:spcAft>
              <a:buClr>
                <a:schemeClr val="accent2"/>
              </a:buClr>
              <a:buSzPts val="2760"/>
              <a:buFont typeface="Noto Sans Symbols"/>
              <a:buChar char="▪"/>
              <a:defRPr>
                <a:solidFill>
                  <a:srgbClr val="262626"/>
                </a:solidFill>
              </a:defRPr>
            </a:lvl2pPr>
            <a:lvl3pPr marL="1371600" lvl="2" indent="-374650" algn="l">
              <a:lnSpc>
                <a:spcPct val="110000"/>
              </a:lnSpc>
              <a:spcBef>
                <a:spcPts val="600"/>
              </a:spcBef>
              <a:spcAft>
                <a:spcPts val="0"/>
              </a:spcAft>
              <a:buClr>
                <a:schemeClr val="accent5"/>
              </a:buClr>
              <a:buSzPts val="2300"/>
              <a:buFont typeface="Noto Sans Symbols"/>
              <a:buChar char="▪"/>
              <a:defRPr>
                <a:solidFill>
                  <a:srgbClr val="262626"/>
                </a:solidFill>
              </a:defRPr>
            </a:lvl3pPr>
            <a:lvl4pPr marL="1828800" lvl="3" indent="-360044" algn="l">
              <a:lnSpc>
                <a:spcPct val="110000"/>
              </a:lnSpc>
              <a:spcBef>
                <a:spcPts val="600"/>
              </a:spcBef>
              <a:spcAft>
                <a:spcPts val="0"/>
              </a:spcAft>
              <a:buClr>
                <a:schemeClr val="accent5"/>
              </a:buClr>
              <a:buSzPts val="2070"/>
              <a:buFont typeface="Noto Sans Symbols"/>
              <a:buChar char="▪"/>
              <a:defRPr>
                <a:solidFill>
                  <a:srgbClr val="262626"/>
                </a:solidFill>
              </a:defRPr>
            </a:lvl4pPr>
            <a:lvl5pPr marL="2286000" lvl="4" indent="-360045" algn="l">
              <a:lnSpc>
                <a:spcPct val="110000"/>
              </a:lnSpc>
              <a:spcBef>
                <a:spcPts val="600"/>
              </a:spcBef>
              <a:spcAft>
                <a:spcPts val="0"/>
              </a:spcAft>
              <a:buClr>
                <a:schemeClr val="accent5"/>
              </a:buClr>
              <a:buSzPts val="2070"/>
              <a:buFont typeface="Noto Sans Symbols"/>
              <a:buChar char="▪"/>
              <a:defRPr>
                <a:solidFill>
                  <a:srgbClr val="262626"/>
                </a:solidFill>
              </a:defRPr>
            </a:lvl5pPr>
            <a:lvl6pPr marL="2743200" lvl="5" indent="-360045" algn="l">
              <a:lnSpc>
                <a:spcPct val="110000"/>
              </a:lnSpc>
              <a:spcBef>
                <a:spcPts val="600"/>
              </a:spcBef>
              <a:spcAft>
                <a:spcPts val="0"/>
              </a:spcAft>
              <a:buClr>
                <a:schemeClr val="accent5"/>
              </a:buClr>
              <a:buSzPts val="2070"/>
              <a:buFont typeface="Noto Sans Symbols"/>
              <a:buChar char="▪"/>
              <a:defRPr>
                <a:solidFill>
                  <a:srgbClr val="262626"/>
                </a:solidFill>
              </a:defRPr>
            </a:lvl6pPr>
            <a:lvl7pPr marL="3200400" lvl="6" indent="-360045" algn="l">
              <a:lnSpc>
                <a:spcPct val="110000"/>
              </a:lnSpc>
              <a:spcBef>
                <a:spcPts val="600"/>
              </a:spcBef>
              <a:spcAft>
                <a:spcPts val="0"/>
              </a:spcAft>
              <a:buClr>
                <a:schemeClr val="accent5"/>
              </a:buClr>
              <a:buSzPts val="2070"/>
              <a:buFont typeface="Noto Sans Symbols"/>
              <a:buChar char="▪"/>
              <a:defRPr>
                <a:solidFill>
                  <a:srgbClr val="262626"/>
                </a:solidFill>
              </a:defRPr>
            </a:lvl7pPr>
            <a:lvl8pPr marL="3657600" lvl="7" indent="-360045" algn="l">
              <a:lnSpc>
                <a:spcPct val="110000"/>
              </a:lnSpc>
              <a:spcBef>
                <a:spcPts val="600"/>
              </a:spcBef>
              <a:spcAft>
                <a:spcPts val="0"/>
              </a:spcAft>
              <a:buClr>
                <a:schemeClr val="accent5"/>
              </a:buClr>
              <a:buSzPts val="2070"/>
              <a:buFont typeface="Noto Sans Symbols"/>
              <a:buChar char="▪"/>
              <a:defRPr>
                <a:solidFill>
                  <a:srgbClr val="262626"/>
                </a:solidFill>
              </a:defRPr>
            </a:lvl8pPr>
            <a:lvl9pPr marL="4114800" lvl="8" indent="-360045" algn="l">
              <a:lnSpc>
                <a:spcPct val="110000"/>
              </a:lnSpc>
              <a:spcBef>
                <a:spcPts val="600"/>
              </a:spcBef>
              <a:spcAft>
                <a:spcPts val="600"/>
              </a:spcAft>
              <a:buClr>
                <a:schemeClr val="accent5"/>
              </a:buClr>
              <a:buSzPts val="2070"/>
              <a:buFont typeface="Noto Sans Symbols"/>
              <a:buChar char="▪"/>
              <a:defRPr>
                <a:solidFill>
                  <a:srgbClr val="262626"/>
                </a:solidFill>
              </a:defRPr>
            </a:lvl9pPr>
          </a:lstStyle>
          <a:p>
            <a:endParaRPr/>
          </a:p>
        </p:txBody>
      </p:sp>
    </p:spTree>
    <p:extLst>
      <p:ext uri="{BB962C8B-B14F-4D97-AF65-F5344CB8AC3E}">
        <p14:creationId xmlns:p14="http://schemas.microsoft.com/office/powerpoint/2010/main" val="1244656002"/>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Quote - Orange">
  <p:cSld name="Quote - Orange">
    <p:spTree>
      <p:nvGrpSpPr>
        <p:cNvPr id="1" name="Shape 51"/>
        <p:cNvGrpSpPr/>
        <p:nvPr/>
      </p:nvGrpSpPr>
      <p:grpSpPr>
        <a:xfrm>
          <a:off x="0" y="0"/>
          <a:ext cx="0" cy="0"/>
          <a:chOff x="0" y="0"/>
          <a:chExt cx="0" cy="0"/>
        </a:xfrm>
      </p:grpSpPr>
      <p:sp>
        <p:nvSpPr>
          <p:cNvPr id="54" name="Google Shape;54;p9"/>
          <p:cNvSpPr txBox="1">
            <a:spLocks noGrp="1"/>
          </p:cNvSpPr>
          <p:nvPr>
            <p:ph type="body" idx="1"/>
          </p:nvPr>
        </p:nvSpPr>
        <p:spPr>
          <a:xfrm>
            <a:off x="1191490" y="589886"/>
            <a:ext cx="10266653" cy="5215170"/>
          </a:xfrm>
          <a:prstGeom prst="rect">
            <a:avLst/>
          </a:prstGeom>
          <a:noFill/>
          <a:ln>
            <a:noFill/>
          </a:ln>
        </p:spPr>
        <p:txBody>
          <a:bodyPr spcFirstLastPara="1" wrap="square" lIns="91425" tIns="45700" rIns="91425" bIns="45700" anchor="ctr" anchorCtr="0"/>
          <a:lstStyle>
            <a:lvl1pPr marL="457200" lvl="0" indent="-228600" algn="l">
              <a:lnSpc>
                <a:spcPct val="110000"/>
              </a:lnSpc>
              <a:spcBef>
                <a:spcPts val="1000"/>
              </a:spcBef>
              <a:spcAft>
                <a:spcPts val="0"/>
              </a:spcAft>
              <a:buClr>
                <a:schemeClr val="accent3"/>
              </a:buClr>
              <a:buSzPts val="3220"/>
              <a:buFont typeface="Noto Sans Symbols"/>
              <a:buNone/>
              <a:defRPr>
                <a:solidFill>
                  <a:srgbClr val="262626"/>
                </a:solidFill>
              </a:defRPr>
            </a:lvl1pPr>
            <a:lvl2pPr marL="914400" lvl="1" indent="-228600" algn="l">
              <a:lnSpc>
                <a:spcPct val="110000"/>
              </a:lnSpc>
              <a:spcBef>
                <a:spcPts val="600"/>
              </a:spcBef>
              <a:spcAft>
                <a:spcPts val="0"/>
              </a:spcAft>
              <a:buClr>
                <a:schemeClr val="accent2"/>
              </a:buClr>
              <a:buSzPts val="2760"/>
              <a:buFont typeface="Noto Sans Symbols"/>
              <a:buNone/>
              <a:defRPr>
                <a:solidFill>
                  <a:srgbClr val="262626"/>
                </a:solidFill>
              </a:defRPr>
            </a:lvl2pPr>
            <a:lvl3pPr marL="1371600" lvl="2" indent="-228600" algn="l">
              <a:lnSpc>
                <a:spcPct val="110000"/>
              </a:lnSpc>
              <a:spcBef>
                <a:spcPts val="600"/>
              </a:spcBef>
              <a:spcAft>
                <a:spcPts val="0"/>
              </a:spcAft>
              <a:buClr>
                <a:schemeClr val="accent5"/>
              </a:buClr>
              <a:buSzPts val="2300"/>
              <a:buFont typeface="Noto Sans Symbols"/>
              <a:buNone/>
              <a:defRPr>
                <a:solidFill>
                  <a:srgbClr val="262626"/>
                </a:solidFill>
              </a:defRPr>
            </a:lvl3pPr>
            <a:lvl4pPr marL="1828800" lvl="3" indent="-228600" algn="l">
              <a:lnSpc>
                <a:spcPct val="110000"/>
              </a:lnSpc>
              <a:spcBef>
                <a:spcPts val="600"/>
              </a:spcBef>
              <a:spcAft>
                <a:spcPts val="0"/>
              </a:spcAft>
              <a:buClr>
                <a:schemeClr val="accent5"/>
              </a:buClr>
              <a:buSzPts val="2070"/>
              <a:buFont typeface="Noto Sans Symbols"/>
              <a:buNone/>
              <a:defRPr>
                <a:solidFill>
                  <a:srgbClr val="262626"/>
                </a:solidFill>
              </a:defRPr>
            </a:lvl4pPr>
            <a:lvl5pPr marL="2286000" lvl="4" indent="-360045" algn="l">
              <a:lnSpc>
                <a:spcPct val="110000"/>
              </a:lnSpc>
              <a:spcBef>
                <a:spcPts val="600"/>
              </a:spcBef>
              <a:spcAft>
                <a:spcPts val="0"/>
              </a:spcAft>
              <a:buClr>
                <a:schemeClr val="accent5"/>
              </a:buClr>
              <a:buSzPts val="2070"/>
              <a:buFont typeface="Noto Sans Symbols"/>
              <a:buChar char="▪"/>
              <a:defRPr>
                <a:solidFill>
                  <a:srgbClr val="262626"/>
                </a:solidFill>
              </a:defRPr>
            </a:lvl5pPr>
            <a:lvl6pPr marL="2743200" lvl="5" indent="-360045" algn="l">
              <a:lnSpc>
                <a:spcPct val="110000"/>
              </a:lnSpc>
              <a:spcBef>
                <a:spcPts val="600"/>
              </a:spcBef>
              <a:spcAft>
                <a:spcPts val="0"/>
              </a:spcAft>
              <a:buClr>
                <a:schemeClr val="accent5"/>
              </a:buClr>
              <a:buSzPts val="2070"/>
              <a:buFont typeface="Noto Sans Symbols"/>
              <a:buChar char="▪"/>
              <a:defRPr>
                <a:solidFill>
                  <a:srgbClr val="262626"/>
                </a:solidFill>
              </a:defRPr>
            </a:lvl6pPr>
            <a:lvl7pPr marL="3200400" lvl="6" indent="-360045" algn="l">
              <a:lnSpc>
                <a:spcPct val="110000"/>
              </a:lnSpc>
              <a:spcBef>
                <a:spcPts val="600"/>
              </a:spcBef>
              <a:spcAft>
                <a:spcPts val="0"/>
              </a:spcAft>
              <a:buClr>
                <a:schemeClr val="accent5"/>
              </a:buClr>
              <a:buSzPts val="2070"/>
              <a:buFont typeface="Noto Sans Symbols"/>
              <a:buChar char="▪"/>
              <a:defRPr>
                <a:solidFill>
                  <a:srgbClr val="262626"/>
                </a:solidFill>
              </a:defRPr>
            </a:lvl7pPr>
            <a:lvl8pPr marL="3657600" lvl="7" indent="-360045" algn="l">
              <a:lnSpc>
                <a:spcPct val="110000"/>
              </a:lnSpc>
              <a:spcBef>
                <a:spcPts val="600"/>
              </a:spcBef>
              <a:spcAft>
                <a:spcPts val="0"/>
              </a:spcAft>
              <a:buClr>
                <a:schemeClr val="accent5"/>
              </a:buClr>
              <a:buSzPts val="2070"/>
              <a:buFont typeface="Noto Sans Symbols"/>
              <a:buChar char="▪"/>
              <a:defRPr>
                <a:solidFill>
                  <a:srgbClr val="262626"/>
                </a:solidFill>
              </a:defRPr>
            </a:lvl8pPr>
            <a:lvl9pPr marL="4114800" lvl="8" indent="-360045" algn="l">
              <a:lnSpc>
                <a:spcPct val="110000"/>
              </a:lnSpc>
              <a:spcBef>
                <a:spcPts val="600"/>
              </a:spcBef>
              <a:spcAft>
                <a:spcPts val="600"/>
              </a:spcAft>
              <a:buClr>
                <a:schemeClr val="accent5"/>
              </a:buClr>
              <a:buSzPts val="2070"/>
              <a:buFont typeface="Noto Sans Symbols"/>
              <a:buChar char="▪"/>
              <a:defRPr>
                <a:solidFill>
                  <a:srgbClr val="262626"/>
                </a:solidFill>
              </a:defRPr>
            </a:lvl9pPr>
          </a:lstStyle>
          <a:p>
            <a:endParaRPr/>
          </a:p>
        </p:txBody>
      </p:sp>
      <p:sp>
        <p:nvSpPr>
          <p:cNvPr id="55" name="Google Shape;55;p9"/>
          <p:cNvSpPr txBox="1">
            <a:spLocks noGrp="1"/>
          </p:cNvSpPr>
          <p:nvPr>
            <p:ph type="body" idx="2"/>
          </p:nvPr>
        </p:nvSpPr>
        <p:spPr>
          <a:xfrm>
            <a:off x="1192213" y="5957883"/>
            <a:ext cx="10266362" cy="525462"/>
          </a:xfrm>
          <a:prstGeom prst="rect">
            <a:avLst/>
          </a:prstGeom>
          <a:noFill/>
          <a:ln>
            <a:noFill/>
          </a:ln>
        </p:spPr>
        <p:txBody>
          <a:bodyPr spcFirstLastPara="1" wrap="square" lIns="91425" tIns="45700" rIns="91425" bIns="45700" anchor="ctr" anchorCtr="0"/>
          <a:lstStyle>
            <a:lvl1pPr marL="457200" lvl="0" indent="-228600" algn="r">
              <a:lnSpc>
                <a:spcPct val="90000"/>
              </a:lnSpc>
              <a:spcBef>
                <a:spcPts val="1000"/>
              </a:spcBef>
              <a:spcAft>
                <a:spcPts val="0"/>
              </a:spcAft>
              <a:buClr>
                <a:schemeClr val="dk1"/>
              </a:buClr>
              <a:buSzPts val="1800"/>
              <a:buNone/>
              <a:defRPr sz="1800" i="1"/>
            </a:lvl1pPr>
            <a:lvl2pPr marL="914400" lvl="1" indent="-228600" algn="r">
              <a:lnSpc>
                <a:spcPct val="90000"/>
              </a:lnSpc>
              <a:spcBef>
                <a:spcPts val="500"/>
              </a:spcBef>
              <a:spcAft>
                <a:spcPts val="0"/>
              </a:spcAft>
              <a:buClr>
                <a:schemeClr val="dk1"/>
              </a:buClr>
              <a:buSzPts val="1800"/>
              <a:buNone/>
              <a:defRPr sz="1800" i="1"/>
            </a:lvl2pPr>
            <a:lvl3pPr marL="1371600" lvl="2" indent="-228600" algn="r">
              <a:lnSpc>
                <a:spcPct val="90000"/>
              </a:lnSpc>
              <a:spcBef>
                <a:spcPts val="500"/>
              </a:spcBef>
              <a:spcAft>
                <a:spcPts val="0"/>
              </a:spcAft>
              <a:buClr>
                <a:schemeClr val="dk1"/>
              </a:buClr>
              <a:buSzPts val="1800"/>
              <a:buNone/>
              <a:defRPr sz="1800" i="1"/>
            </a:lvl3pPr>
            <a:lvl4pPr marL="1828800" lvl="3" indent="-228600" algn="r">
              <a:lnSpc>
                <a:spcPct val="90000"/>
              </a:lnSpc>
              <a:spcBef>
                <a:spcPts val="500"/>
              </a:spcBef>
              <a:spcAft>
                <a:spcPts val="0"/>
              </a:spcAft>
              <a:buClr>
                <a:schemeClr val="dk1"/>
              </a:buClr>
              <a:buSzPts val="1800"/>
              <a:buNone/>
              <a:defRPr sz="1800" i="1"/>
            </a:lvl4pPr>
            <a:lvl5pPr marL="2286000" lvl="4" indent="-228600" algn="r">
              <a:lnSpc>
                <a:spcPct val="90000"/>
              </a:lnSpc>
              <a:spcBef>
                <a:spcPts val="500"/>
              </a:spcBef>
              <a:spcAft>
                <a:spcPts val="0"/>
              </a:spcAft>
              <a:buClr>
                <a:schemeClr val="dk1"/>
              </a:buClr>
              <a:buSzPts val="1800"/>
              <a:buNone/>
              <a:defRPr sz="1800"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74931308"/>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op Title &amp; Content - Orange">
  <p:cSld name="Top Title &amp; Content - Orange">
    <p:spTree>
      <p:nvGrpSpPr>
        <p:cNvPr id="1" name="Shape 27"/>
        <p:cNvGrpSpPr/>
        <p:nvPr/>
      </p:nvGrpSpPr>
      <p:grpSpPr>
        <a:xfrm>
          <a:off x="0" y="0"/>
          <a:ext cx="0" cy="0"/>
          <a:chOff x="0" y="0"/>
          <a:chExt cx="0" cy="0"/>
        </a:xfrm>
      </p:grpSpPr>
      <p:sp>
        <p:nvSpPr>
          <p:cNvPr id="30" name="Google Shape;30;p5"/>
          <p:cNvSpPr txBox="1">
            <a:spLocks noGrp="1"/>
          </p:cNvSpPr>
          <p:nvPr>
            <p:ph type="title"/>
          </p:nvPr>
        </p:nvSpPr>
        <p:spPr>
          <a:xfrm>
            <a:off x="581895" y="138719"/>
            <a:ext cx="11000943" cy="720436"/>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lt1"/>
              </a:buClr>
              <a:buSzPts val="2600"/>
              <a:buFont typeface="Arial"/>
              <a:buNone/>
              <a:defRPr sz="2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595750" y="1608463"/>
            <a:ext cx="11000943" cy="4716406"/>
          </a:xfrm>
          <a:prstGeom prst="rect">
            <a:avLst/>
          </a:prstGeom>
          <a:noFill/>
          <a:ln>
            <a:noFill/>
          </a:ln>
        </p:spPr>
        <p:txBody>
          <a:bodyPr spcFirstLastPara="1" wrap="square" lIns="91425" tIns="45700" rIns="91425" bIns="45700" anchor="t" anchorCtr="0"/>
          <a:lstStyle>
            <a:lvl1pPr marL="457200" lvl="0" indent="-433069" algn="l">
              <a:lnSpc>
                <a:spcPct val="110000"/>
              </a:lnSpc>
              <a:spcBef>
                <a:spcPts val="1000"/>
              </a:spcBef>
              <a:spcAft>
                <a:spcPts val="0"/>
              </a:spcAft>
              <a:buClr>
                <a:schemeClr val="accent3"/>
              </a:buClr>
              <a:buSzPts val="3220"/>
              <a:buFont typeface="Noto Sans Symbols"/>
              <a:buChar char="▪"/>
              <a:defRPr>
                <a:solidFill>
                  <a:srgbClr val="262626"/>
                </a:solidFill>
              </a:defRPr>
            </a:lvl1pPr>
            <a:lvl2pPr marL="914400" lvl="1" indent="-403860" algn="l">
              <a:lnSpc>
                <a:spcPct val="110000"/>
              </a:lnSpc>
              <a:spcBef>
                <a:spcPts val="600"/>
              </a:spcBef>
              <a:spcAft>
                <a:spcPts val="0"/>
              </a:spcAft>
              <a:buClr>
                <a:schemeClr val="accent2"/>
              </a:buClr>
              <a:buSzPts val="2760"/>
              <a:buFont typeface="Noto Sans Symbols"/>
              <a:buChar char="▪"/>
              <a:defRPr>
                <a:solidFill>
                  <a:srgbClr val="262626"/>
                </a:solidFill>
              </a:defRPr>
            </a:lvl2pPr>
            <a:lvl3pPr marL="1371600" lvl="2" indent="-374650" algn="l">
              <a:lnSpc>
                <a:spcPct val="110000"/>
              </a:lnSpc>
              <a:spcBef>
                <a:spcPts val="600"/>
              </a:spcBef>
              <a:spcAft>
                <a:spcPts val="0"/>
              </a:spcAft>
              <a:buClr>
                <a:schemeClr val="accent5"/>
              </a:buClr>
              <a:buSzPts val="2300"/>
              <a:buFont typeface="Noto Sans Symbols"/>
              <a:buChar char="▪"/>
              <a:defRPr>
                <a:solidFill>
                  <a:srgbClr val="262626"/>
                </a:solidFill>
              </a:defRPr>
            </a:lvl3pPr>
            <a:lvl4pPr marL="1828800" lvl="3" indent="-360044" algn="l">
              <a:lnSpc>
                <a:spcPct val="110000"/>
              </a:lnSpc>
              <a:spcBef>
                <a:spcPts val="600"/>
              </a:spcBef>
              <a:spcAft>
                <a:spcPts val="0"/>
              </a:spcAft>
              <a:buClr>
                <a:schemeClr val="accent5"/>
              </a:buClr>
              <a:buSzPts val="2070"/>
              <a:buFont typeface="Noto Sans Symbols"/>
              <a:buChar char="▪"/>
              <a:defRPr>
                <a:solidFill>
                  <a:srgbClr val="262626"/>
                </a:solidFill>
              </a:defRPr>
            </a:lvl4pPr>
            <a:lvl5pPr marL="2286000" lvl="4" indent="-360045" algn="l">
              <a:lnSpc>
                <a:spcPct val="110000"/>
              </a:lnSpc>
              <a:spcBef>
                <a:spcPts val="600"/>
              </a:spcBef>
              <a:spcAft>
                <a:spcPts val="0"/>
              </a:spcAft>
              <a:buClr>
                <a:schemeClr val="accent5"/>
              </a:buClr>
              <a:buSzPts val="2070"/>
              <a:buFont typeface="Noto Sans Symbols"/>
              <a:buChar char="▪"/>
              <a:defRPr>
                <a:solidFill>
                  <a:srgbClr val="262626"/>
                </a:solidFill>
              </a:defRPr>
            </a:lvl5pPr>
            <a:lvl6pPr marL="2743200" lvl="5" indent="-360045" algn="l">
              <a:lnSpc>
                <a:spcPct val="110000"/>
              </a:lnSpc>
              <a:spcBef>
                <a:spcPts val="600"/>
              </a:spcBef>
              <a:spcAft>
                <a:spcPts val="0"/>
              </a:spcAft>
              <a:buClr>
                <a:schemeClr val="accent5"/>
              </a:buClr>
              <a:buSzPts val="2070"/>
              <a:buFont typeface="Noto Sans Symbols"/>
              <a:buChar char="▪"/>
              <a:defRPr>
                <a:solidFill>
                  <a:srgbClr val="262626"/>
                </a:solidFill>
              </a:defRPr>
            </a:lvl6pPr>
            <a:lvl7pPr marL="3200400" lvl="6" indent="-360045" algn="l">
              <a:lnSpc>
                <a:spcPct val="110000"/>
              </a:lnSpc>
              <a:spcBef>
                <a:spcPts val="600"/>
              </a:spcBef>
              <a:spcAft>
                <a:spcPts val="0"/>
              </a:spcAft>
              <a:buClr>
                <a:schemeClr val="accent5"/>
              </a:buClr>
              <a:buSzPts val="2070"/>
              <a:buFont typeface="Noto Sans Symbols"/>
              <a:buChar char="▪"/>
              <a:defRPr>
                <a:solidFill>
                  <a:srgbClr val="262626"/>
                </a:solidFill>
              </a:defRPr>
            </a:lvl7pPr>
            <a:lvl8pPr marL="3657600" lvl="7" indent="-360045" algn="l">
              <a:lnSpc>
                <a:spcPct val="110000"/>
              </a:lnSpc>
              <a:spcBef>
                <a:spcPts val="600"/>
              </a:spcBef>
              <a:spcAft>
                <a:spcPts val="0"/>
              </a:spcAft>
              <a:buClr>
                <a:schemeClr val="accent5"/>
              </a:buClr>
              <a:buSzPts val="2070"/>
              <a:buFont typeface="Noto Sans Symbols"/>
              <a:buChar char="▪"/>
              <a:defRPr>
                <a:solidFill>
                  <a:srgbClr val="262626"/>
                </a:solidFill>
              </a:defRPr>
            </a:lvl8pPr>
            <a:lvl9pPr marL="4114800" lvl="8" indent="-360045" algn="l">
              <a:lnSpc>
                <a:spcPct val="110000"/>
              </a:lnSpc>
              <a:spcBef>
                <a:spcPts val="600"/>
              </a:spcBef>
              <a:spcAft>
                <a:spcPts val="600"/>
              </a:spcAft>
              <a:buClr>
                <a:schemeClr val="accent5"/>
              </a:buClr>
              <a:buSzPts val="2070"/>
              <a:buFont typeface="Noto Sans Symbols"/>
              <a:buChar char="▪"/>
              <a:defRPr>
                <a:solidFill>
                  <a:srgbClr val="262626"/>
                </a:solidFill>
              </a:defRPr>
            </a:lvl9pPr>
          </a:lstStyle>
          <a:p>
            <a:endParaRPr/>
          </a:p>
        </p:txBody>
      </p:sp>
    </p:spTree>
    <p:extLst>
      <p:ext uri="{BB962C8B-B14F-4D97-AF65-F5344CB8AC3E}">
        <p14:creationId xmlns:p14="http://schemas.microsoft.com/office/powerpoint/2010/main" val="390484572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2074E-69D9-F548-8B1D-FDEBAD9F9662}"/>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976ACD6-715F-8145-B40F-9AD00AE4BB21}"/>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54EE815-919D-A742-8A7D-A17ED1174447}"/>
              </a:ext>
            </a:extLst>
          </p:cNvPr>
          <p:cNvSpPr>
            <a:spLocks noGrp="1"/>
          </p:cNvSpPr>
          <p:nvPr>
            <p:ph type="ftr" sz="quarter" idx="11"/>
          </p:nvPr>
        </p:nvSpPr>
        <p:spPr/>
        <p:txBody>
          <a:bodyPr/>
          <a:lstStyle/>
          <a:p>
            <a:r>
              <a:rPr lang="en-US"/>
              <a:t>Sprint 2 Review</a:t>
            </a:r>
            <a:endParaRPr lang="en-US" dirty="0"/>
          </a:p>
        </p:txBody>
      </p:sp>
      <p:sp>
        <p:nvSpPr>
          <p:cNvPr id="6" name="Slide Number Placeholder 5">
            <a:extLst>
              <a:ext uri="{FF2B5EF4-FFF2-40B4-BE49-F238E27FC236}">
                <a16:creationId xmlns:a16="http://schemas.microsoft.com/office/drawing/2014/main" id="{F748BA15-0B58-A84A-B513-614F4F0C7C1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59507302"/>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lt1"/>
        </a:solidFill>
        <a:effectLst/>
      </p:bgPr>
    </p:bg>
    <p:spTree>
      <p:nvGrpSpPr>
        <p:cNvPr id="1" name="Shape 86"/>
        <p:cNvGrpSpPr/>
        <p:nvPr/>
      </p:nvGrpSpPr>
      <p:grpSpPr>
        <a:xfrm>
          <a:off x="0" y="0"/>
          <a:ext cx="0" cy="0"/>
          <a:chOff x="0" y="0"/>
          <a:chExt cx="0" cy="0"/>
        </a:xfrm>
      </p:grpSpPr>
      <p:sp>
        <p:nvSpPr>
          <p:cNvPr id="87" name="Google Shape;87;p15"/>
          <p:cNvSpPr txBox="1">
            <a:spLocks noGrp="1"/>
          </p:cNvSpPr>
          <p:nvPr>
            <p:ph type="ctrTitle"/>
          </p:nvPr>
        </p:nvSpPr>
        <p:spPr>
          <a:xfrm>
            <a:off x="860605" y="2050617"/>
            <a:ext cx="10499471" cy="2784619"/>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accent1"/>
              </a:buClr>
              <a:buSzPts val="4200"/>
              <a:buFont typeface="Arial"/>
              <a:buNone/>
              <a:defRPr sz="4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907568154"/>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 Blue">
  <p:cSld name="Quote - Blue">
    <p:spTree>
      <p:nvGrpSpPr>
        <p:cNvPr id="1" name="Shape 160"/>
        <p:cNvGrpSpPr/>
        <p:nvPr/>
      </p:nvGrpSpPr>
      <p:grpSpPr>
        <a:xfrm>
          <a:off x="0" y="0"/>
          <a:ext cx="0" cy="0"/>
          <a:chOff x="0" y="0"/>
          <a:chExt cx="0" cy="0"/>
        </a:xfrm>
      </p:grpSpPr>
      <p:sp>
        <p:nvSpPr>
          <p:cNvPr id="163" name="Google Shape;163;p29"/>
          <p:cNvSpPr txBox="1">
            <a:spLocks noGrp="1"/>
          </p:cNvSpPr>
          <p:nvPr>
            <p:ph type="body" idx="1"/>
          </p:nvPr>
        </p:nvSpPr>
        <p:spPr>
          <a:xfrm>
            <a:off x="1191490" y="589886"/>
            <a:ext cx="10266653" cy="5215170"/>
          </a:xfrm>
          <a:prstGeom prst="rect">
            <a:avLst/>
          </a:prstGeom>
          <a:noFill/>
          <a:ln>
            <a:noFill/>
          </a:ln>
        </p:spPr>
        <p:txBody>
          <a:bodyPr spcFirstLastPara="1" wrap="square" lIns="91425" tIns="45700" rIns="91425" bIns="45700" anchor="ctr" anchorCtr="0"/>
          <a:lstStyle>
            <a:lvl1pPr marL="457200" lvl="0" indent="-228600" algn="l">
              <a:lnSpc>
                <a:spcPct val="110000"/>
              </a:lnSpc>
              <a:spcBef>
                <a:spcPts val="1000"/>
              </a:spcBef>
              <a:spcAft>
                <a:spcPts val="0"/>
              </a:spcAft>
              <a:buClr>
                <a:schemeClr val="accent3"/>
              </a:buClr>
              <a:buSzPts val="3220"/>
              <a:buFont typeface="Noto Sans Symbols"/>
              <a:buNone/>
              <a:defRPr>
                <a:solidFill>
                  <a:srgbClr val="262626"/>
                </a:solidFill>
              </a:defRPr>
            </a:lvl1pPr>
            <a:lvl2pPr marL="914400" lvl="1" indent="-228600" algn="l">
              <a:lnSpc>
                <a:spcPct val="110000"/>
              </a:lnSpc>
              <a:spcBef>
                <a:spcPts val="600"/>
              </a:spcBef>
              <a:spcAft>
                <a:spcPts val="0"/>
              </a:spcAft>
              <a:buClr>
                <a:schemeClr val="accent2"/>
              </a:buClr>
              <a:buSzPts val="2760"/>
              <a:buFont typeface="Noto Sans Symbols"/>
              <a:buNone/>
              <a:defRPr>
                <a:solidFill>
                  <a:srgbClr val="262626"/>
                </a:solidFill>
              </a:defRPr>
            </a:lvl2pPr>
            <a:lvl3pPr marL="1371600" lvl="2" indent="-228600" algn="l">
              <a:lnSpc>
                <a:spcPct val="110000"/>
              </a:lnSpc>
              <a:spcBef>
                <a:spcPts val="600"/>
              </a:spcBef>
              <a:spcAft>
                <a:spcPts val="0"/>
              </a:spcAft>
              <a:buClr>
                <a:schemeClr val="accent5"/>
              </a:buClr>
              <a:buSzPts val="2300"/>
              <a:buFont typeface="Noto Sans Symbols"/>
              <a:buNone/>
              <a:defRPr>
                <a:solidFill>
                  <a:srgbClr val="262626"/>
                </a:solidFill>
              </a:defRPr>
            </a:lvl3pPr>
            <a:lvl4pPr marL="1828800" lvl="3" indent="-228600" algn="l">
              <a:lnSpc>
                <a:spcPct val="110000"/>
              </a:lnSpc>
              <a:spcBef>
                <a:spcPts val="600"/>
              </a:spcBef>
              <a:spcAft>
                <a:spcPts val="0"/>
              </a:spcAft>
              <a:buClr>
                <a:schemeClr val="accent5"/>
              </a:buClr>
              <a:buSzPts val="2070"/>
              <a:buFont typeface="Noto Sans Symbols"/>
              <a:buNone/>
              <a:defRPr>
                <a:solidFill>
                  <a:srgbClr val="262626"/>
                </a:solidFill>
              </a:defRPr>
            </a:lvl4pPr>
            <a:lvl5pPr marL="2286000" lvl="4" indent="-360045" algn="l">
              <a:lnSpc>
                <a:spcPct val="110000"/>
              </a:lnSpc>
              <a:spcBef>
                <a:spcPts val="600"/>
              </a:spcBef>
              <a:spcAft>
                <a:spcPts val="0"/>
              </a:spcAft>
              <a:buClr>
                <a:schemeClr val="accent5"/>
              </a:buClr>
              <a:buSzPts val="2070"/>
              <a:buFont typeface="Noto Sans Symbols"/>
              <a:buChar char="▪"/>
              <a:defRPr>
                <a:solidFill>
                  <a:srgbClr val="262626"/>
                </a:solidFill>
              </a:defRPr>
            </a:lvl5pPr>
            <a:lvl6pPr marL="2743200" lvl="5" indent="-360045" algn="l">
              <a:lnSpc>
                <a:spcPct val="110000"/>
              </a:lnSpc>
              <a:spcBef>
                <a:spcPts val="600"/>
              </a:spcBef>
              <a:spcAft>
                <a:spcPts val="0"/>
              </a:spcAft>
              <a:buClr>
                <a:schemeClr val="accent5"/>
              </a:buClr>
              <a:buSzPts val="2070"/>
              <a:buFont typeface="Noto Sans Symbols"/>
              <a:buChar char="▪"/>
              <a:defRPr>
                <a:solidFill>
                  <a:srgbClr val="262626"/>
                </a:solidFill>
              </a:defRPr>
            </a:lvl6pPr>
            <a:lvl7pPr marL="3200400" lvl="6" indent="-360045" algn="l">
              <a:lnSpc>
                <a:spcPct val="110000"/>
              </a:lnSpc>
              <a:spcBef>
                <a:spcPts val="600"/>
              </a:spcBef>
              <a:spcAft>
                <a:spcPts val="0"/>
              </a:spcAft>
              <a:buClr>
                <a:schemeClr val="accent5"/>
              </a:buClr>
              <a:buSzPts val="2070"/>
              <a:buFont typeface="Noto Sans Symbols"/>
              <a:buChar char="▪"/>
              <a:defRPr>
                <a:solidFill>
                  <a:srgbClr val="262626"/>
                </a:solidFill>
              </a:defRPr>
            </a:lvl7pPr>
            <a:lvl8pPr marL="3657600" lvl="7" indent="-360045" algn="l">
              <a:lnSpc>
                <a:spcPct val="110000"/>
              </a:lnSpc>
              <a:spcBef>
                <a:spcPts val="600"/>
              </a:spcBef>
              <a:spcAft>
                <a:spcPts val="0"/>
              </a:spcAft>
              <a:buClr>
                <a:schemeClr val="accent5"/>
              </a:buClr>
              <a:buSzPts val="2070"/>
              <a:buFont typeface="Noto Sans Symbols"/>
              <a:buChar char="▪"/>
              <a:defRPr>
                <a:solidFill>
                  <a:srgbClr val="262626"/>
                </a:solidFill>
              </a:defRPr>
            </a:lvl8pPr>
            <a:lvl9pPr marL="4114800" lvl="8" indent="-360045" algn="l">
              <a:lnSpc>
                <a:spcPct val="110000"/>
              </a:lnSpc>
              <a:spcBef>
                <a:spcPts val="600"/>
              </a:spcBef>
              <a:spcAft>
                <a:spcPts val="600"/>
              </a:spcAft>
              <a:buClr>
                <a:schemeClr val="accent5"/>
              </a:buClr>
              <a:buSzPts val="2070"/>
              <a:buFont typeface="Noto Sans Symbols"/>
              <a:buChar char="▪"/>
              <a:defRPr>
                <a:solidFill>
                  <a:srgbClr val="262626"/>
                </a:solidFill>
              </a:defRPr>
            </a:lvl9pPr>
          </a:lstStyle>
          <a:p>
            <a:endParaRPr/>
          </a:p>
        </p:txBody>
      </p:sp>
      <p:sp>
        <p:nvSpPr>
          <p:cNvPr id="164" name="Google Shape;164;p29"/>
          <p:cNvSpPr txBox="1">
            <a:spLocks noGrp="1"/>
          </p:cNvSpPr>
          <p:nvPr>
            <p:ph type="body" idx="2"/>
          </p:nvPr>
        </p:nvSpPr>
        <p:spPr>
          <a:xfrm>
            <a:off x="1192213" y="5957883"/>
            <a:ext cx="10266362" cy="525462"/>
          </a:xfrm>
          <a:prstGeom prst="rect">
            <a:avLst/>
          </a:prstGeom>
          <a:noFill/>
          <a:ln>
            <a:noFill/>
          </a:ln>
        </p:spPr>
        <p:txBody>
          <a:bodyPr spcFirstLastPara="1" wrap="square" lIns="91425" tIns="45700" rIns="91425" bIns="45700" anchor="ctr" anchorCtr="0"/>
          <a:lstStyle>
            <a:lvl1pPr marL="457200" lvl="0" indent="-228600" algn="r">
              <a:lnSpc>
                <a:spcPct val="90000"/>
              </a:lnSpc>
              <a:spcBef>
                <a:spcPts val="1000"/>
              </a:spcBef>
              <a:spcAft>
                <a:spcPts val="0"/>
              </a:spcAft>
              <a:buClr>
                <a:schemeClr val="dk1"/>
              </a:buClr>
              <a:buSzPts val="1800"/>
              <a:buNone/>
              <a:defRPr sz="1800" i="1"/>
            </a:lvl1pPr>
            <a:lvl2pPr marL="914400" lvl="1" indent="-228600" algn="r">
              <a:lnSpc>
                <a:spcPct val="90000"/>
              </a:lnSpc>
              <a:spcBef>
                <a:spcPts val="500"/>
              </a:spcBef>
              <a:spcAft>
                <a:spcPts val="0"/>
              </a:spcAft>
              <a:buClr>
                <a:schemeClr val="dk1"/>
              </a:buClr>
              <a:buSzPts val="1800"/>
              <a:buNone/>
              <a:defRPr sz="1800" i="1"/>
            </a:lvl2pPr>
            <a:lvl3pPr marL="1371600" lvl="2" indent="-228600" algn="r">
              <a:lnSpc>
                <a:spcPct val="90000"/>
              </a:lnSpc>
              <a:spcBef>
                <a:spcPts val="500"/>
              </a:spcBef>
              <a:spcAft>
                <a:spcPts val="0"/>
              </a:spcAft>
              <a:buClr>
                <a:schemeClr val="dk1"/>
              </a:buClr>
              <a:buSzPts val="1800"/>
              <a:buNone/>
              <a:defRPr sz="1800" i="1"/>
            </a:lvl3pPr>
            <a:lvl4pPr marL="1828800" lvl="3" indent="-228600" algn="r">
              <a:lnSpc>
                <a:spcPct val="90000"/>
              </a:lnSpc>
              <a:spcBef>
                <a:spcPts val="500"/>
              </a:spcBef>
              <a:spcAft>
                <a:spcPts val="0"/>
              </a:spcAft>
              <a:buClr>
                <a:schemeClr val="dk1"/>
              </a:buClr>
              <a:buSzPts val="1800"/>
              <a:buNone/>
              <a:defRPr sz="1800" i="1"/>
            </a:lvl4pPr>
            <a:lvl5pPr marL="2286000" lvl="4" indent="-228600" algn="r">
              <a:lnSpc>
                <a:spcPct val="90000"/>
              </a:lnSpc>
              <a:spcBef>
                <a:spcPts val="500"/>
              </a:spcBef>
              <a:spcAft>
                <a:spcPts val="0"/>
              </a:spcAft>
              <a:buClr>
                <a:schemeClr val="dk1"/>
              </a:buClr>
              <a:buSzPts val="1800"/>
              <a:buNone/>
              <a:defRPr sz="1800"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28897074"/>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amp; Footnote - Blue">
  <p:cSld name="Content &amp; Footnote - Blue">
    <p:spTree>
      <p:nvGrpSpPr>
        <p:cNvPr id="1" name="Shape 183"/>
        <p:cNvGrpSpPr/>
        <p:nvPr/>
      </p:nvGrpSpPr>
      <p:grpSpPr>
        <a:xfrm>
          <a:off x="0" y="0"/>
          <a:ext cx="0" cy="0"/>
          <a:chOff x="0" y="0"/>
          <a:chExt cx="0" cy="0"/>
        </a:xfrm>
      </p:grpSpPr>
      <p:sp>
        <p:nvSpPr>
          <p:cNvPr id="186" name="Google Shape;186;p33"/>
          <p:cNvSpPr txBox="1">
            <a:spLocks noGrp="1"/>
          </p:cNvSpPr>
          <p:nvPr>
            <p:ph type="title"/>
          </p:nvPr>
        </p:nvSpPr>
        <p:spPr>
          <a:xfrm>
            <a:off x="402963" y="849854"/>
            <a:ext cx="2668793" cy="5174427"/>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lt1"/>
              </a:buClr>
              <a:buSzPts val="2600"/>
              <a:buFont typeface="Arial"/>
              <a:buNone/>
              <a:defRPr sz="2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7" name="Google Shape;187;p33"/>
          <p:cNvSpPr txBox="1">
            <a:spLocks noGrp="1"/>
          </p:cNvSpPr>
          <p:nvPr>
            <p:ph type="body" idx="1"/>
          </p:nvPr>
        </p:nvSpPr>
        <p:spPr>
          <a:xfrm>
            <a:off x="4156798" y="589886"/>
            <a:ext cx="7315200" cy="5215170"/>
          </a:xfrm>
          <a:prstGeom prst="rect">
            <a:avLst/>
          </a:prstGeom>
          <a:noFill/>
          <a:ln>
            <a:noFill/>
          </a:ln>
        </p:spPr>
        <p:txBody>
          <a:bodyPr spcFirstLastPara="1" wrap="square" lIns="91425" tIns="45700" rIns="91425" bIns="45700" anchor="t" anchorCtr="0"/>
          <a:lstStyle>
            <a:lvl1pPr marL="457200" lvl="0" indent="-433069" algn="l">
              <a:lnSpc>
                <a:spcPct val="110000"/>
              </a:lnSpc>
              <a:spcBef>
                <a:spcPts val="1000"/>
              </a:spcBef>
              <a:spcAft>
                <a:spcPts val="0"/>
              </a:spcAft>
              <a:buClr>
                <a:schemeClr val="accent3"/>
              </a:buClr>
              <a:buSzPts val="3220"/>
              <a:buFont typeface="Noto Sans Symbols"/>
              <a:buChar char="▪"/>
              <a:defRPr>
                <a:solidFill>
                  <a:srgbClr val="262626"/>
                </a:solidFill>
              </a:defRPr>
            </a:lvl1pPr>
            <a:lvl2pPr marL="914400" lvl="1" indent="-403860" algn="l">
              <a:lnSpc>
                <a:spcPct val="110000"/>
              </a:lnSpc>
              <a:spcBef>
                <a:spcPts val="600"/>
              </a:spcBef>
              <a:spcAft>
                <a:spcPts val="0"/>
              </a:spcAft>
              <a:buClr>
                <a:schemeClr val="accent2"/>
              </a:buClr>
              <a:buSzPts val="2760"/>
              <a:buFont typeface="Noto Sans Symbols"/>
              <a:buChar char="▪"/>
              <a:defRPr>
                <a:solidFill>
                  <a:srgbClr val="262626"/>
                </a:solidFill>
              </a:defRPr>
            </a:lvl2pPr>
            <a:lvl3pPr marL="1371600" lvl="2" indent="-374650" algn="l">
              <a:lnSpc>
                <a:spcPct val="110000"/>
              </a:lnSpc>
              <a:spcBef>
                <a:spcPts val="600"/>
              </a:spcBef>
              <a:spcAft>
                <a:spcPts val="0"/>
              </a:spcAft>
              <a:buClr>
                <a:schemeClr val="accent5"/>
              </a:buClr>
              <a:buSzPts val="2300"/>
              <a:buFont typeface="Noto Sans Symbols"/>
              <a:buChar char="▪"/>
              <a:defRPr>
                <a:solidFill>
                  <a:srgbClr val="262626"/>
                </a:solidFill>
              </a:defRPr>
            </a:lvl3pPr>
            <a:lvl4pPr marL="1828800" lvl="3" indent="-360044" algn="l">
              <a:lnSpc>
                <a:spcPct val="110000"/>
              </a:lnSpc>
              <a:spcBef>
                <a:spcPts val="600"/>
              </a:spcBef>
              <a:spcAft>
                <a:spcPts val="0"/>
              </a:spcAft>
              <a:buClr>
                <a:schemeClr val="accent5"/>
              </a:buClr>
              <a:buSzPts val="2070"/>
              <a:buFont typeface="Noto Sans Symbols"/>
              <a:buChar char="▪"/>
              <a:defRPr>
                <a:solidFill>
                  <a:srgbClr val="262626"/>
                </a:solidFill>
              </a:defRPr>
            </a:lvl4pPr>
            <a:lvl5pPr marL="2286000" lvl="4" indent="-360045" algn="l">
              <a:lnSpc>
                <a:spcPct val="110000"/>
              </a:lnSpc>
              <a:spcBef>
                <a:spcPts val="600"/>
              </a:spcBef>
              <a:spcAft>
                <a:spcPts val="0"/>
              </a:spcAft>
              <a:buClr>
                <a:schemeClr val="accent5"/>
              </a:buClr>
              <a:buSzPts val="2070"/>
              <a:buFont typeface="Noto Sans Symbols"/>
              <a:buChar char="▪"/>
              <a:defRPr>
                <a:solidFill>
                  <a:srgbClr val="262626"/>
                </a:solidFill>
              </a:defRPr>
            </a:lvl5pPr>
            <a:lvl6pPr marL="2743200" lvl="5" indent="-360045" algn="l">
              <a:lnSpc>
                <a:spcPct val="110000"/>
              </a:lnSpc>
              <a:spcBef>
                <a:spcPts val="600"/>
              </a:spcBef>
              <a:spcAft>
                <a:spcPts val="0"/>
              </a:spcAft>
              <a:buClr>
                <a:schemeClr val="accent5"/>
              </a:buClr>
              <a:buSzPts val="2070"/>
              <a:buFont typeface="Noto Sans Symbols"/>
              <a:buChar char="▪"/>
              <a:defRPr>
                <a:solidFill>
                  <a:srgbClr val="262626"/>
                </a:solidFill>
              </a:defRPr>
            </a:lvl6pPr>
            <a:lvl7pPr marL="3200400" lvl="6" indent="-360045" algn="l">
              <a:lnSpc>
                <a:spcPct val="110000"/>
              </a:lnSpc>
              <a:spcBef>
                <a:spcPts val="600"/>
              </a:spcBef>
              <a:spcAft>
                <a:spcPts val="0"/>
              </a:spcAft>
              <a:buClr>
                <a:schemeClr val="accent5"/>
              </a:buClr>
              <a:buSzPts val="2070"/>
              <a:buFont typeface="Noto Sans Symbols"/>
              <a:buChar char="▪"/>
              <a:defRPr>
                <a:solidFill>
                  <a:srgbClr val="262626"/>
                </a:solidFill>
              </a:defRPr>
            </a:lvl7pPr>
            <a:lvl8pPr marL="3657600" lvl="7" indent="-360045" algn="l">
              <a:lnSpc>
                <a:spcPct val="110000"/>
              </a:lnSpc>
              <a:spcBef>
                <a:spcPts val="600"/>
              </a:spcBef>
              <a:spcAft>
                <a:spcPts val="0"/>
              </a:spcAft>
              <a:buClr>
                <a:schemeClr val="accent5"/>
              </a:buClr>
              <a:buSzPts val="2070"/>
              <a:buFont typeface="Noto Sans Symbols"/>
              <a:buChar char="▪"/>
              <a:defRPr>
                <a:solidFill>
                  <a:srgbClr val="262626"/>
                </a:solidFill>
              </a:defRPr>
            </a:lvl8pPr>
            <a:lvl9pPr marL="4114800" lvl="8" indent="-360045" algn="l">
              <a:lnSpc>
                <a:spcPct val="110000"/>
              </a:lnSpc>
              <a:spcBef>
                <a:spcPts val="600"/>
              </a:spcBef>
              <a:spcAft>
                <a:spcPts val="600"/>
              </a:spcAft>
              <a:buClr>
                <a:schemeClr val="accent5"/>
              </a:buClr>
              <a:buSzPts val="2070"/>
              <a:buFont typeface="Noto Sans Symbols"/>
              <a:buChar char="▪"/>
              <a:defRPr>
                <a:solidFill>
                  <a:srgbClr val="262626"/>
                </a:solidFill>
              </a:defRPr>
            </a:lvl9pPr>
          </a:lstStyle>
          <a:p>
            <a:endParaRPr/>
          </a:p>
        </p:txBody>
      </p:sp>
      <p:sp>
        <p:nvSpPr>
          <p:cNvPr id="188" name="Google Shape;188;p33"/>
          <p:cNvSpPr txBox="1">
            <a:spLocks noGrp="1"/>
          </p:cNvSpPr>
          <p:nvPr>
            <p:ph type="body" idx="2"/>
          </p:nvPr>
        </p:nvSpPr>
        <p:spPr>
          <a:xfrm>
            <a:off x="4156797" y="5957883"/>
            <a:ext cx="7301777" cy="525462"/>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chemeClr val="dk1"/>
              </a:buClr>
              <a:buSzPts val="1800"/>
              <a:buNone/>
              <a:defRPr sz="1800" i="1"/>
            </a:lvl1pPr>
            <a:lvl2pPr marL="914400" lvl="1" indent="-228600" algn="r">
              <a:lnSpc>
                <a:spcPct val="90000"/>
              </a:lnSpc>
              <a:spcBef>
                <a:spcPts val="500"/>
              </a:spcBef>
              <a:spcAft>
                <a:spcPts val="0"/>
              </a:spcAft>
              <a:buClr>
                <a:schemeClr val="dk1"/>
              </a:buClr>
              <a:buSzPts val="1800"/>
              <a:buNone/>
              <a:defRPr sz="1800" i="1"/>
            </a:lvl2pPr>
            <a:lvl3pPr marL="1371600" lvl="2" indent="-228600" algn="r">
              <a:lnSpc>
                <a:spcPct val="90000"/>
              </a:lnSpc>
              <a:spcBef>
                <a:spcPts val="500"/>
              </a:spcBef>
              <a:spcAft>
                <a:spcPts val="0"/>
              </a:spcAft>
              <a:buClr>
                <a:schemeClr val="dk1"/>
              </a:buClr>
              <a:buSzPts val="1800"/>
              <a:buNone/>
              <a:defRPr sz="1800" i="1"/>
            </a:lvl3pPr>
            <a:lvl4pPr marL="1828800" lvl="3" indent="-228600" algn="r">
              <a:lnSpc>
                <a:spcPct val="90000"/>
              </a:lnSpc>
              <a:spcBef>
                <a:spcPts val="500"/>
              </a:spcBef>
              <a:spcAft>
                <a:spcPts val="0"/>
              </a:spcAft>
              <a:buClr>
                <a:schemeClr val="dk1"/>
              </a:buClr>
              <a:buSzPts val="1800"/>
              <a:buNone/>
              <a:defRPr sz="1800" i="1"/>
            </a:lvl4pPr>
            <a:lvl5pPr marL="2286000" lvl="4" indent="-228600" algn="r">
              <a:lnSpc>
                <a:spcPct val="90000"/>
              </a:lnSpc>
              <a:spcBef>
                <a:spcPts val="500"/>
              </a:spcBef>
              <a:spcAft>
                <a:spcPts val="0"/>
              </a:spcAft>
              <a:buClr>
                <a:schemeClr val="dk1"/>
              </a:buClr>
              <a:buSzPts val="1800"/>
              <a:buNone/>
              <a:defRPr sz="1800"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131078971"/>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ottom Title &amp; Content - Blue">
  <p:cSld name="Bottom Title &amp; Content - Blue">
    <p:spTree>
      <p:nvGrpSpPr>
        <p:cNvPr id="1" name="Shape 32"/>
        <p:cNvGrpSpPr/>
        <p:nvPr/>
      </p:nvGrpSpPr>
      <p:grpSpPr>
        <a:xfrm>
          <a:off x="0" y="0"/>
          <a:ext cx="0" cy="0"/>
          <a:chOff x="0" y="0"/>
          <a:chExt cx="0" cy="0"/>
        </a:xfrm>
      </p:grpSpPr>
      <p:sp>
        <p:nvSpPr>
          <p:cNvPr id="35" name="Google Shape;35;p6"/>
          <p:cNvSpPr txBox="1">
            <a:spLocks noGrp="1"/>
          </p:cNvSpPr>
          <p:nvPr>
            <p:ph type="title"/>
          </p:nvPr>
        </p:nvSpPr>
        <p:spPr>
          <a:xfrm>
            <a:off x="595750" y="5957456"/>
            <a:ext cx="11000943" cy="720436"/>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lt1"/>
              </a:buClr>
              <a:buSzPts val="2600"/>
              <a:buFont typeface="Arial"/>
              <a:buNone/>
              <a:defRPr sz="2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6"/>
          <p:cNvSpPr txBox="1">
            <a:spLocks noGrp="1"/>
          </p:cNvSpPr>
          <p:nvPr>
            <p:ph type="body" idx="1"/>
          </p:nvPr>
        </p:nvSpPr>
        <p:spPr>
          <a:xfrm>
            <a:off x="595749" y="589886"/>
            <a:ext cx="11000943" cy="4716406"/>
          </a:xfrm>
          <a:prstGeom prst="rect">
            <a:avLst/>
          </a:prstGeom>
          <a:noFill/>
          <a:ln>
            <a:noFill/>
          </a:ln>
        </p:spPr>
        <p:txBody>
          <a:bodyPr spcFirstLastPara="1" wrap="square" lIns="91425" tIns="45700" rIns="91425" bIns="45700" anchor="t" anchorCtr="0"/>
          <a:lstStyle>
            <a:lvl1pPr marL="457200" lvl="0" indent="-433069" algn="l">
              <a:lnSpc>
                <a:spcPct val="110000"/>
              </a:lnSpc>
              <a:spcBef>
                <a:spcPts val="1000"/>
              </a:spcBef>
              <a:spcAft>
                <a:spcPts val="0"/>
              </a:spcAft>
              <a:buClr>
                <a:schemeClr val="accent3"/>
              </a:buClr>
              <a:buSzPts val="3220"/>
              <a:buFont typeface="Noto Sans Symbols"/>
              <a:buChar char="▪"/>
              <a:defRPr>
                <a:solidFill>
                  <a:srgbClr val="262626"/>
                </a:solidFill>
              </a:defRPr>
            </a:lvl1pPr>
            <a:lvl2pPr marL="914400" lvl="1" indent="-403860" algn="l">
              <a:lnSpc>
                <a:spcPct val="110000"/>
              </a:lnSpc>
              <a:spcBef>
                <a:spcPts val="600"/>
              </a:spcBef>
              <a:spcAft>
                <a:spcPts val="0"/>
              </a:spcAft>
              <a:buClr>
                <a:schemeClr val="accent2"/>
              </a:buClr>
              <a:buSzPts val="2760"/>
              <a:buFont typeface="Noto Sans Symbols"/>
              <a:buChar char="▪"/>
              <a:defRPr>
                <a:solidFill>
                  <a:srgbClr val="262626"/>
                </a:solidFill>
              </a:defRPr>
            </a:lvl2pPr>
            <a:lvl3pPr marL="1371600" lvl="2" indent="-374650" algn="l">
              <a:lnSpc>
                <a:spcPct val="110000"/>
              </a:lnSpc>
              <a:spcBef>
                <a:spcPts val="600"/>
              </a:spcBef>
              <a:spcAft>
                <a:spcPts val="0"/>
              </a:spcAft>
              <a:buClr>
                <a:schemeClr val="accent5"/>
              </a:buClr>
              <a:buSzPts val="2300"/>
              <a:buFont typeface="Noto Sans Symbols"/>
              <a:buChar char="▪"/>
              <a:defRPr>
                <a:solidFill>
                  <a:srgbClr val="262626"/>
                </a:solidFill>
              </a:defRPr>
            </a:lvl3pPr>
            <a:lvl4pPr marL="1828800" lvl="3" indent="-360044" algn="l">
              <a:lnSpc>
                <a:spcPct val="110000"/>
              </a:lnSpc>
              <a:spcBef>
                <a:spcPts val="600"/>
              </a:spcBef>
              <a:spcAft>
                <a:spcPts val="0"/>
              </a:spcAft>
              <a:buClr>
                <a:schemeClr val="accent5"/>
              </a:buClr>
              <a:buSzPts val="2070"/>
              <a:buFont typeface="Noto Sans Symbols"/>
              <a:buChar char="▪"/>
              <a:defRPr>
                <a:solidFill>
                  <a:srgbClr val="262626"/>
                </a:solidFill>
              </a:defRPr>
            </a:lvl4pPr>
            <a:lvl5pPr marL="2286000" lvl="4" indent="-360045" algn="l">
              <a:lnSpc>
                <a:spcPct val="110000"/>
              </a:lnSpc>
              <a:spcBef>
                <a:spcPts val="600"/>
              </a:spcBef>
              <a:spcAft>
                <a:spcPts val="0"/>
              </a:spcAft>
              <a:buClr>
                <a:schemeClr val="accent5"/>
              </a:buClr>
              <a:buSzPts val="2070"/>
              <a:buFont typeface="Noto Sans Symbols"/>
              <a:buChar char="▪"/>
              <a:defRPr>
                <a:solidFill>
                  <a:srgbClr val="262626"/>
                </a:solidFill>
              </a:defRPr>
            </a:lvl5pPr>
            <a:lvl6pPr marL="2743200" lvl="5" indent="-360045" algn="l">
              <a:lnSpc>
                <a:spcPct val="110000"/>
              </a:lnSpc>
              <a:spcBef>
                <a:spcPts val="600"/>
              </a:spcBef>
              <a:spcAft>
                <a:spcPts val="0"/>
              </a:spcAft>
              <a:buClr>
                <a:schemeClr val="accent5"/>
              </a:buClr>
              <a:buSzPts val="2070"/>
              <a:buFont typeface="Noto Sans Symbols"/>
              <a:buChar char="▪"/>
              <a:defRPr>
                <a:solidFill>
                  <a:srgbClr val="262626"/>
                </a:solidFill>
              </a:defRPr>
            </a:lvl6pPr>
            <a:lvl7pPr marL="3200400" lvl="6" indent="-360045" algn="l">
              <a:lnSpc>
                <a:spcPct val="110000"/>
              </a:lnSpc>
              <a:spcBef>
                <a:spcPts val="600"/>
              </a:spcBef>
              <a:spcAft>
                <a:spcPts val="0"/>
              </a:spcAft>
              <a:buClr>
                <a:schemeClr val="accent5"/>
              </a:buClr>
              <a:buSzPts val="2070"/>
              <a:buFont typeface="Noto Sans Symbols"/>
              <a:buChar char="▪"/>
              <a:defRPr>
                <a:solidFill>
                  <a:srgbClr val="262626"/>
                </a:solidFill>
              </a:defRPr>
            </a:lvl7pPr>
            <a:lvl8pPr marL="3657600" lvl="7" indent="-360045" algn="l">
              <a:lnSpc>
                <a:spcPct val="110000"/>
              </a:lnSpc>
              <a:spcBef>
                <a:spcPts val="600"/>
              </a:spcBef>
              <a:spcAft>
                <a:spcPts val="0"/>
              </a:spcAft>
              <a:buClr>
                <a:schemeClr val="accent5"/>
              </a:buClr>
              <a:buSzPts val="2070"/>
              <a:buFont typeface="Noto Sans Symbols"/>
              <a:buChar char="▪"/>
              <a:defRPr>
                <a:solidFill>
                  <a:srgbClr val="262626"/>
                </a:solidFill>
              </a:defRPr>
            </a:lvl8pPr>
            <a:lvl9pPr marL="4114800" lvl="8" indent="-360045" algn="l">
              <a:lnSpc>
                <a:spcPct val="110000"/>
              </a:lnSpc>
              <a:spcBef>
                <a:spcPts val="600"/>
              </a:spcBef>
              <a:spcAft>
                <a:spcPts val="600"/>
              </a:spcAft>
              <a:buClr>
                <a:schemeClr val="accent5"/>
              </a:buClr>
              <a:buSzPts val="2070"/>
              <a:buFont typeface="Noto Sans Symbols"/>
              <a:buChar char="▪"/>
              <a:defRPr>
                <a:solidFill>
                  <a:srgbClr val="262626"/>
                </a:solidFill>
              </a:defRPr>
            </a:lvl9pPr>
          </a:lstStyle>
          <a:p>
            <a:endParaRPr/>
          </a:p>
        </p:txBody>
      </p:sp>
    </p:spTree>
    <p:extLst>
      <p:ext uri="{BB962C8B-B14F-4D97-AF65-F5344CB8AC3E}">
        <p14:creationId xmlns:p14="http://schemas.microsoft.com/office/powerpoint/2010/main" val="49796239"/>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mp; Content - Orange">
  <p:cSld name="Title &amp; Content - Orange">
    <p:spTree>
      <p:nvGrpSpPr>
        <p:cNvPr id="1" name="Shape 93"/>
        <p:cNvGrpSpPr/>
        <p:nvPr/>
      </p:nvGrpSpPr>
      <p:grpSpPr>
        <a:xfrm>
          <a:off x="0" y="0"/>
          <a:ext cx="0" cy="0"/>
          <a:chOff x="0" y="0"/>
          <a:chExt cx="0" cy="0"/>
        </a:xfrm>
      </p:grpSpPr>
      <p:sp>
        <p:nvSpPr>
          <p:cNvPr id="96" name="Google Shape;96;p17"/>
          <p:cNvSpPr txBox="1">
            <a:spLocks noGrp="1"/>
          </p:cNvSpPr>
          <p:nvPr>
            <p:ph type="title"/>
          </p:nvPr>
        </p:nvSpPr>
        <p:spPr>
          <a:xfrm>
            <a:off x="402963" y="849854"/>
            <a:ext cx="2668793" cy="5174427"/>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lt1"/>
              </a:buClr>
              <a:buSzPts val="2600"/>
              <a:buFont typeface="Arial"/>
              <a:buNone/>
              <a:defRPr sz="2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7"/>
          <p:cNvSpPr txBox="1">
            <a:spLocks noGrp="1"/>
          </p:cNvSpPr>
          <p:nvPr>
            <p:ph type="body" idx="1"/>
          </p:nvPr>
        </p:nvSpPr>
        <p:spPr>
          <a:xfrm>
            <a:off x="4156798" y="589885"/>
            <a:ext cx="7315200" cy="5694363"/>
          </a:xfrm>
          <a:prstGeom prst="rect">
            <a:avLst/>
          </a:prstGeom>
          <a:noFill/>
          <a:ln>
            <a:noFill/>
          </a:ln>
        </p:spPr>
        <p:txBody>
          <a:bodyPr spcFirstLastPara="1" wrap="square" lIns="91425" tIns="45700" rIns="91425" bIns="45700" anchor="t" anchorCtr="0"/>
          <a:lstStyle>
            <a:lvl1pPr marL="457200" lvl="0" indent="-433069" algn="l">
              <a:lnSpc>
                <a:spcPct val="110000"/>
              </a:lnSpc>
              <a:spcBef>
                <a:spcPts val="1000"/>
              </a:spcBef>
              <a:spcAft>
                <a:spcPts val="0"/>
              </a:spcAft>
              <a:buClr>
                <a:schemeClr val="accent3"/>
              </a:buClr>
              <a:buSzPts val="3220"/>
              <a:buFont typeface="Noto Sans Symbols"/>
              <a:buChar char="▪"/>
              <a:defRPr>
                <a:solidFill>
                  <a:srgbClr val="262626"/>
                </a:solidFill>
              </a:defRPr>
            </a:lvl1pPr>
            <a:lvl2pPr marL="914400" lvl="1" indent="-403860" algn="l">
              <a:lnSpc>
                <a:spcPct val="110000"/>
              </a:lnSpc>
              <a:spcBef>
                <a:spcPts val="600"/>
              </a:spcBef>
              <a:spcAft>
                <a:spcPts val="0"/>
              </a:spcAft>
              <a:buClr>
                <a:schemeClr val="accent2"/>
              </a:buClr>
              <a:buSzPts val="2760"/>
              <a:buFont typeface="Noto Sans Symbols"/>
              <a:buChar char="▪"/>
              <a:defRPr>
                <a:solidFill>
                  <a:srgbClr val="262626"/>
                </a:solidFill>
              </a:defRPr>
            </a:lvl2pPr>
            <a:lvl3pPr marL="1371600" lvl="2" indent="-374650" algn="l">
              <a:lnSpc>
                <a:spcPct val="110000"/>
              </a:lnSpc>
              <a:spcBef>
                <a:spcPts val="600"/>
              </a:spcBef>
              <a:spcAft>
                <a:spcPts val="0"/>
              </a:spcAft>
              <a:buClr>
                <a:schemeClr val="accent5"/>
              </a:buClr>
              <a:buSzPts val="2300"/>
              <a:buFont typeface="Noto Sans Symbols"/>
              <a:buChar char="▪"/>
              <a:defRPr>
                <a:solidFill>
                  <a:srgbClr val="262626"/>
                </a:solidFill>
              </a:defRPr>
            </a:lvl3pPr>
            <a:lvl4pPr marL="1828800" lvl="3" indent="-360044" algn="l">
              <a:lnSpc>
                <a:spcPct val="110000"/>
              </a:lnSpc>
              <a:spcBef>
                <a:spcPts val="600"/>
              </a:spcBef>
              <a:spcAft>
                <a:spcPts val="0"/>
              </a:spcAft>
              <a:buClr>
                <a:schemeClr val="accent5"/>
              </a:buClr>
              <a:buSzPts val="2070"/>
              <a:buFont typeface="Noto Sans Symbols"/>
              <a:buChar char="▪"/>
              <a:defRPr>
                <a:solidFill>
                  <a:srgbClr val="262626"/>
                </a:solidFill>
              </a:defRPr>
            </a:lvl4pPr>
            <a:lvl5pPr marL="2286000" lvl="4" indent="-360045" algn="l">
              <a:lnSpc>
                <a:spcPct val="110000"/>
              </a:lnSpc>
              <a:spcBef>
                <a:spcPts val="600"/>
              </a:spcBef>
              <a:spcAft>
                <a:spcPts val="0"/>
              </a:spcAft>
              <a:buClr>
                <a:schemeClr val="accent5"/>
              </a:buClr>
              <a:buSzPts val="2070"/>
              <a:buFont typeface="Noto Sans Symbols"/>
              <a:buChar char="▪"/>
              <a:defRPr>
                <a:solidFill>
                  <a:srgbClr val="262626"/>
                </a:solidFill>
              </a:defRPr>
            </a:lvl5pPr>
            <a:lvl6pPr marL="2743200" lvl="5" indent="-360045" algn="l">
              <a:lnSpc>
                <a:spcPct val="110000"/>
              </a:lnSpc>
              <a:spcBef>
                <a:spcPts val="600"/>
              </a:spcBef>
              <a:spcAft>
                <a:spcPts val="0"/>
              </a:spcAft>
              <a:buClr>
                <a:schemeClr val="accent5"/>
              </a:buClr>
              <a:buSzPts val="2070"/>
              <a:buFont typeface="Noto Sans Symbols"/>
              <a:buChar char="▪"/>
              <a:defRPr>
                <a:solidFill>
                  <a:srgbClr val="262626"/>
                </a:solidFill>
              </a:defRPr>
            </a:lvl6pPr>
            <a:lvl7pPr marL="3200400" lvl="6" indent="-360045" algn="l">
              <a:lnSpc>
                <a:spcPct val="110000"/>
              </a:lnSpc>
              <a:spcBef>
                <a:spcPts val="600"/>
              </a:spcBef>
              <a:spcAft>
                <a:spcPts val="0"/>
              </a:spcAft>
              <a:buClr>
                <a:schemeClr val="accent5"/>
              </a:buClr>
              <a:buSzPts val="2070"/>
              <a:buFont typeface="Noto Sans Symbols"/>
              <a:buChar char="▪"/>
              <a:defRPr>
                <a:solidFill>
                  <a:srgbClr val="262626"/>
                </a:solidFill>
              </a:defRPr>
            </a:lvl7pPr>
            <a:lvl8pPr marL="3657600" lvl="7" indent="-360045" algn="l">
              <a:lnSpc>
                <a:spcPct val="110000"/>
              </a:lnSpc>
              <a:spcBef>
                <a:spcPts val="600"/>
              </a:spcBef>
              <a:spcAft>
                <a:spcPts val="0"/>
              </a:spcAft>
              <a:buClr>
                <a:schemeClr val="accent5"/>
              </a:buClr>
              <a:buSzPts val="2070"/>
              <a:buFont typeface="Noto Sans Symbols"/>
              <a:buChar char="▪"/>
              <a:defRPr>
                <a:solidFill>
                  <a:srgbClr val="262626"/>
                </a:solidFill>
              </a:defRPr>
            </a:lvl8pPr>
            <a:lvl9pPr marL="4114800" lvl="8" indent="-360045" algn="l">
              <a:lnSpc>
                <a:spcPct val="110000"/>
              </a:lnSpc>
              <a:spcBef>
                <a:spcPts val="600"/>
              </a:spcBef>
              <a:spcAft>
                <a:spcPts val="600"/>
              </a:spcAft>
              <a:buClr>
                <a:schemeClr val="accent5"/>
              </a:buClr>
              <a:buSzPts val="2070"/>
              <a:buFont typeface="Noto Sans Symbols"/>
              <a:buChar char="▪"/>
              <a:defRPr>
                <a:solidFill>
                  <a:srgbClr val="262626"/>
                </a:solidFill>
              </a:defRPr>
            </a:lvl9pPr>
          </a:lstStyle>
          <a:p>
            <a:endParaRPr/>
          </a:p>
        </p:txBody>
      </p:sp>
    </p:spTree>
    <p:extLst>
      <p:ext uri="{BB962C8B-B14F-4D97-AF65-F5344CB8AC3E}">
        <p14:creationId xmlns:p14="http://schemas.microsoft.com/office/powerpoint/2010/main" val="4144888762"/>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ottom Title &amp; Content - Orange">
  <p:cSld name="Bottom Title &amp; Content - Orange">
    <p:spTree>
      <p:nvGrpSpPr>
        <p:cNvPr id="1" name="Shape 118"/>
        <p:cNvGrpSpPr/>
        <p:nvPr/>
      </p:nvGrpSpPr>
      <p:grpSpPr>
        <a:xfrm>
          <a:off x="0" y="0"/>
          <a:ext cx="0" cy="0"/>
          <a:chOff x="0" y="0"/>
          <a:chExt cx="0" cy="0"/>
        </a:xfrm>
      </p:grpSpPr>
      <p:sp>
        <p:nvSpPr>
          <p:cNvPr id="121" name="Google Shape;121;p22"/>
          <p:cNvSpPr txBox="1">
            <a:spLocks noGrp="1"/>
          </p:cNvSpPr>
          <p:nvPr>
            <p:ph type="title"/>
          </p:nvPr>
        </p:nvSpPr>
        <p:spPr>
          <a:xfrm>
            <a:off x="595750" y="5957456"/>
            <a:ext cx="11000943" cy="720436"/>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lt1"/>
              </a:buClr>
              <a:buSzPts val="2600"/>
              <a:buFont typeface="Arial"/>
              <a:buNone/>
              <a:defRPr sz="2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22"/>
          <p:cNvSpPr txBox="1">
            <a:spLocks noGrp="1"/>
          </p:cNvSpPr>
          <p:nvPr>
            <p:ph type="body" idx="1"/>
          </p:nvPr>
        </p:nvSpPr>
        <p:spPr>
          <a:xfrm>
            <a:off x="595749" y="589886"/>
            <a:ext cx="11000943" cy="4716406"/>
          </a:xfrm>
          <a:prstGeom prst="rect">
            <a:avLst/>
          </a:prstGeom>
          <a:noFill/>
          <a:ln>
            <a:noFill/>
          </a:ln>
        </p:spPr>
        <p:txBody>
          <a:bodyPr spcFirstLastPara="1" wrap="square" lIns="91425" tIns="45700" rIns="91425" bIns="45700" anchor="t" anchorCtr="0"/>
          <a:lstStyle>
            <a:lvl1pPr marL="457200" lvl="0" indent="-433069" algn="l">
              <a:lnSpc>
                <a:spcPct val="110000"/>
              </a:lnSpc>
              <a:spcBef>
                <a:spcPts val="1000"/>
              </a:spcBef>
              <a:spcAft>
                <a:spcPts val="0"/>
              </a:spcAft>
              <a:buClr>
                <a:schemeClr val="accent3"/>
              </a:buClr>
              <a:buSzPts val="3220"/>
              <a:buFont typeface="Noto Sans Symbols"/>
              <a:buChar char="▪"/>
              <a:defRPr>
                <a:solidFill>
                  <a:srgbClr val="262626"/>
                </a:solidFill>
              </a:defRPr>
            </a:lvl1pPr>
            <a:lvl2pPr marL="914400" lvl="1" indent="-403860" algn="l">
              <a:lnSpc>
                <a:spcPct val="110000"/>
              </a:lnSpc>
              <a:spcBef>
                <a:spcPts val="600"/>
              </a:spcBef>
              <a:spcAft>
                <a:spcPts val="0"/>
              </a:spcAft>
              <a:buClr>
                <a:schemeClr val="accent2"/>
              </a:buClr>
              <a:buSzPts val="2760"/>
              <a:buFont typeface="Noto Sans Symbols"/>
              <a:buChar char="▪"/>
              <a:defRPr>
                <a:solidFill>
                  <a:srgbClr val="262626"/>
                </a:solidFill>
              </a:defRPr>
            </a:lvl2pPr>
            <a:lvl3pPr marL="1371600" lvl="2" indent="-374650" algn="l">
              <a:lnSpc>
                <a:spcPct val="110000"/>
              </a:lnSpc>
              <a:spcBef>
                <a:spcPts val="600"/>
              </a:spcBef>
              <a:spcAft>
                <a:spcPts val="0"/>
              </a:spcAft>
              <a:buClr>
                <a:schemeClr val="accent5"/>
              </a:buClr>
              <a:buSzPts val="2300"/>
              <a:buFont typeface="Noto Sans Symbols"/>
              <a:buChar char="▪"/>
              <a:defRPr>
                <a:solidFill>
                  <a:srgbClr val="262626"/>
                </a:solidFill>
              </a:defRPr>
            </a:lvl3pPr>
            <a:lvl4pPr marL="1828800" lvl="3" indent="-360044" algn="l">
              <a:lnSpc>
                <a:spcPct val="110000"/>
              </a:lnSpc>
              <a:spcBef>
                <a:spcPts val="600"/>
              </a:spcBef>
              <a:spcAft>
                <a:spcPts val="0"/>
              </a:spcAft>
              <a:buClr>
                <a:schemeClr val="accent5"/>
              </a:buClr>
              <a:buSzPts val="2070"/>
              <a:buFont typeface="Noto Sans Symbols"/>
              <a:buChar char="▪"/>
              <a:defRPr>
                <a:solidFill>
                  <a:srgbClr val="262626"/>
                </a:solidFill>
              </a:defRPr>
            </a:lvl4pPr>
            <a:lvl5pPr marL="2286000" lvl="4" indent="-360045" algn="l">
              <a:lnSpc>
                <a:spcPct val="110000"/>
              </a:lnSpc>
              <a:spcBef>
                <a:spcPts val="600"/>
              </a:spcBef>
              <a:spcAft>
                <a:spcPts val="0"/>
              </a:spcAft>
              <a:buClr>
                <a:schemeClr val="accent5"/>
              </a:buClr>
              <a:buSzPts val="2070"/>
              <a:buFont typeface="Noto Sans Symbols"/>
              <a:buChar char="▪"/>
              <a:defRPr>
                <a:solidFill>
                  <a:srgbClr val="262626"/>
                </a:solidFill>
              </a:defRPr>
            </a:lvl5pPr>
            <a:lvl6pPr marL="2743200" lvl="5" indent="-360045" algn="l">
              <a:lnSpc>
                <a:spcPct val="110000"/>
              </a:lnSpc>
              <a:spcBef>
                <a:spcPts val="600"/>
              </a:spcBef>
              <a:spcAft>
                <a:spcPts val="0"/>
              </a:spcAft>
              <a:buClr>
                <a:schemeClr val="accent5"/>
              </a:buClr>
              <a:buSzPts val="2070"/>
              <a:buFont typeface="Noto Sans Symbols"/>
              <a:buChar char="▪"/>
              <a:defRPr>
                <a:solidFill>
                  <a:srgbClr val="262626"/>
                </a:solidFill>
              </a:defRPr>
            </a:lvl6pPr>
            <a:lvl7pPr marL="3200400" lvl="6" indent="-360045" algn="l">
              <a:lnSpc>
                <a:spcPct val="110000"/>
              </a:lnSpc>
              <a:spcBef>
                <a:spcPts val="600"/>
              </a:spcBef>
              <a:spcAft>
                <a:spcPts val="0"/>
              </a:spcAft>
              <a:buClr>
                <a:schemeClr val="accent5"/>
              </a:buClr>
              <a:buSzPts val="2070"/>
              <a:buFont typeface="Noto Sans Symbols"/>
              <a:buChar char="▪"/>
              <a:defRPr>
                <a:solidFill>
                  <a:srgbClr val="262626"/>
                </a:solidFill>
              </a:defRPr>
            </a:lvl7pPr>
            <a:lvl8pPr marL="3657600" lvl="7" indent="-360045" algn="l">
              <a:lnSpc>
                <a:spcPct val="110000"/>
              </a:lnSpc>
              <a:spcBef>
                <a:spcPts val="600"/>
              </a:spcBef>
              <a:spcAft>
                <a:spcPts val="0"/>
              </a:spcAft>
              <a:buClr>
                <a:schemeClr val="accent5"/>
              </a:buClr>
              <a:buSzPts val="2070"/>
              <a:buFont typeface="Noto Sans Symbols"/>
              <a:buChar char="▪"/>
              <a:defRPr>
                <a:solidFill>
                  <a:srgbClr val="262626"/>
                </a:solidFill>
              </a:defRPr>
            </a:lvl8pPr>
            <a:lvl9pPr marL="4114800" lvl="8" indent="-360045" algn="l">
              <a:lnSpc>
                <a:spcPct val="110000"/>
              </a:lnSpc>
              <a:spcBef>
                <a:spcPts val="600"/>
              </a:spcBef>
              <a:spcAft>
                <a:spcPts val="600"/>
              </a:spcAft>
              <a:buClr>
                <a:schemeClr val="accent5"/>
              </a:buClr>
              <a:buSzPts val="2070"/>
              <a:buFont typeface="Noto Sans Symbols"/>
              <a:buChar char="▪"/>
              <a:defRPr>
                <a:solidFill>
                  <a:srgbClr val="262626"/>
                </a:solidFill>
              </a:defRPr>
            </a:lvl9pPr>
          </a:lstStyle>
          <a:p>
            <a:endParaRPr/>
          </a:p>
        </p:txBody>
      </p:sp>
    </p:spTree>
    <p:extLst>
      <p:ext uri="{BB962C8B-B14F-4D97-AF65-F5344CB8AC3E}">
        <p14:creationId xmlns:p14="http://schemas.microsoft.com/office/powerpoint/2010/main" val="2530802339"/>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mp; Content - Green">
  <p:cSld name="Title &amp; Content - Green">
    <p:spTree>
      <p:nvGrpSpPr>
        <p:cNvPr id="1" name="Shape 22"/>
        <p:cNvGrpSpPr/>
        <p:nvPr/>
      </p:nvGrpSpPr>
      <p:grpSpPr>
        <a:xfrm>
          <a:off x="0" y="0"/>
          <a:ext cx="0" cy="0"/>
          <a:chOff x="0" y="0"/>
          <a:chExt cx="0" cy="0"/>
        </a:xfrm>
      </p:grpSpPr>
      <p:sp>
        <p:nvSpPr>
          <p:cNvPr id="25" name="Google Shape;25;p4"/>
          <p:cNvSpPr txBox="1">
            <a:spLocks noGrp="1"/>
          </p:cNvSpPr>
          <p:nvPr>
            <p:ph type="title"/>
          </p:nvPr>
        </p:nvSpPr>
        <p:spPr>
          <a:xfrm>
            <a:off x="402963" y="849854"/>
            <a:ext cx="2668793" cy="5174427"/>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lt1"/>
              </a:buClr>
              <a:buSzPts val="2600"/>
              <a:buFont typeface="Arial"/>
              <a:buNone/>
              <a:defRPr sz="2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body" idx="1"/>
          </p:nvPr>
        </p:nvSpPr>
        <p:spPr>
          <a:xfrm>
            <a:off x="4156798" y="589885"/>
            <a:ext cx="7315200" cy="5694363"/>
          </a:xfrm>
          <a:prstGeom prst="rect">
            <a:avLst/>
          </a:prstGeom>
          <a:noFill/>
          <a:ln>
            <a:noFill/>
          </a:ln>
        </p:spPr>
        <p:txBody>
          <a:bodyPr spcFirstLastPara="1" wrap="square" lIns="91425" tIns="45700" rIns="91425" bIns="45700" anchor="t" anchorCtr="0"/>
          <a:lstStyle>
            <a:lvl1pPr marL="457200" lvl="0" indent="-433069" algn="l">
              <a:lnSpc>
                <a:spcPct val="110000"/>
              </a:lnSpc>
              <a:spcBef>
                <a:spcPts val="1000"/>
              </a:spcBef>
              <a:spcAft>
                <a:spcPts val="0"/>
              </a:spcAft>
              <a:buClr>
                <a:schemeClr val="accent3"/>
              </a:buClr>
              <a:buSzPts val="3220"/>
              <a:buFont typeface="Noto Sans Symbols"/>
              <a:buChar char="▪"/>
              <a:defRPr>
                <a:solidFill>
                  <a:srgbClr val="262626"/>
                </a:solidFill>
              </a:defRPr>
            </a:lvl1pPr>
            <a:lvl2pPr marL="914400" lvl="1" indent="-403860" algn="l">
              <a:lnSpc>
                <a:spcPct val="110000"/>
              </a:lnSpc>
              <a:spcBef>
                <a:spcPts val="600"/>
              </a:spcBef>
              <a:spcAft>
                <a:spcPts val="0"/>
              </a:spcAft>
              <a:buClr>
                <a:schemeClr val="accent2"/>
              </a:buClr>
              <a:buSzPts val="2760"/>
              <a:buFont typeface="Noto Sans Symbols"/>
              <a:buChar char="▪"/>
              <a:defRPr>
                <a:solidFill>
                  <a:srgbClr val="262626"/>
                </a:solidFill>
              </a:defRPr>
            </a:lvl2pPr>
            <a:lvl3pPr marL="1371600" lvl="2" indent="-374650" algn="l">
              <a:lnSpc>
                <a:spcPct val="110000"/>
              </a:lnSpc>
              <a:spcBef>
                <a:spcPts val="600"/>
              </a:spcBef>
              <a:spcAft>
                <a:spcPts val="0"/>
              </a:spcAft>
              <a:buClr>
                <a:schemeClr val="accent5"/>
              </a:buClr>
              <a:buSzPts val="2300"/>
              <a:buFont typeface="Noto Sans Symbols"/>
              <a:buChar char="▪"/>
              <a:defRPr>
                <a:solidFill>
                  <a:srgbClr val="262626"/>
                </a:solidFill>
              </a:defRPr>
            </a:lvl3pPr>
            <a:lvl4pPr marL="1828800" lvl="3" indent="-360044" algn="l">
              <a:lnSpc>
                <a:spcPct val="110000"/>
              </a:lnSpc>
              <a:spcBef>
                <a:spcPts val="600"/>
              </a:spcBef>
              <a:spcAft>
                <a:spcPts val="0"/>
              </a:spcAft>
              <a:buClr>
                <a:schemeClr val="accent5"/>
              </a:buClr>
              <a:buSzPts val="2070"/>
              <a:buFont typeface="Noto Sans Symbols"/>
              <a:buChar char="▪"/>
              <a:defRPr>
                <a:solidFill>
                  <a:srgbClr val="262626"/>
                </a:solidFill>
              </a:defRPr>
            </a:lvl4pPr>
            <a:lvl5pPr marL="2286000" lvl="4" indent="-360045" algn="l">
              <a:lnSpc>
                <a:spcPct val="110000"/>
              </a:lnSpc>
              <a:spcBef>
                <a:spcPts val="600"/>
              </a:spcBef>
              <a:spcAft>
                <a:spcPts val="0"/>
              </a:spcAft>
              <a:buClr>
                <a:schemeClr val="accent5"/>
              </a:buClr>
              <a:buSzPts val="2070"/>
              <a:buFont typeface="Noto Sans Symbols"/>
              <a:buChar char="▪"/>
              <a:defRPr>
                <a:solidFill>
                  <a:srgbClr val="262626"/>
                </a:solidFill>
              </a:defRPr>
            </a:lvl5pPr>
            <a:lvl6pPr marL="2743200" lvl="5" indent="-360045" algn="l">
              <a:lnSpc>
                <a:spcPct val="110000"/>
              </a:lnSpc>
              <a:spcBef>
                <a:spcPts val="600"/>
              </a:spcBef>
              <a:spcAft>
                <a:spcPts val="0"/>
              </a:spcAft>
              <a:buClr>
                <a:schemeClr val="accent5"/>
              </a:buClr>
              <a:buSzPts val="2070"/>
              <a:buFont typeface="Noto Sans Symbols"/>
              <a:buChar char="▪"/>
              <a:defRPr>
                <a:solidFill>
                  <a:srgbClr val="262626"/>
                </a:solidFill>
              </a:defRPr>
            </a:lvl6pPr>
            <a:lvl7pPr marL="3200400" lvl="6" indent="-360045" algn="l">
              <a:lnSpc>
                <a:spcPct val="110000"/>
              </a:lnSpc>
              <a:spcBef>
                <a:spcPts val="600"/>
              </a:spcBef>
              <a:spcAft>
                <a:spcPts val="0"/>
              </a:spcAft>
              <a:buClr>
                <a:schemeClr val="accent5"/>
              </a:buClr>
              <a:buSzPts val="2070"/>
              <a:buFont typeface="Noto Sans Symbols"/>
              <a:buChar char="▪"/>
              <a:defRPr>
                <a:solidFill>
                  <a:srgbClr val="262626"/>
                </a:solidFill>
              </a:defRPr>
            </a:lvl7pPr>
            <a:lvl8pPr marL="3657600" lvl="7" indent="-360045" algn="l">
              <a:lnSpc>
                <a:spcPct val="110000"/>
              </a:lnSpc>
              <a:spcBef>
                <a:spcPts val="600"/>
              </a:spcBef>
              <a:spcAft>
                <a:spcPts val="0"/>
              </a:spcAft>
              <a:buClr>
                <a:schemeClr val="accent5"/>
              </a:buClr>
              <a:buSzPts val="2070"/>
              <a:buFont typeface="Noto Sans Symbols"/>
              <a:buChar char="▪"/>
              <a:defRPr>
                <a:solidFill>
                  <a:srgbClr val="262626"/>
                </a:solidFill>
              </a:defRPr>
            </a:lvl8pPr>
            <a:lvl9pPr marL="4114800" lvl="8" indent="-360045" algn="l">
              <a:lnSpc>
                <a:spcPct val="110000"/>
              </a:lnSpc>
              <a:spcBef>
                <a:spcPts val="600"/>
              </a:spcBef>
              <a:spcAft>
                <a:spcPts val="600"/>
              </a:spcAft>
              <a:buClr>
                <a:schemeClr val="accent5"/>
              </a:buClr>
              <a:buSzPts val="2070"/>
              <a:buFont typeface="Noto Sans Symbols"/>
              <a:buChar char="▪"/>
              <a:defRPr>
                <a:solidFill>
                  <a:srgbClr val="262626"/>
                </a:solidFill>
              </a:defRPr>
            </a:lvl9pPr>
          </a:lstStyle>
          <a:p>
            <a:endParaRPr/>
          </a:p>
        </p:txBody>
      </p:sp>
    </p:spTree>
    <p:extLst>
      <p:ext uri="{BB962C8B-B14F-4D97-AF65-F5344CB8AC3E}">
        <p14:creationId xmlns:p14="http://schemas.microsoft.com/office/powerpoint/2010/main" val="2951377579"/>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Quote - Green">
  <p:cSld name="Quote - Green">
    <p:spTree>
      <p:nvGrpSpPr>
        <p:cNvPr id="1" name="Shape 155"/>
        <p:cNvGrpSpPr/>
        <p:nvPr/>
      </p:nvGrpSpPr>
      <p:grpSpPr>
        <a:xfrm>
          <a:off x="0" y="0"/>
          <a:ext cx="0" cy="0"/>
          <a:chOff x="0" y="0"/>
          <a:chExt cx="0" cy="0"/>
        </a:xfrm>
      </p:grpSpPr>
      <p:sp>
        <p:nvSpPr>
          <p:cNvPr id="158" name="Google Shape;158;p28"/>
          <p:cNvSpPr txBox="1">
            <a:spLocks noGrp="1"/>
          </p:cNvSpPr>
          <p:nvPr>
            <p:ph type="body" idx="1"/>
          </p:nvPr>
        </p:nvSpPr>
        <p:spPr>
          <a:xfrm>
            <a:off x="1191490" y="589886"/>
            <a:ext cx="10266653" cy="5215170"/>
          </a:xfrm>
          <a:prstGeom prst="rect">
            <a:avLst/>
          </a:prstGeom>
          <a:noFill/>
          <a:ln>
            <a:noFill/>
          </a:ln>
        </p:spPr>
        <p:txBody>
          <a:bodyPr spcFirstLastPara="1" wrap="square" lIns="91425" tIns="45700" rIns="91425" bIns="45700" anchor="ctr" anchorCtr="0"/>
          <a:lstStyle>
            <a:lvl1pPr marL="457200" lvl="0" indent="-228600" algn="l">
              <a:lnSpc>
                <a:spcPct val="110000"/>
              </a:lnSpc>
              <a:spcBef>
                <a:spcPts val="1000"/>
              </a:spcBef>
              <a:spcAft>
                <a:spcPts val="0"/>
              </a:spcAft>
              <a:buClr>
                <a:schemeClr val="accent3"/>
              </a:buClr>
              <a:buSzPts val="3220"/>
              <a:buFont typeface="Noto Sans Symbols"/>
              <a:buNone/>
              <a:defRPr>
                <a:solidFill>
                  <a:srgbClr val="262626"/>
                </a:solidFill>
              </a:defRPr>
            </a:lvl1pPr>
            <a:lvl2pPr marL="914400" lvl="1" indent="-228600" algn="l">
              <a:lnSpc>
                <a:spcPct val="110000"/>
              </a:lnSpc>
              <a:spcBef>
                <a:spcPts val="600"/>
              </a:spcBef>
              <a:spcAft>
                <a:spcPts val="0"/>
              </a:spcAft>
              <a:buClr>
                <a:schemeClr val="accent2"/>
              </a:buClr>
              <a:buSzPts val="2760"/>
              <a:buFont typeface="Noto Sans Symbols"/>
              <a:buNone/>
              <a:defRPr>
                <a:solidFill>
                  <a:srgbClr val="262626"/>
                </a:solidFill>
              </a:defRPr>
            </a:lvl2pPr>
            <a:lvl3pPr marL="1371600" lvl="2" indent="-228600" algn="l">
              <a:lnSpc>
                <a:spcPct val="110000"/>
              </a:lnSpc>
              <a:spcBef>
                <a:spcPts val="600"/>
              </a:spcBef>
              <a:spcAft>
                <a:spcPts val="0"/>
              </a:spcAft>
              <a:buClr>
                <a:schemeClr val="accent5"/>
              </a:buClr>
              <a:buSzPts val="2300"/>
              <a:buFont typeface="Noto Sans Symbols"/>
              <a:buNone/>
              <a:defRPr>
                <a:solidFill>
                  <a:srgbClr val="262626"/>
                </a:solidFill>
              </a:defRPr>
            </a:lvl3pPr>
            <a:lvl4pPr marL="1828800" lvl="3" indent="-228600" algn="l">
              <a:lnSpc>
                <a:spcPct val="110000"/>
              </a:lnSpc>
              <a:spcBef>
                <a:spcPts val="600"/>
              </a:spcBef>
              <a:spcAft>
                <a:spcPts val="0"/>
              </a:spcAft>
              <a:buClr>
                <a:schemeClr val="accent5"/>
              </a:buClr>
              <a:buSzPts val="2070"/>
              <a:buFont typeface="Noto Sans Symbols"/>
              <a:buNone/>
              <a:defRPr>
                <a:solidFill>
                  <a:srgbClr val="262626"/>
                </a:solidFill>
              </a:defRPr>
            </a:lvl4pPr>
            <a:lvl5pPr marL="2286000" lvl="4" indent="-360045" algn="l">
              <a:lnSpc>
                <a:spcPct val="110000"/>
              </a:lnSpc>
              <a:spcBef>
                <a:spcPts val="600"/>
              </a:spcBef>
              <a:spcAft>
                <a:spcPts val="0"/>
              </a:spcAft>
              <a:buClr>
                <a:schemeClr val="accent5"/>
              </a:buClr>
              <a:buSzPts val="2070"/>
              <a:buFont typeface="Noto Sans Symbols"/>
              <a:buChar char="▪"/>
              <a:defRPr>
                <a:solidFill>
                  <a:srgbClr val="262626"/>
                </a:solidFill>
              </a:defRPr>
            </a:lvl5pPr>
            <a:lvl6pPr marL="2743200" lvl="5" indent="-360045" algn="l">
              <a:lnSpc>
                <a:spcPct val="110000"/>
              </a:lnSpc>
              <a:spcBef>
                <a:spcPts val="600"/>
              </a:spcBef>
              <a:spcAft>
                <a:spcPts val="0"/>
              </a:spcAft>
              <a:buClr>
                <a:schemeClr val="accent5"/>
              </a:buClr>
              <a:buSzPts val="2070"/>
              <a:buFont typeface="Noto Sans Symbols"/>
              <a:buChar char="▪"/>
              <a:defRPr>
                <a:solidFill>
                  <a:srgbClr val="262626"/>
                </a:solidFill>
              </a:defRPr>
            </a:lvl6pPr>
            <a:lvl7pPr marL="3200400" lvl="6" indent="-360045" algn="l">
              <a:lnSpc>
                <a:spcPct val="110000"/>
              </a:lnSpc>
              <a:spcBef>
                <a:spcPts val="600"/>
              </a:spcBef>
              <a:spcAft>
                <a:spcPts val="0"/>
              </a:spcAft>
              <a:buClr>
                <a:schemeClr val="accent5"/>
              </a:buClr>
              <a:buSzPts val="2070"/>
              <a:buFont typeface="Noto Sans Symbols"/>
              <a:buChar char="▪"/>
              <a:defRPr>
                <a:solidFill>
                  <a:srgbClr val="262626"/>
                </a:solidFill>
              </a:defRPr>
            </a:lvl7pPr>
            <a:lvl8pPr marL="3657600" lvl="7" indent="-360045" algn="l">
              <a:lnSpc>
                <a:spcPct val="110000"/>
              </a:lnSpc>
              <a:spcBef>
                <a:spcPts val="600"/>
              </a:spcBef>
              <a:spcAft>
                <a:spcPts val="0"/>
              </a:spcAft>
              <a:buClr>
                <a:schemeClr val="accent5"/>
              </a:buClr>
              <a:buSzPts val="2070"/>
              <a:buFont typeface="Noto Sans Symbols"/>
              <a:buChar char="▪"/>
              <a:defRPr>
                <a:solidFill>
                  <a:srgbClr val="262626"/>
                </a:solidFill>
              </a:defRPr>
            </a:lvl8pPr>
            <a:lvl9pPr marL="4114800" lvl="8" indent="-360045" algn="l">
              <a:lnSpc>
                <a:spcPct val="110000"/>
              </a:lnSpc>
              <a:spcBef>
                <a:spcPts val="600"/>
              </a:spcBef>
              <a:spcAft>
                <a:spcPts val="600"/>
              </a:spcAft>
              <a:buClr>
                <a:schemeClr val="accent5"/>
              </a:buClr>
              <a:buSzPts val="2070"/>
              <a:buFont typeface="Noto Sans Symbols"/>
              <a:buChar char="▪"/>
              <a:defRPr>
                <a:solidFill>
                  <a:srgbClr val="262626"/>
                </a:solidFill>
              </a:defRPr>
            </a:lvl9pPr>
          </a:lstStyle>
          <a:p>
            <a:endParaRPr/>
          </a:p>
        </p:txBody>
      </p:sp>
      <p:sp>
        <p:nvSpPr>
          <p:cNvPr id="159" name="Google Shape;159;p28"/>
          <p:cNvSpPr txBox="1">
            <a:spLocks noGrp="1"/>
          </p:cNvSpPr>
          <p:nvPr>
            <p:ph type="body" idx="2"/>
          </p:nvPr>
        </p:nvSpPr>
        <p:spPr>
          <a:xfrm>
            <a:off x="1192213" y="5957883"/>
            <a:ext cx="10266362" cy="525462"/>
          </a:xfrm>
          <a:prstGeom prst="rect">
            <a:avLst/>
          </a:prstGeom>
          <a:noFill/>
          <a:ln>
            <a:noFill/>
          </a:ln>
        </p:spPr>
        <p:txBody>
          <a:bodyPr spcFirstLastPara="1" wrap="square" lIns="91425" tIns="45700" rIns="91425" bIns="45700" anchor="ctr" anchorCtr="0"/>
          <a:lstStyle>
            <a:lvl1pPr marL="457200" lvl="0" indent="-228600" algn="r">
              <a:lnSpc>
                <a:spcPct val="90000"/>
              </a:lnSpc>
              <a:spcBef>
                <a:spcPts val="1000"/>
              </a:spcBef>
              <a:spcAft>
                <a:spcPts val="0"/>
              </a:spcAft>
              <a:buClr>
                <a:schemeClr val="dk1"/>
              </a:buClr>
              <a:buSzPts val="1800"/>
              <a:buNone/>
              <a:defRPr sz="1800" i="1"/>
            </a:lvl1pPr>
            <a:lvl2pPr marL="914400" lvl="1" indent="-228600" algn="r">
              <a:lnSpc>
                <a:spcPct val="90000"/>
              </a:lnSpc>
              <a:spcBef>
                <a:spcPts val="500"/>
              </a:spcBef>
              <a:spcAft>
                <a:spcPts val="0"/>
              </a:spcAft>
              <a:buClr>
                <a:schemeClr val="dk1"/>
              </a:buClr>
              <a:buSzPts val="1800"/>
              <a:buNone/>
              <a:defRPr sz="1800" i="1"/>
            </a:lvl2pPr>
            <a:lvl3pPr marL="1371600" lvl="2" indent="-228600" algn="r">
              <a:lnSpc>
                <a:spcPct val="90000"/>
              </a:lnSpc>
              <a:spcBef>
                <a:spcPts val="500"/>
              </a:spcBef>
              <a:spcAft>
                <a:spcPts val="0"/>
              </a:spcAft>
              <a:buClr>
                <a:schemeClr val="dk1"/>
              </a:buClr>
              <a:buSzPts val="1800"/>
              <a:buNone/>
              <a:defRPr sz="1800" i="1"/>
            </a:lvl3pPr>
            <a:lvl4pPr marL="1828800" lvl="3" indent="-228600" algn="r">
              <a:lnSpc>
                <a:spcPct val="90000"/>
              </a:lnSpc>
              <a:spcBef>
                <a:spcPts val="500"/>
              </a:spcBef>
              <a:spcAft>
                <a:spcPts val="0"/>
              </a:spcAft>
              <a:buClr>
                <a:schemeClr val="dk1"/>
              </a:buClr>
              <a:buSzPts val="1800"/>
              <a:buNone/>
              <a:defRPr sz="1800" i="1"/>
            </a:lvl4pPr>
            <a:lvl5pPr marL="2286000" lvl="4" indent="-228600" algn="r">
              <a:lnSpc>
                <a:spcPct val="90000"/>
              </a:lnSpc>
              <a:spcBef>
                <a:spcPts val="500"/>
              </a:spcBef>
              <a:spcAft>
                <a:spcPts val="0"/>
              </a:spcAft>
              <a:buClr>
                <a:schemeClr val="dk1"/>
              </a:buClr>
              <a:buSzPts val="1800"/>
              <a:buNone/>
              <a:defRPr sz="1800"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62334941"/>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Full Content - Green">
  <p:cSld name="Full Content - Green">
    <p:spTree>
      <p:nvGrpSpPr>
        <p:cNvPr id="1" name="Shape 82"/>
        <p:cNvGrpSpPr/>
        <p:nvPr/>
      </p:nvGrpSpPr>
      <p:grpSpPr>
        <a:xfrm>
          <a:off x="0" y="0"/>
          <a:ext cx="0" cy="0"/>
          <a:chOff x="0" y="0"/>
          <a:chExt cx="0" cy="0"/>
        </a:xfrm>
      </p:grpSpPr>
      <p:sp>
        <p:nvSpPr>
          <p:cNvPr id="85" name="Google Shape;85;p14"/>
          <p:cNvSpPr txBox="1">
            <a:spLocks noGrp="1"/>
          </p:cNvSpPr>
          <p:nvPr>
            <p:ph type="body" idx="1"/>
          </p:nvPr>
        </p:nvSpPr>
        <p:spPr>
          <a:xfrm>
            <a:off x="1192213" y="493565"/>
            <a:ext cx="10264775" cy="589294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83882799"/>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ntent &amp; Footnote - Green">
  <p:cSld name="Content &amp; Footnote - Green">
    <p:spTree>
      <p:nvGrpSpPr>
        <p:cNvPr id="1" name="Shape 62"/>
        <p:cNvGrpSpPr/>
        <p:nvPr/>
      </p:nvGrpSpPr>
      <p:grpSpPr>
        <a:xfrm>
          <a:off x="0" y="0"/>
          <a:ext cx="0" cy="0"/>
          <a:chOff x="0" y="0"/>
          <a:chExt cx="0" cy="0"/>
        </a:xfrm>
      </p:grpSpPr>
      <p:sp>
        <p:nvSpPr>
          <p:cNvPr id="65" name="Google Shape;65;p11"/>
          <p:cNvSpPr txBox="1">
            <a:spLocks noGrp="1"/>
          </p:cNvSpPr>
          <p:nvPr>
            <p:ph type="title"/>
          </p:nvPr>
        </p:nvSpPr>
        <p:spPr>
          <a:xfrm>
            <a:off x="402963" y="849854"/>
            <a:ext cx="2668793" cy="5174427"/>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lt1"/>
              </a:buClr>
              <a:buSzPts val="2600"/>
              <a:buFont typeface="Arial"/>
              <a:buNone/>
              <a:defRPr sz="2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11"/>
          <p:cNvSpPr txBox="1">
            <a:spLocks noGrp="1"/>
          </p:cNvSpPr>
          <p:nvPr>
            <p:ph type="body" idx="1"/>
          </p:nvPr>
        </p:nvSpPr>
        <p:spPr>
          <a:xfrm>
            <a:off x="4156798" y="589886"/>
            <a:ext cx="7315200" cy="5215170"/>
          </a:xfrm>
          <a:prstGeom prst="rect">
            <a:avLst/>
          </a:prstGeom>
          <a:noFill/>
          <a:ln>
            <a:noFill/>
          </a:ln>
        </p:spPr>
        <p:txBody>
          <a:bodyPr spcFirstLastPara="1" wrap="square" lIns="91425" tIns="45700" rIns="91425" bIns="45700" anchor="t" anchorCtr="0"/>
          <a:lstStyle>
            <a:lvl1pPr marL="457200" lvl="0" indent="-433069" algn="l">
              <a:lnSpc>
                <a:spcPct val="110000"/>
              </a:lnSpc>
              <a:spcBef>
                <a:spcPts val="1000"/>
              </a:spcBef>
              <a:spcAft>
                <a:spcPts val="0"/>
              </a:spcAft>
              <a:buClr>
                <a:schemeClr val="accent3"/>
              </a:buClr>
              <a:buSzPts val="3220"/>
              <a:buFont typeface="Noto Sans Symbols"/>
              <a:buChar char="▪"/>
              <a:defRPr>
                <a:solidFill>
                  <a:srgbClr val="262626"/>
                </a:solidFill>
              </a:defRPr>
            </a:lvl1pPr>
            <a:lvl2pPr marL="914400" lvl="1" indent="-403860" algn="l">
              <a:lnSpc>
                <a:spcPct val="110000"/>
              </a:lnSpc>
              <a:spcBef>
                <a:spcPts val="600"/>
              </a:spcBef>
              <a:spcAft>
                <a:spcPts val="0"/>
              </a:spcAft>
              <a:buClr>
                <a:schemeClr val="accent2"/>
              </a:buClr>
              <a:buSzPts val="2760"/>
              <a:buFont typeface="Noto Sans Symbols"/>
              <a:buChar char="▪"/>
              <a:defRPr>
                <a:solidFill>
                  <a:srgbClr val="262626"/>
                </a:solidFill>
              </a:defRPr>
            </a:lvl2pPr>
            <a:lvl3pPr marL="1371600" lvl="2" indent="-374650" algn="l">
              <a:lnSpc>
                <a:spcPct val="110000"/>
              </a:lnSpc>
              <a:spcBef>
                <a:spcPts val="600"/>
              </a:spcBef>
              <a:spcAft>
                <a:spcPts val="0"/>
              </a:spcAft>
              <a:buClr>
                <a:schemeClr val="accent5"/>
              </a:buClr>
              <a:buSzPts val="2300"/>
              <a:buFont typeface="Noto Sans Symbols"/>
              <a:buChar char="▪"/>
              <a:defRPr>
                <a:solidFill>
                  <a:srgbClr val="262626"/>
                </a:solidFill>
              </a:defRPr>
            </a:lvl3pPr>
            <a:lvl4pPr marL="1828800" lvl="3" indent="-360044" algn="l">
              <a:lnSpc>
                <a:spcPct val="110000"/>
              </a:lnSpc>
              <a:spcBef>
                <a:spcPts val="600"/>
              </a:spcBef>
              <a:spcAft>
                <a:spcPts val="0"/>
              </a:spcAft>
              <a:buClr>
                <a:schemeClr val="accent5"/>
              </a:buClr>
              <a:buSzPts val="2070"/>
              <a:buFont typeface="Noto Sans Symbols"/>
              <a:buChar char="▪"/>
              <a:defRPr>
                <a:solidFill>
                  <a:srgbClr val="262626"/>
                </a:solidFill>
              </a:defRPr>
            </a:lvl4pPr>
            <a:lvl5pPr marL="2286000" lvl="4" indent="-360045" algn="l">
              <a:lnSpc>
                <a:spcPct val="110000"/>
              </a:lnSpc>
              <a:spcBef>
                <a:spcPts val="600"/>
              </a:spcBef>
              <a:spcAft>
                <a:spcPts val="0"/>
              </a:spcAft>
              <a:buClr>
                <a:schemeClr val="accent5"/>
              </a:buClr>
              <a:buSzPts val="2070"/>
              <a:buFont typeface="Noto Sans Symbols"/>
              <a:buChar char="▪"/>
              <a:defRPr>
                <a:solidFill>
                  <a:srgbClr val="262626"/>
                </a:solidFill>
              </a:defRPr>
            </a:lvl5pPr>
            <a:lvl6pPr marL="2743200" lvl="5" indent="-360045" algn="l">
              <a:lnSpc>
                <a:spcPct val="110000"/>
              </a:lnSpc>
              <a:spcBef>
                <a:spcPts val="600"/>
              </a:spcBef>
              <a:spcAft>
                <a:spcPts val="0"/>
              </a:spcAft>
              <a:buClr>
                <a:schemeClr val="accent5"/>
              </a:buClr>
              <a:buSzPts val="2070"/>
              <a:buFont typeface="Noto Sans Symbols"/>
              <a:buChar char="▪"/>
              <a:defRPr>
                <a:solidFill>
                  <a:srgbClr val="262626"/>
                </a:solidFill>
              </a:defRPr>
            </a:lvl6pPr>
            <a:lvl7pPr marL="3200400" lvl="6" indent="-360045" algn="l">
              <a:lnSpc>
                <a:spcPct val="110000"/>
              </a:lnSpc>
              <a:spcBef>
                <a:spcPts val="600"/>
              </a:spcBef>
              <a:spcAft>
                <a:spcPts val="0"/>
              </a:spcAft>
              <a:buClr>
                <a:schemeClr val="accent5"/>
              </a:buClr>
              <a:buSzPts val="2070"/>
              <a:buFont typeface="Noto Sans Symbols"/>
              <a:buChar char="▪"/>
              <a:defRPr>
                <a:solidFill>
                  <a:srgbClr val="262626"/>
                </a:solidFill>
              </a:defRPr>
            </a:lvl7pPr>
            <a:lvl8pPr marL="3657600" lvl="7" indent="-360045" algn="l">
              <a:lnSpc>
                <a:spcPct val="110000"/>
              </a:lnSpc>
              <a:spcBef>
                <a:spcPts val="600"/>
              </a:spcBef>
              <a:spcAft>
                <a:spcPts val="0"/>
              </a:spcAft>
              <a:buClr>
                <a:schemeClr val="accent5"/>
              </a:buClr>
              <a:buSzPts val="2070"/>
              <a:buFont typeface="Noto Sans Symbols"/>
              <a:buChar char="▪"/>
              <a:defRPr>
                <a:solidFill>
                  <a:srgbClr val="262626"/>
                </a:solidFill>
              </a:defRPr>
            </a:lvl8pPr>
            <a:lvl9pPr marL="4114800" lvl="8" indent="-360045" algn="l">
              <a:lnSpc>
                <a:spcPct val="110000"/>
              </a:lnSpc>
              <a:spcBef>
                <a:spcPts val="600"/>
              </a:spcBef>
              <a:spcAft>
                <a:spcPts val="600"/>
              </a:spcAft>
              <a:buClr>
                <a:schemeClr val="accent5"/>
              </a:buClr>
              <a:buSzPts val="2070"/>
              <a:buFont typeface="Noto Sans Symbols"/>
              <a:buChar char="▪"/>
              <a:defRPr>
                <a:solidFill>
                  <a:srgbClr val="262626"/>
                </a:solidFill>
              </a:defRPr>
            </a:lvl9pPr>
          </a:lstStyle>
          <a:p>
            <a:endParaRPr/>
          </a:p>
        </p:txBody>
      </p:sp>
      <p:sp>
        <p:nvSpPr>
          <p:cNvPr id="67" name="Google Shape;67;p11"/>
          <p:cNvSpPr txBox="1">
            <a:spLocks noGrp="1"/>
          </p:cNvSpPr>
          <p:nvPr>
            <p:ph type="body" idx="2"/>
          </p:nvPr>
        </p:nvSpPr>
        <p:spPr>
          <a:xfrm>
            <a:off x="4156797" y="5957883"/>
            <a:ext cx="7301777" cy="525462"/>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000"/>
              </a:spcBef>
              <a:spcAft>
                <a:spcPts val="0"/>
              </a:spcAft>
              <a:buClr>
                <a:schemeClr val="dk1"/>
              </a:buClr>
              <a:buSzPts val="1800"/>
              <a:buNone/>
              <a:defRPr sz="1800" i="1"/>
            </a:lvl1pPr>
            <a:lvl2pPr marL="914400" lvl="1" indent="-228600" algn="r">
              <a:lnSpc>
                <a:spcPct val="90000"/>
              </a:lnSpc>
              <a:spcBef>
                <a:spcPts val="500"/>
              </a:spcBef>
              <a:spcAft>
                <a:spcPts val="0"/>
              </a:spcAft>
              <a:buClr>
                <a:schemeClr val="dk1"/>
              </a:buClr>
              <a:buSzPts val="1800"/>
              <a:buNone/>
              <a:defRPr sz="1800" i="1"/>
            </a:lvl2pPr>
            <a:lvl3pPr marL="1371600" lvl="2" indent="-228600" algn="r">
              <a:lnSpc>
                <a:spcPct val="90000"/>
              </a:lnSpc>
              <a:spcBef>
                <a:spcPts val="500"/>
              </a:spcBef>
              <a:spcAft>
                <a:spcPts val="0"/>
              </a:spcAft>
              <a:buClr>
                <a:schemeClr val="dk1"/>
              </a:buClr>
              <a:buSzPts val="1800"/>
              <a:buNone/>
              <a:defRPr sz="1800" i="1"/>
            </a:lvl3pPr>
            <a:lvl4pPr marL="1828800" lvl="3" indent="-228600" algn="r">
              <a:lnSpc>
                <a:spcPct val="90000"/>
              </a:lnSpc>
              <a:spcBef>
                <a:spcPts val="500"/>
              </a:spcBef>
              <a:spcAft>
                <a:spcPts val="0"/>
              </a:spcAft>
              <a:buClr>
                <a:schemeClr val="dk1"/>
              </a:buClr>
              <a:buSzPts val="1800"/>
              <a:buNone/>
              <a:defRPr sz="1800" i="1"/>
            </a:lvl4pPr>
            <a:lvl5pPr marL="2286000" lvl="4" indent="-228600" algn="r">
              <a:lnSpc>
                <a:spcPct val="90000"/>
              </a:lnSpc>
              <a:spcBef>
                <a:spcPts val="500"/>
              </a:spcBef>
              <a:spcAft>
                <a:spcPts val="0"/>
              </a:spcAft>
              <a:buClr>
                <a:schemeClr val="dk1"/>
              </a:buClr>
              <a:buSzPts val="1800"/>
              <a:buNone/>
              <a:defRPr sz="1800"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49773397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489B7-3D59-2143-906D-F5DDF3BBB97A}"/>
              </a:ext>
            </a:extLst>
          </p:cNvPr>
          <p:cNvSpPr>
            <a:spLocks noGrp="1"/>
          </p:cNvSpPr>
          <p:nvPr>
            <p:ph type="title"/>
          </p:nvPr>
        </p:nvSpPr>
        <p:spPr>
          <a:xfrm>
            <a:off x="612649" y="1238398"/>
            <a:ext cx="10972800" cy="2852737"/>
          </a:xfrm>
        </p:spPr>
        <p:txBody>
          <a:bodyPr anchor="b">
            <a:normAutofit/>
          </a:bodyPr>
          <a:lstStyle>
            <a:lvl1pPr algn="ctr">
              <a:defRPr sz="5400" b="1" i="0" baseline="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D9C77AD7-18FE-0340-B116-8B5616908955}"/>
              </a:ext>
            </a:extLst>
          </p:cNvPr>
          <p:cNvSpPr>
            <a:spLocks noGrp="1"/>
          </p:cNvSpPr>
          <p:nvPr>
            <p:ph type="body" idx="1"/>
          </p:nvPr>
        </p:nvSpPr>
        <p:spPr>
          <a:xfrm>
            <a:off x="612648" y="4118123"/>
            <a:ext cx="10972799" cy="1500187"/>
          </a:xfrm>
        </p:spPr>
        <p:txBody>
          <a:bodyPr>
            <a:normAutofit/>
          </a:bodyPr>
          <a:lstStyle>
            <a:lvl1pPr marL="0" indent="0" algn="ctr">
              <a:buNone/>
              <a:defRPr sz="2800" spc="5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236082BF-BDEA-9D44-B706-C4ED27B4E83D}"/>
              </a:ext>
            </a:extLst>
          </p:cNvPr>
          <p:cNvSpPr>
            <a:spLocks noGrp="1"/>
          </p:cNvSpPr>
          <p:nvPr>
            <p:ph type="ftr" sz="quarter" idx="11"/>
          </p:nvPr>
        </p:nvSpPr>
        <p:spPr/>
        <p:txBody>
          <a:bodyPr/>
          <a:lstStyle>
            <a:lvl1pPr>
              <a:defRPr>
                <a:solidFill>
                  <a:schemeClr val="bg1"/>
                </a:solidFill>
              </a:defRPr>
            </a:lvl1pPr>
          </a:lstStyle>
          <a:p>
            <a:r>
              <a:rPr lang="en-US"/>
              <a:t>Sprint 2 Review</a:t>
            </a:r>
          </a:p>
        </p:txBody>
      </p:sp>
      <p:sp>
        <p:nvSpPr>
          <p:cNvPr id="6" name="Slide Number Placeholder 5">
            <a:extLst>
              <a:ext uri="{FF2B5EF4-FFF2-40B4-BE49-F238E27FC236}">
                <a16:creationId xmlns:a16="http://schemas.microsoft.com/office/drawing/2014/main" id="{AEA78F8E-F959-A14B-AD3F-CE583AD5C0A5}"/>
              </a:ext>
            </a:extLst>
          </p:cNvPr>
          <p:cNvSpPr>
            <a:spLocks noGrp="1"/>
          </p:cNvSpPr>
          <p:nvPr>
            <p:ph type="sldNum" sz="quarter" idx="12"/>
          </p:nvPr>
        </p:nvSpPr>
        <p:spPr/>
        <p:txBody>
          <a:bodyPr/>
          <a:lstStyle>
            <a:lvl1pPr>
              <a:defRPr>
                <a:solidFill>
                  <a:schemeClr val="bg1"/>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54597265"/>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Header (no subtitle)">
  <p:cSld name="Section Header (no subtitle)">
    <p:bg>
      <p:bgPr>
        <a:solidFill>
          <a:schemeClr val="lt1"/>
        </a:solid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860605" y="2050617"/>
            <a:ext cx="10499471" cy="2784619"/>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accent1"/>
              </a:buClr>
              <a:buSzPts val="4200"/>
              <a:buFont typeface="Arial"/>
              <a:buNone/>
              <a:defRPr sz="42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222065800"/>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o w/Photo - Orange">
  <p:cSld name="Bio w/Photo - Orange">
    <p:spTree>
      <p:nvGrpSpPr>
        <p:cNvPr id="1" name="Shape 68"/>
        <p:cNvGrpSpPr/>
        <p:nvPr/>
      </p:nvGrpSpPr>
      <p:grpSpPr>
        <a:xfrm>
          <a:off x="0" y="0"/>
          <a:ext cx="0" cy="0"/>
          <a:chOff x="0" y="0"/>
          <a:chExt cx="0" cy="0"/>
        </a:xfrm>
      </p:grpSpPr>
      <p:sp>
        <p:nvSpPr>
          <p:cNvPr id="71" name="Google Shape;71;p12"/>
          <p:cNvSpPr txBox="1">
            <a:spLocks noGrp="1"/>
          </p:cNvSpPr>
          <p:nvPr>
            <p:ph type="body" idx="1"/>
          </p:nvPr>
        </p:nvSpPr>
        <p:spPr>
          <a:xfrm>
            <a:off x="4156798" y="589886"/>
            <a:ext cx="7315200" cy="616041"/>
          </a:xfrm>
          <a:prstGeom prst="rect">
            <a:avLst/>
          </a:prstGeom>
          <a:noFill/>
          <a:ln>
            <a:noFill/>
          </a:ln>
        </p:spPr>
        <p:txBody>
          <a:bodyPr spcFirstLastPara="1" wrap="square" lIns="91425" tIns="45700" rIns="91425" bIns="45700" anchor="ctr" anchorCtr="0"/>
          <a:lstStyle>
            <a:lvl1pPr marL="457200" lvl="0" indent="-228600" algn="l">
              <a:lnSpc>
                <a:spcPct val="110000"/>
              </a:lnSpc>
              <a:spcBef>
                <a:spcPts val="1000"/>
              </a:spcBef>
              <a:spcAft>
                <a:spcPts val="0"/>
              </a:spcAft>
              <a:buClr>
                <a:schemeClr val="accent3"/>
              </a:buClr>
              <a:buSzPts val="3220"/>
              <a:buFont typeface="Noto Sans Symbols"/>
              <a:buNone/>
              <a:defRPr b="1">
                <a:solidFill>
                  <a:srgbClr val="262626"/>
                </a:solidFill>
              </a:defRPr>
            </a:lvl1pPr>
            <a:lvl2pPr marL="914400" lvl="1" indent="-228600" algn="l">
              <a:lnSpc>
                <a:spcPct val="110000"/>
              </a:lnSpc>
              <a:spcBef>
                <a:spcPts val="600"/>
              </a:spcBef>
              <a:spcAft>
                <a:spcPts val="0"/>
              </a:spcAft>
              <a:buClr>
                <a:schemeClr val="accent2"/>
              </a:buClr>
              <a:buSzPts val="2760"/>
              <a:buFont typeface="Noto Sans Symbols"/>
              <a:buNone/>
              <a:defRPr>
                <a:solidFill>
                  <a:srgbClr val="262626"/>
                </a:solidFill>
              </a:defRPr>
            </a:lvl2pPr>
            <a:lvl3pPr marL="1371600" lvl="2" indent="-228600" algn="l">
              <a:lnSpc>
                <a:spcPct val="110000"/>
              </a:lnSpc>
              <a:spcBef>
                <a:spcPts val="600"/>
              </a:spcBef>
              <a:spcAft>
                <a:spcPts val="0"/>
              </a:spcAft>
              <a:buClr>
                <a:schemeClr val="accent5"/>
              </a:buClr>
              <a:buSzPts val="2300"/>
              <a:buFont typeface="Noto Sans Symbols"/>
              <a:buNone/>
              <a:defRPr>
                <a:solidFill>
                  <a:srgbClr val="262626"/>
                </a:solidFill>
              </a:defRPr>
            </a:lvl3pPr>
            <a:lvl4pPr marL="1828800" lvl="3" indent="-228600" algn="l">
              <a:lnSpc>
                <a:spcPct val="110000"/>
              </a:lnSpc>
              <a:spcBef>
                <a:spcPts val="600"/>
              </a:spcBef>
              <a:spcAft>
                <a:spcPts val="0"/>
              </a:spcAft>
              <a:buClr>
                <a:schemeClr val="accent5"/>
              </a:buClr>
              <a:buSzPts val="2070"/>
              <a:buFont typeface="Noto Sans Symbols"/>
              <a:buNone/>
              <a:defRPr>
                <a:solidFill>
                  <a:srgbClr val="262626"/>
                </a:solidFill>
              </a:defRPr>
            </a:lvl4pPr>
            <a:lvl5pPr marL="2286000" lvl="4" indent="-360045" algn="l">
              <a:lnSpc>
                <a:spcPct val="110000"/>
              </a:lnSpc>
              <a:spcBef>
                <a:spcPts val="600"/>
              </a:spcBef>
              <a:spcAft>
                <a:spcPts val="0"/>
              </a:spcAft>
              <a:buClr>
                <a:schemeClr val="accent5"/>
              </a:buClr>
              <a:buSzPts val="2070"/>
              <a:buFont typeface="Noto Sans Symbols"/>
              <a:buChar char="▪"/>
              <a:defRPr>
                <a:solidFill>
                  <a:srgbClr val="262626"/>
                </a:solidFill>
              </a:defRPr>
            </a:lvl5pPr>
            <a:lvl6pPr marL="2743200" lvl="5" indent="-360045" algn="l">
              <a:lnSpc>
                <a:spcPct val="110000"/>
              </a:lnSpc>
              <a:spcBef>
                <a:spcPts val="600"/>
              </a:spcBef>
              <a:spcAft>
                <a:spcPts val="0"/>
              </a:spcAft>
              <a:buClr>
                <a:schemeClr val="accent5"/>
              </a:buClr>
              <a:buSzPts val="2070"/>
              <a:buFont typeface="Noto Sans Symbols"/>
              <a:buChar char="▪"/>
              <a:defRPr>
                <a:solidFill>
                  <a:srgbClr val="262626"/>
                </a:solidFill>
              </a:defRPr>
            </a:lvl6pPr>
            <a:lvl7pPr marL="3200400" lvl="6" indent="-360045" algn="l">
              <a:lnSpc>
                <a:spcPct val="110000"/>
              </a:lnSpc>
              <a:spcBef>
                <a:spcPts val="600"/>
              </a:spcBef>
              <a:spcAft>
                <a:spcPts val="0"/>
              </a:spcAft>
              <a:buClr>
                <a:schemeClr val="accent5"/>
              </a:buClr>
              <a:buSzPts val="2070"/>
              <a:buFont typeface="Noto Sans Symbols"/>
              <a:buChar char="▪"/>
              <a:defRPr>
                <a:solidFill>
                  <a:srgbClr val="262626"/>
                </a:solidFill>
              </a:defRPr>
            </a:lvl7pPr>
            <a:lvl8pPr marL="3657600" lvl="7" indent="-360045" algn="l">
              <a:lnSpc>
                <a:spcPct val="110000"/>
              </a:lnSpc>
              <a:spcBef>
                <a:spcPts val="600"/>
              </a:spcBef>
              <a:spcAft>
                <a:spcPts val="0"/>
              </a:spcAft>
              <a:buClr>
                <a:schemeClr val="accent5"/>
              </a:buClr>
              <a:buSzPts val="2070"/>
              <a:buFont typeface="Noto Sans Symbols"/>
              <a:buChar char="▪"/>
              <a:defRPr>
                <a:solidFill>
                  <a:srgbClr val="262626"/>
                </a:solidFill>
              </a:defRPr>
            </a:lvl8pPr>
            <a:lvl9pPr marL="4114800" lvl="8" indent="-360045" algn="l">
              <a:lnSpc>
                <a:spcPct val="110000"/>
              </a:lnSpc>
              <a:spcBef>
                <a:spcPts val="600"/>
              </a:spcBef>
              <a:spcAft>
                <a:spcPts val="600"/>
              </a:spcAft>
              <a:buClr>
                <a:schemeClr val="accent5"/>
              </a:buClr>
              <a:buSzPts val="2070"/>
              <a:buFont typeface="Noto Sans Symbols"/>
              <a:buChar char="▪"/>
              <a:defRPr>
                <a:solidFill>
                  <a:srgbClr val="262626"/>
                </a:solidFill>
              </a:defRPr>
            </a:lvl9pPr>
          </a:lstStyle>
          <a:p>
            <a:endParaRPr/>
          </a:p>
        </p:txBody>
      </p:sp>
      <p:sp>
        <p:nvSpPr>
          <p:cNvPr id="72" name="Google Shape;72;p12"/>
          <p:cNvSpPr>
            <a:spLocks noGrp="1"/>
          </p:cNvSpPr>
          <p:nvPr>
            <p:ph type="pic" idx="2"/>
          </p:nvPr>
        </p:nvSpPr>
        <p:spPr>
          <a:xfrm>
            <a:off x="222393" y="1205927"/>
            <a:ext cx="3060700" cy="4475163"/>
          </a:xfrm>
          <a:prstGeom prst="rect">
            <a:avLst/>
          </a:prstGeom>
          <a:noFill/>
          <a:ln>
            <a:noFill/>
          </a:ln>
        </p:spPr>
        <p:txBody>
          <a:bodyPr spcFirstLastPara="1" wrap="square" lIns="91425" tIns="45700" rIns="91425" bIns="45700" anchor="ctr" anchorCtr="0"/>
          <a:lstStyle>
            <a:lvl1pPr marR="0" lvl="0" algn="ctr" rtl="0">
              <a:lnSpc>
                <a:spcPct val="90000"/>
              </a:lnSpc>
              <a:spcBef>
                <a:spcPts val="1000"/>
              </a:spcBef>
              <a:spcAft>
                <a:spcPts val="0"/>
              </a:spcAft>
              <a:buClr>
                <a:schemeClr val="lt1"/>
              </a:buClr>
              <a:buSzPts val="2800"/>
              <a:buFont typeface="Arial"/>
              <a:buNone/>
              <a:defRPr sz="2800" b="1" i="0" u="none" strike="noStrike" cap="none">
                <a:solidFill>
                  <a:schemeClr val="lt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3" name="Google Shape;73;p12"/>
          <p:cNvSpPr txBox="1">
            <a:spLocks noGrp="1"/>
          </p:cNvSpPr>
          <p:nvPr>
            <p:ph type="body" idx="3"/>
          </p:nvPr>
        </p:nvSpPr>
        <p:spPr>
          <a:xfrm>
            <a:off x="4156798" y="1407303"/>
            <a:ext cx="7315200" cy="4910369"/>
          </a:xfrm>
          <a:prstGeom prst="rect">
            <a:avLst/>
          </a:prstGeom>
          <a:noFill/>
          <a:ln>
            <a:noFill/>
          </a:ln>
        </p:spPr>
        <p:txBody>
          <a:bodyPr spcFirstLastPara="1" wrap="square" lIns="91425" tIns="45700" rIns="91425" bIns="45700" anchor="t" anchorCtr="0"/>
          <a:lstStyle>
            <a:lvl1pPr marL="457200" lvl="0" indent="-433069" algn="l">
              <a:lnSpc>
                <a:spcPct val="110000"/>
              </a:lnSpc>
              <a:spcBef>
                <a:spcPts val="1000"/>
              </a:spcBef>
              <a:spcAft>
                <a:spcPts val="0"/>
              </a:spcAft>
              <a:buClr>
                <a:schemeClr val="accent3"/>
              </a:buClr>
              <a:buSzPts val="3220"/>
              <a:buFont typeface="Noto Sans Symbols"/>
              <a:buChar char="▪"/>
              <a:defRPr>
                <a:solidFill>
                  <a:srgbClr val="262626"/>
                </a:solidFill>
              </a:defRPr>
            </a:lvl1pPr>
            <a:lvl2pPr marL="914400" lvl="1" indent="-403860" algn="l">
              <a:lnSpc>
                <a:spcPct val="110000"/>
              </a:lnSpc>
              <a:spcBef>
                <a:spcPts val="600"/>
              </a:spcBef>
              <a:spcAft>
                <a:spcPts val="0"/>
              </a:spcAft>
              <a:buClr>
                <a:schemeClr val="accent2"/>
              </a:buClr>
              <a:buSzPts val="2760"/>
              <a:buFont typeface="Noto Sans Symbols"/>
              <a:buChar char="▪"/>
              <a:defRPr>
                <a:solidFill>
                  <a:srgbClr val="262626"/>
                </a:solidFill>
              </a:defRPr>
            </a:lvl2pPr>
            <a:lvl3pPr marL="1371600" lvl="2" indent="-374650" algn="l">
              <a:lnSpc>
                <a:spcPct val="110000"/>
              </a:lnSpc>
              <a:spcBef>
                <a:spcPts val="600"/>
              </a:spcBef>
              <a:spcAft>
                <a:spcPts val="0"/>
              </a:spcAft>
              <a:buClr>
                <a:schemeClr val="accent5"/>
              </a:buClr>
              <a:buSzPts val="2300"/>
              <a:buFont typeface="Noto Sans Symbols"/>
              <a:buChar char="▪"/>
              <a:defRPr>
                <a:solidFill>
                  <a:srgbClr val="262626"/>
                </a:solidFill>
              </a:defRPr>
            </a:lvl3pPr>
            <a:lvl4pPr marL="1828800" lvl="3" indent="-360044" algn="l">
              <a:lnSpc>
                <a:spcPct val="110000"/>
              </a:lnSpc>
              <a:spcBef>
                <a:spcPts val="600"/>
              </a:spcBef>
              <a:spcAft>
                <a:spcPts val="0"/>
              </a:spcAft>
              <a:buClr>
                <a:schemeClr val="accent5"/>
              </a:buClr>
              <a:buSzPts val="2070"/>
              <a:buFont typeface="Noto Sans Symbols"/>
              <a:buChar char="▪"/>
              <a:defRPr>
                <a:solidFill>
                  <a:srgbClr val="262626"/>
                </a:solidFill>
              </a:defRPr>
            </a:lvl4pPr>
            <a:lvl5pPr marL="2286000" lvl="4" indent="-360045" algn="l">
              <a:lnSpc>
                <a:spcPct val="110000"/>
              </a:lnSpc>
              <a:spcBef>
                <a:spcPts val="600"/>
              </a:spcBef>
              <a:spcAft>
                <a:spcPts val="0"/>
              </a:spcAft>
              <a:buClr>
                <a:schemeClr val="accent5"/>
              </a:buClr>
              <a:buSzPts val="2070"/>
              <a:buFont typeface="Noto Sans Symbols"/>
              <a:buChar char="▪"/>
              <a:defRPr>
                <a:solidFill>
                  <a:srgbClr val="262626"/>
                </a:solidFill>
              </a:defRPr>
            </a:lvl5pPr>
            <a:lvl6pPr marL="2743200" lvl="5" indent="-360045" algn="l">
              <a:lnSpc>
                <a:spcPct val="110000"/>
              </a:lnSpc>
              <a:spcBef>
                <a:spcPts val="600"/>
              </a:spcBef>
              <a:spcAft>
                <a:spcPts val="0"/>
              </a:spcAft>
              <a:buClr>
                <a:schemeClr val="accent5"/>
              </a:buClr>
              <a:buSzPts val="2070"/>
              <a:buFont typeface="Noto Sans Symbols"/>
              <a:buChar char="▪"/>
              <a:defRPr>
                <a:solidFill>
                  <a:srgbClr val="262626"/>
                </a:solidFill>
              </a:defRPr>
            </a:lvl6pPr>
            <a:lvl7pPr marL="3200400" lvl="6" indent="-360045" algn="l">
              <a:lnSpc>
                <a:spcPct val="110000"/>
              </a:lnSpc>
              <a:spcBef>
                <a:spcPts val="600"/>
              </a:spcBef>
              <a:spcAft>
                <a:spcPts val="0"/>
              </a:spcAft>
              <a:buClr>
                <a:schemeClr val="accent5"/>
              </a:buClr>
              <a:buSzPts val="2070"/>
              <a:buFont typeface="Noto Sans Symbols"/>
              <a:buChar char="▪"/>
              <a:defRPr>
                <a:solidFill>
                  <a:srgbClr val="262626"/>
                </a:solidFill>
              </a:defRPr>
            </a:lvl7pPr>
            <a:lvl8pPr marL="3657600" lvl="7" indent="-360045" algn="l">
              <a:lnSpc>
                <a:spcPct val="110000"/>
              </a:lnSpc>
              <a:spcBef>
                <a:spcPts val="600"/>
              </a:spcBef>
              <a:spcAft>
                <a:spcPts val="0"/>
              </a:spcAft>
              <a:buClr>
                <a:schemeClr val="accent5"/>
              </a:buClr>
              <a:buSzPts val="2070"/>
              <a:buFont typeface="Noto Sans Symbols"/>
              <a:buChar char="▪"/>
              <a:defRPr>
                <a:solidFill>
                  <a:srgbClr val="262626"/>
                </a:solidFill>
              </a:defRPr>
            </a:lvl8pPr>
            <a:lvl9pPr marL="4114800" lvl="8" indent="-360045" algn="l">
              <a:lnSpc>
                <a:spcPct val="110000"/>
              </a:lnSpc>
              <a:spcBef>
                <a:spcPts val="600"/>
              </a:spcBef>
              <a:spcAft>
                <a:spcPts val="600"/>
              </a:spcAft>
              <a:buClr>
                <a:schemeClr val="accent5"/>
              </a:buClr>
              <a:buSzPts val="2070"/>
              <a:buFont typeface="Noto Sans Symbols"/>
              <a:buChar char="▪"/>
              <a:defRPr>
                <a:solidFill>
                  <a:srgbClr val="262626"/>
                </a:solidFill>
              </a:defRPr>
            </a:lvl9pPr>
          </a:lstStyle>
          <a:p>
            <a:endParaRPr/>
          </a:p>
        </p:txBody>
      </p:sp>
    </p:spTree>
    <p:extLst>
      <p:ext uri="{BB962C8B-B14F-4D97-AF65-F5344CB8AC3E}">
        <p14:creationId xmlns:p14="http://schemas.microsoft.com/office/powerpoint/2010/main" val="70312407"/>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Full Content - Orange">
  <p:cSld name="Full Content - Orange">
    <p:spTree>
      <p:nvGrpSpPr>
        <p:cNvPr id="1" name="Shape 217"/>
        <p:cNvGrpSpPr/>
        <p:nvPr/>
      </p:nvGrpSpPr>
      <p:grpSpPr>
        <a:xfrm>
          <a:off x="0" y="0"/>
          <a:ext cx="0" cy="0"/>
          <a:chOff x="0" y="0"/>
          <a:chExt cx="0" cy="0"/>
        </a:xfrm>
      </p:grpSpPr>
      <p:sp>
        <p:nvSpPr>
          <p:cNvPr id="220" name="Google Shape;220;p38"/>
          <p:cNvSpPr txBox="1">
            <a:spLocks noGrp="1"/>
          </p:cNvSpPr>
          <p:nvPr>
            <p:ph type="body" idx="1"/>
          </p:nvPr>
        </p:nvSpPr>
        <p:spPr>
          <a:xfrm>
            <a:off x="1192213" y="493565"/>
            <a:ext cx="10264775" cy="589294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202273625"/>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ook Quote - Orange">
  <p:cSld name="Book Quote - Orange">
    <p:spTree>
      <p:nvGrpSpPr>
        <p:cNvPr id="1" name="Shape 171"/>
        <p:cNvGrpSpPr/>
        <p:nvPr/>
      </p:nvGrpSpPr>
      <p:grpSpPr>
        <a:xfrm>
          <a:off x="0" y="0"/>
          <a:ext cx="0" cy="0"/>
          <a:chOff x="0" y="0"/>
          <a:chExt cx="0" cy="0"/>
        </a:xfrm>
      </p:grpSpPr>
      <p:sp>
        <p:nvSpPr>
          <p:cNvPr id="174" name="Google Shape;174;p31"/>
          <p:cNvSpPr txBox="1">
            <a:spLocks noGrp="1"/>
          </p:cNvSpPr>
          <p:nvPr>
            <p:ph type="body" idx="1"/>
          </p:nvPr>
        </p:nvSpPr>
        <p:spPr>
          <a:xfrm>
            <a:off x="4156798" y="589886"/>
            <a:ext cx="7315200" cy="5215169"/>
          </a:xfrm>
          <a:prstGeom prst="rect">
            <a:avLst/>
          </a:prstGeom>
          <a:noFill/>
          <a:ln>
            <a:noFill/>
          </a:ln>
        </p:spPr>
        <p:txBody>
          <a:bodyPr spcFirstLastPara="1" wrap="square" lIns="91425" tIns="45700" rIns="91425" bIns="45700" anchor="ctr" anchorCtr="0"/>
          <a:lstStyle>
            <a:lvl1pPr marL="457200" lvl="0" indent="-228600" algn="l">
              <a:lnSpc>
                <a:spcPct val="110000"/>
              </a:lnSpc>
              <a:spcBef>
                <a:spcPts val="1000"/>
              </a:spcBef>
              <a:spcAft>
                <a:spcPts val="0"/>
              </a:spcAft>
              <a:buClr>
                <a:schemeClr val="accent3"/>
              </a:buClr>
              <a:buSzPts val="3220"/>
              <a:buFont typeface="Noto Sans Symbols"/>
              <a:buNone/>
              <a:defRPr>
                <a:solidFill>
                  <a:srgbClr val="262626"/>
                </a:solidFill>
              </a:defRPr>
            </a:lvl1pPr>
            <a:lvl2pPr marL="914400" lvl="1" indent="-228600" algn="l">
              <a:lnSpc>
                <a:spcPct val="110000"/>
              </a:lnSpc>
              <a:spcBef>
                <a:spcPts val="600"/>
              </a:spcBef>
              <a:spcAft>
                <a:spcPts val="0"/>
              </a:spcAft>
              <a:buClr>
                <a:schemeClr val="accent2"/>
              </a:buClr>
              <a:buSzPts val="2760"/>
              <a:buFont typeface="Noto Sans Symbols"/>
              <a:buNone/>
              <a:defRPr>
                <a:solidFill>
                  <a:srgbClr val="262626"/>
                </a:solidFill>
              </a:defRPr>
            </a:lvl2pPr>
            <a:lvl3pPr marL="1371600" lvl="2" indent="-228600" algn="l">
              <a:lnSpc>
                <a:spcPct val="110000"/>
              </a:lnSpc>
              <a:spcBef>
                <a:spcPts val="600"/>
              </a:spcBef>
              <a:spcAft>
                <a:spcPts val="0"/>
              </a:spcAft>
              <a:buClr>
                <a:schemeClr val="accent5"/>
              </a:buClr>
              <a:buSzPts val="2300"/>
              <a:buFont typeface="Noto Sans Symbols"/>
              <a:buNone/>
              <a:defRPr>
                <a:solidFill>
                  <a:srgbClr val="262626"/>
                </a:solidFill>
              </a:defRPr>
            </a:lvl3pPr>
            <a:lvl4pPr marL="1828800" lvl="3" indent="-228600" algn="l">
              <a:lnSpc>
                <a:spcPct val="110000"/>
              </a:lnSpc>
              <a:spcBef>
                <a:spcPts val="600"/>
              </a:spcBef>
              <a:spcAft>
                <a:spcPts val="0"/>
              </a:spcAft>
              <a:buClr>
                <a:schemeClr val="accent5"/>
              </a:buClr>
              <a:buSzPts val="2070"/>
              <a:buFont typeface="Noto Sans Symbols"/>
              <a:buNone/>
              <a:defRPr>
                <a:solidFill>
                  <a:srgbClr val="262626"/>
                </a:solidFill>
              </a:defRPr>
            </a:lvl4pPr>
            <a:lvl5pPr marL="2286000" lvl="4" indent="-360045" algn="l">
              <a:lnSpc>
                <a:spcPct val="110000"/>
              </a:lnSpc>
              <a:spcBef>
                <a:spcPts val="600"/>
              </a:spcBef>
              <a:spcAft>
                <a:spcPts val="0"/>
              </a:spcAft>
              <a:buClr>
                <a:schemeClr val="accent5"/>
              </a:buClr>
              <a:buSzPts val="2070"/>
              <a:buFont typeface="Noto Sans Symbols"/>
              <a:buChar char="▪"/>
              <a:defRPr>
                <a:solidFill>
                  <a:srgbClr val="262626"/>
                </a:solidFill>
              </a:defRPr>
            </a:lvl5pPr>
            <a:lvl6pPr marL="2743200" lvl="5" indent="-360045" algn="l">
              <a:lnSpc>
                <a:spcPct val="110000"/>
              </a:lnSpc>
              <a:spcBef>
                <a:spcPts val="600"/>
              </a:spcBef>
              <a:spcAft>
                <a:spcPts val="0"/>
              </a:spcAft>
              <a:buClr>
                <a:schemeClr val="accent5"/>
              </a:buClr>
              <a:buSzPts val="2070"/>
              <a:buFont typeface="Noto Sans Symbols"/>
              <a:buChar char="▪"/>
              <a:defRPr>
                <a:solidFill>
                  <a:srgbClr val="262626"/>
                </a:solidFill>
              </a:defRPr>
            </a:lvl6pPr>
            <a:lvl7pPr marL="3200400" lvl="6" indent="-360045" algn="l">
              <a:lnSpc>
                <a:spcPct val="110000"/>
              </a:lnSpc>
              <a:spcBef>
                <a:spcPts val="600"/>
              </a:spcBef>
              <a:spcAft>
                <a:spcPts val="0"/>
              </a:spcAft>
              <a:buClr>
                <a:schemeClr val="accent5"/>
              </a:buClr>
              <a:buSzPts val="2070"/>
              <a:buFont typeface="Noto Sans Symbols"/>
              <a:buChar char="▪"/>
              <a:defRPr>
                <a:solidFill>
                  <a:srgbClr val="262626"/>
                </a:solidFill>
              </a:defRPr>
            </a:lvl7pPr>
            <a:lvl8pPr marL="3657600" lvl="7" indent="-360045" algn="l">
              <a:lnSpc>
                <a:spcPct val="110000"/>
              </a:lnSpc>
              <a:spcBef>
                <a:spcPts val="600"/>
              </a:spcBef>
              <a:spcAft>
                <a:spcPts val="0"/>
              </a:spcAft>
              <a:buClr>
                <a:schemeClr val="accent5"/>
              </a:buClr>
              <a:buSzPts val="2070"/>
              <a:buFont typeface="Noto Sans Symbols"/>
              <a:buChar char="▪"/>
              <a:defRPr>
                <a:solidFill>
                  <a:srgbClr val="262626"/>
                </a:solidFill>
              </a:defRPr>
            </a:lvl8pPr>
            <a:lvl9pPr marL="4114800" lvl="8" indent="-360045" algn="l">
              <a:lnSpc>
                <a:spcPct val="110000"/>
              </a:lnSpc>
              <a:spcBef>
                <a:spcPts val="600"/>
              </a:spcBef>
              <a:spcAft>
                <a:spcPts val="600"/>
              </a:spcAft>
              <a:buClr>
                <a:schemeClr val="accent5"/>
              </a:buClr>
              <a:buSzPts val="2070"/>
              <a:buFont typeface="Noto Sans Symbols"/>
              <a:buChar char="▪"/>
              <a:defRPr>
                <a:solidFill>
                  <a:srgbClr val="262626"/>
                </a:solidFill>
              </a:defRPr>
            </a:lvl9pPr>
          </a:lstStyle>
          <a:p>
            <a:endParaRPr/>
          </a:p>
        </p:txBody>
      </p:sp>
      <p:sp>
        <p:nvSpPr>
          <p:cNvPr id="175" name="Google Shape;175;p31"/>
          <p:cNvSpPr>
            <a:spLocks noGrp="1"/>
          </p:cNvSpPr>
          <p:nvPr>
            <p:ph type="pic" idx="2"/>
          </p:nvPr>
        </p:nvSpPr>
        <p:spPr>
          <a:xfrm>
            <a:off x="222393" y="1205927"/>
            <a:ext cx="3060700" cy="4475163"/>
          </a:xfrm>
          <a:prstGeom prst="rect">
            <a:avLst/>
          </a:prstGeom>
          <a:noFill/>
          <a:ln>
            <a:noFill/>
          </a:ln>
        </p:spPr>
        <p:txBody>
          <a:bodyPr spcFirstLastPara="1" wrap="square" lIns="91425" tIns="45700" rIns="91425" bIns="45700" anchor="ctr" anchorCtr="0"/>
          <a:lstStyle>
            <a:lvl1pPr marR="0" lvl="0" algn="ctr" rtl="0">
              <a:lnSpc>
                <a:spcPct val="90000"/>
              </a:lnSpc>
              <a:spcBef>
                <a:spcPts val="1000"/>
              </a:spcBef>
              <a:spcAft>
                <a:spcPts val="0"/>
              </a:spcAft>
              <a:buClr>
                <a:schemeClr val="lt1"/>
              </a:buClr>
              <a:buSzPts val="2800"/>
              <a:buFont typeface="Arial"/>
              <a:buNone/>
              <a:defRPr sz="2800" b="1" i="0" u="none" strike="noStrike" cap="none">
                <a:solidFill>
                  <a:schemeClr val="lt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6" name="Google Shape;176;p31"/>
          <p:cNvSpPr txBox="1">
            <a:spLocks noGrp="1"/>
          </p:cNvSpPr>
          <p:nvPr>
            <p:ph type="body" idx="3"/>
          </p:nvPr>
        </p:nvSpPr>
        <p:spPr>
          <a:xfrm>
            <a:off x="4156797" y="5957883"/>
            <a:ext cx="7301777" cy="525462"/>
          </a:xfrm>
          <a:prstGeom prst="rect">
            <a:avLst/>
          </a:prstGeom>
          <a:noFill/>
          <a:ln>
            <a:noFill/>
          </a:ln>
        </p:spPr>
        <p:txBody>
          <a:bodyPr spcFirstLastPara="1" wrap="square" lIns="91425" tIns="45700" rIns="91425" bIns="45700" anchor="ctr" anchorCtr="0"/>
          <a:lstStyle>
            <a:lvl1pPr marL="457200" lvl="0" indent="-228600" algn="r">
              <a:lnSpc>
                <a:spcPct val="90000"/>
              </a:lnSpc>
              <a:spcBef>
                <a:spcPts val="1000"/>
              </a:spcBef>
              <a:spcAft>
                <a:spcPts val="0"/>
              </a:spcAft>
              <a:buClr>
                <a:schemeClr val="dk1"/>
              </a:buClr>
              <a:buSzPts val="1800"/>
              <a:buNone/>
              <a:defRPr sz="1800" i="1"/>
            </a:lvl1pPr>
            <a:lvl2pPr marL="914400" lvl="1" indent="-228600" algn="r">
              <a:lnSpc>
                <a:spcPct val="90000"/>
              </a:lnSpc>
              <a:spcBef>
                <a:spcPts val="500"/>
              </a:spcBef>
              <a:spcAft>
                <a:spcPts val="0"/>
              </a:spcAft>
              <a:buClr>
                <a:schemeClr val="dk1"/>
              </a:buClr>
              <a:buSzPts val="1800"/>
              <a:buNone/>
              <a:defRPr sz="1800" i="1"/>
            </a:lvl2pPr>
            <a:lvl3pPr marL="1371600" lvl="2" indent="-228600" algn="r">
              <a:lnSpc>
                <a:spcPct val="90000"/>
              </a:lnSpc>
              <a:spcBef>
                <a:spcPts val="500"/>
              </a:spcBef>
              <a:spcAft>
                <a:spcPts val="0"/>
              </a:spcAft>
              <a:buClr>
                <a:schemeClr val="dk1"/>
              </a:buClr>
              <a:buSzPts val="1800"/>
              <a:buNone/>
              <a:defRPr sz="1800" i="1"/>
            </a:lvl3pPr>
            <a:lvl4pPr marL="1828800" lvl="3" indent="-228600" algn="r">
              <a:lnSpc>
                <a:spcPct val="90000"/>
              </a:lnSpc>
              <a:spcBef>
                <a:spcPts val="500"/>
              </a:spcBef>
              <a:spcAft>
                <a:spcPts val="0"/>
              </a:spcAft>
              <a:buClr>
                <a:schemeClr val="dk1"/>
              </a:buClr>
              <a:buSzPts val="1800"/>
              <a:buNone/>
              <a:defRPr sz="1800" i="1"/>
            </a:lvl4pPr>
            <a:lvl5pPr marL="2286000" lvl="4" indent="-228600" algn="r">
              <a:lnSpc>
                <a:spcPct val="90000"/>
              </a:lnSpc>
              <a:spcBef>
                <a:spcPts val="500"/>
              </a:spcBef>
              <a:spcAft>
                <a:spcPts val="0"/>
              </a:spcAft>
              <a:buClr>
                <a:schemeClr val="dk1"/>
              </a:buClr>
              <a:buSzPts val="1800"/>
              <a:buNone/>
              <a:defRPr sz="1800"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3010967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2">
    <p:bg>
      <p:bgPr>
        <a:solidFill>
          <a:srgbClr val="33006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489B7-3D59-2143-906D-F5DDF3BBB97A}"/>
              </a:ext>
            </a:extLst>
          </p:cNvPr>
          <p:cNvSpPr>
            <a:spLocks noGrp="1"/>
          </p:cNvSpPr>
          <p:nvPr>
            <p:ph type="title"/>
          </p:nvPr>
        </p:nvSpPr>
        <p:spPr>
          <a:xfrm>
            <a:off x="612649" y="1238398"/>
            <a:ext cx="10972800" cy="2852737"/>
          </a:xfrm>
        </p:spPr>
        <p:txBody>
          <a:bodyPr anchor="b">
            <a:normAutofit/>
          </a:bodyPr>
          <a:lstStyle>
            <a:lvl1pPr algn="ctr">
              <a:defRPr sz="5400" b="1">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D9C77AD7-18FE-0340-B116-8B5616908955}"/>
              </a:ext>
            </a:extLst>
          </p:cNvPr>
          <p:cNvSpPr>
            <a:spLocks noGrp="1"/>
          </p:cNvSpPr>
          <p:nvPr>
            <p:ph type="body" idx="1"/>
          </p:nvPr>
        </p:nvSpPr>
        <p:spPr>
          <a:xfrm>
            <a:off x="612648" y="4118123"/>
            <a:ext cx="10972799" cy="1500187"/>
          </a:xfrm>
        </p:spPr>
        <p:txBody>
          <a:bodyPr>
            <a:normAutofit/>
          </a:bodyPr>
          <a:lstStyle>
            <a:lvl1pPr marL="0" indent="0" algn="ctr">
              <a:buNone/>
              <a:defRPr sz="2800" spc="5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236082BF-BDEA-9D44-B706-C4ED27B4E83D}"/>
              </a:ext>
            </a:extLst>
          </p:cNvPr>
          <p:cNvSpPr>
            <a:spLocks noGrp="1"/>
          </p:cNvSpPr>
          <p:nvPr>
            <p:ph type="ftr" sz="quarter" idx="11"/>
          </p:nvPr>
        </p:nvSpPr>
        <p:spPr/>
        <p:txBody>
          <a:bodyPr/>
          <a:lstStyle>
            <a:lvl1pPr>
              <a:defRPr>
                <a:solidFill>
                  <a:schemeClr val="bg1"/>
                </a:solidFill>
              </a:defRPr>
            </a:lvl1pPr>
          </a:lstStyle>
          <a:p>
            <a:r>
              <a:rPr lang="en-US"/>
              <a:t>Sprint 2 Review</a:t>
            </a:r>
          </a:p>
        </p:txBody>
      </p:sp>
      <p:sp>
        <p:nvSpPr>
          <p:cNvPr id="6" name="Slide Number Placeholder 5">
            <a:extLst>
              <a:ext uri="{FF2B5EF4-FFF2-40B4-BE49-F238E27FC236}">
                <a16:creationId xmlns:a16="http://schemas.microsoft.com/office/drawing/2014/main" id="{AEA78F8E-F959-A14B-AD3F-CE583AD5C0A5}"/>
              </a:ext>
            </a:extLst>
          </p:cNvPr>
          <p:cNvSpPr>
            <a:spLocks noGrp="1"/>
          </p:cNvSpPr>
          <p:nvPr>
            <p:ph type="sldNum" sz="quarter" idx="12"/>
          </p:nvPr>
        </p:nvSpPr>
        <p:spPr/>
        <p:txBody>
          <a:bodyPr/>
          <a:lstStyle>
            <a:lvl1pPr>
              <a:defRPr>
                <a:solidFill>
                  <a:schemeClr val="bg1"/>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4646194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Sprint 2 Review</a:t>
            </a:r>
            <a:endParaRPr lang="en-US" dirty="0"/>
          </a:p>
        </p:txBody>
      </p:sp>
      <p:sp>
        <p:nvSpPr>
          <p:cNvPr id="4" name="Slide Number Placeholder 3"/>
          <p:cNvSpPr>
            <a:spLocks noGrp="1"/>
          </p:cNvSpPr>
          <p:nvPr>
            <p:ph type="sldNum" sz="quarter" idx="11"/>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9" name="Text Placeholder 8"/>
          <p:cNvSpPr>
            <a:spLocks noGrp="1"/>
          </p:cNvSpPr>
          <p:nvPr>
            <p:ph type="body" sz="quarter" idx="12"/>
          </p:nvPr>
        </p:nvSpPr>
        <p:spPr>
          <a:xfrm>
            <a:off x="857544" y="3100830"/>
            <a:ext cx="5457825" cy="707886"/>
          </a:xfrm>
        </p:spPr>
        <p:txBody>
          <a:bodyPr>
            <a:spAutoFit/>
          </a:bodyPr>
          <a:lstStyle>
            <a:lvl1pPr marL="0" indent="0">
              <a:buNone/>
              <a:defRPr sz="4000" b="1" spc="100"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191655276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4102-1269-A149-A3F8-69240291FF3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FDDD998-6740-914E-A81E-DB6FBF4CB057}"/>
              </a:ext>
            </a:extLst>
          </p:cNvPr>
          <p:cNvSpPr>
            <a:spLocks noGrp="1"/>
          </p:cNvSpPr>
          <p:nvPr>
            <p:ph sz="half" idx="1"/>
          </p:nvPr>
        </p:nvSpPr>
        <p:spPr>
          <a:xfrm>
            <a:off x="609602" y="1282046"/>
            <a:ext cx="5410200" cy="4722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672234C-6B5F-4343-A670-00B2AA45A590}"/>
              </a:ext>
            </a:extLst>
          </p:cNvPr>
          <p:cNvSpPr>
            <a:spLocks noGrp="1"/>
          </p:cNvSpPr>
          <p:nvPr>
            <p:ph sz="half" idx="2"/>
          </p:nvPr>
        </p:nvSpPr>
        <p:spPr>
          <a:xfrm>
            <a:off x="6172201" y="1282046"/>
            <a:ext cx="5410199" cy="4722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0EC8E83-F556-C449-8614-5F4D6EF8F495}"/>
              </a:ext>
            </a:extLst>
          </p:cNvPr>
          <p:cNvSpPr>
            <a:spLocks noGrp="1"/>
          </p:cNvSpPr>
          <p:nvPr>
            <p:ph type="ftr" sz="quarter" idx="11"/>
          </p:nvPr>
        </p:nvSpPr>
        <p:spPr/>
        <p:txBody>
          <a:bodyPr/>
          <a:lstStyle/>
          <a:p>
            <a:r>
              <a:rPr lang="en-US"/>
              <a:t>Sprint 2 Review</a:t>
            </a:r>
          </a:p>
        </p:txBody>
      </p:sp>
      <p:sp>
        <p:nvSpPr>
          <p:cNvPr id="7" name="Slide Number Placeholder 6">
            <a:extLst>
              <a:ext uri="{FF2B5EF4-FFF2-40B4-BE49-F238E27FC236}">
                <a16:creationId xmlns:a16="http://schemas.microsoft.com/office/drawing/2014/main" id="{1951607C-CFFC-624B-84D6-D51BAAB5107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6075303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CDF2B3-6558-B943-ADCD-6886EF550C2E}"/>
              </a:ext>
            </a:extLst>
          </p:cNvPr>
          <p:cNvSpPr>
            <a:spLocks noGrp="1"/>
          </p:cNvSpPr>
          <p:nvPr>
            <p:ph type="body" idx="1"/>
          </p:nvPr>
        </p:nvSpPr>
        <p:spPr>
          <a:xfrm>
            <a:off x="609600" y="1417320"/>
            <a:ext cx="5387975" cy="814387"/>
          </a:xfrm>
        </p:spPr>
        <p:txBody>
          <a:bodyPr anchor="b">
            <a:normAutofit/>
          </a:bodyPr>
          <a:lstStyle>
            <a:lvl1pPr marL="0" indent="0">
              <a:spcBef>
                <a:spcPts val="0"/>
              </a:spcBef>
              <a:spcAft>
                <a:spcPts val="600"/>
              </a:spcAft>
              <a:buNone/>
              <a:defRPr sz="2400" b="0" i="0" baseline="0">
                <a:latin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96AA265-08C4-1941-8FF7-500AC6E43F19}"/>
              </a:ext>
            </a:extLst>
          </p:cNvPr>
          <p:cNvSpPr>
            <a:spLocks noGrp="1"/>
          </p:cNvSpPr>
          <p:nvPr>
            <p:ph sz="half" idx="2"/>
          </p:nvPr>
        </p:nvSpPr>
        <p:spPr>
          <a:xfrm>
            <a:off x="609600" y="2505075"/>
            <a:ext cx="5387975"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A521B3B-D9DB-664D-9B28-D1463DC98912}"/>
              </a:ext>
            </a:extLst>
          </p:cNvPr>
          <p:cNvSpPr>
            <a:spLocks noGrp="1"/>
          </p:cNvSpPr>
          <p:nvPr>
            <p:ph type="body" sz="quarter" idx="3"/>
          </p:nvPr>
        </p:nvSpPr>
        <p:spPr>
          <a:xfrm>
            <a:off x="6172200" y="1417320"/>
            <a:ext cx="5410200" cy="823912"/>
          </a:xfrm>
        </p:spPr>
        <p:txBody>
          <a:bodyPr anchor="b">
            <a:normAutofit/>
          </a:bodyPr>
          <a:lstStyle>
            <a:lvl1pPr marL="0" indent="0">
              <a:buNone/>
              <a:defRPr sz="2400" b="0" i="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EC42963-3899-6C4B-B502-FA1DADC5CF4F}"/>
              </a:ext>
            </a:extLst>
          </p:cNvPr>
          <p:cNvSpPr>
            <a:spLocks noGrp="1"/>
          </p:cNvSpPr>
          <p:nvPr>
            <p:ph sz="quarter" idx="4"/>
          </p:nvPr>
        </p:nvSpPr>
        <p:spPr>
          <a:xfrm>
            <a:off x="6172199" y="2505075"/>
            <a:ext cx="5410199"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C5187A24-FC2C-BD49-A414-EC05BE315A0B}"/>
              </a:ext>
            </a:extLst>
          </p:cNvPr>
          <p:cNvSpPr>
            <a:spLocks noGrp="1"/>
          </p:cNvSpPr>
          <p:nvPr>
            <p:ph type="ftr" sz="quarter" idx="11"/>
          </p:nvPr>
        </p:nvSpPr>
        <p:spPr/>
        <p:txBody>
          <a:bodyPr/>
          <a:lstStyle/>
          <a:p>
            <a:r>
              <a:rPr lang="en-US"/>
              <a:t>Sprint 2 Review</a:t>
            </a:r>
          </a:p>
        </p:txBody>
      </p:sp>
      <p:sp>
        <p:nvSpPr>
          <p:cNvPr id="9" name="Slide Number Placeholder 8">
            <a:extLst>
              <a:ext uri="{FF2B5EF4-FFF2-40B4-BE49-F238E27FC236}">
                <a16:creationId xmlns:a16="http://schemas.microsoft.com/office/drawing/2014/main" id="{3A173C03-FE07-8340-B634-726817F5E21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608418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1FF0A-092B-BF4A-A8B7-B0E24634079C}"/>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C9C3FB4F-B78A-D24F-9F0C-36EA22E11605}"/>
              </a:ext>
            </a:extLst>
          </p:cNvPr>
          <p:cNvSpPr>
            <a:spLocks noGrp="1"/>
          </p:cNvSpPr>
          <p:nvPr>
            <p:ph type="ftr" sz="quarter" idx="11"/>
          </p:nvPr>
        </p:nvSpPr>
        <p:spPr/>
        <p:txBody>
          <a:bodyPr/>
          <a:lstStyle/>
          <a:p>
            <a:r>
              <a:rPr lang="en-US"/>
              <a:t>Sprint 2 Review</a:t>
            </a:r>
          </a:p>
        </p:txBody>
      </p:sp>
      <p:sp>
        <p:nvSpPr>
          <p:cNvPr id="5" name="Slide Number Placeholder 4">
            <a:extLst>
              <a:ext uri="{FF2B5EF4-FFF2-40B4-BE49-F238E27FC236}">
                <a16:creationId xmlns:a16="http://schemas.microsoft.com/office/drawing/2014/main" id="{C5D29FF4-DE82-A645-9767-02D8D94C9844}"/>
              </a:ext>
            </a:extLst>
          </p:cNvPr>
          <p:cNvSpPr>
            <a:spLocks noGrp="1"/>
          </p:cNvSpPr>
          <p:nvPr>
            <p:ph type="sldNum" sz="quarter" idx="12"/>
          </p:nvPr>
        </p:nvSpPr>
        <p:spPr/>
        <p:txBody>
          <a:bodyPr/>
          <a:lstStyle/>
          <a:p>
            <a:fld id="{37A9C3AE-D32A-444C-8592-ABFF7FAA7AD5}" type="slidenum">
              <a:rPr lang="en-US" smtClean="0"/>
              <a:t>‹#›</a:t>
            </a:fld>
            <a:endParaRPr lang="en-US"/>
          </a:p>
        </p:txBody>
      </p:sp>
    </p:spTree>
    <p:extLst>
      <p:ext uri="{BB962C8B-B14F-4D97-AF65-F5344CB8AC3E}">
        <p14:creationId xmlns:p14="http://schemas.microsoft.com/office/powerpoint/2010/main" val="119479701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61CE51-5913-774B-BC2C-BE3DEFEED70B}"/>
              </a:ext>
            </a:extLst>
          </p:cNvPr>
          <p:cNvSpPr>
            <a:spLocks noGrp="1"/>
          </p:cNvSpPr>
          <p:nvPr>
            <p:ph type="title"/>
          </p:nvPr>
        </p:nvSpPr>
        <p:spPr>
          <a:xfrm>
            <a:off x="609600" y="365126"/>
            <a:ext cx="10972800" cy="9169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FD69848-75FD-C741-B60B-A06FA030B0F7}"/>
              </a:ext>
            </a:extLst>
          </p:cNvPr>
          <p:cNvSpPr>
            <a:spLocks noGrp="1"/>
          </p:cNvSpPr>
          <p:nvPr>
            <p:ph type="body" idx="1"/>
          </p:nvPr>
        </p:nvSpPr>
        <p:spPr>
          <a:xfrm>
            <a:off x="609600" y="1282045"/>
            <a:ext cx="10972800" cy="47134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EE6A574F-4C18-6442-947E-056C0056D6C0}"/>
              </a:ext>
            </a:extLst>
          </p:cNvPr>
          <p:cNvSpPr>
            <a:spLocks noGrp="1"/>
          </p:cNvSpPr>
          <p:nvPr>
            <p:ph type="ftr" sz="quarter" idx="3"/>
          </p:nvPr>
        </p:nvSpPr>
        <p:spPr>
          <a:xfrm>
            <a:off x="612648" y="6254750"/>
            <a:ext cx="4114800" cy="365125"/>
          </a:xfrm>
          <a:prstGeom prst="rect">
            <a:avLst/>
          </a:prstGeom>
        </p:spPr>
        <p:txBody>
          <a:bodyPr vert="horz" lIns="91440" tIns="45720" rIns="91440" bIns="45720" rtlCol="0" anchor="ctr"/>
          <a:lstStyle>
            <a:lvl1pPr algn="l">
              <a:defRPr sz="1200" baseline="0">
                <a:solidFill>
                  <a:schemeClr val="accent6"/>
                </a:solidFill>
                <a:latin typeface="Arial" panose="020B0604020202020204" pitchFamily="34" charset="0"/>
              </a:defRPr>
            </a:lvl1pPr>
          </a:lstStyle>
          <a:p>
            <a:r>
              <a:rPr lang="en-US" dirty="0"/>
              <a:t>Sprint 2 Review</a:t>
            </a:r>
          </a:p>
        </p:txBody>
      </p:sp>
      <p:sp>
        <p:nvSpPr>
          <p:cNvPr id="6" name="Slide Number Placeholder 5">
            <a:extLst>
              <a:ext uri="{FF2B5EF4-FFF2-40B4-BE49-F238E27FC236}">
                <a16:creationId xmlns:a16="http://schemas.microsoft.com/office/drawing/2014/main" id="{4A69888B-AA9B-384A-8F83-730C01A7DEEC}"/>
              </a:ext>
            </a:extLst>
          </p:cNvPr>
          <p:cNvSpPr>
            <a:spLocks noGrp="1"/>
          </p:cNvSpPr>
          <p:nvPr>
            <p:ph type="sldNum" sz="quarter" idx="4"/>
          </p:nvPr>
        </p:nvSpPr>
        <p:spPr>
          <a:xfrm>
            <a:off x="8842248" y="6254750"/>
            <a:ext cx="2743200" cy="365125"/>
          </a:xfrm>
          <a:prstGeom prst="rect">
            <a:avLst/>
          </a:prstGeom>
        </p:spPr>
        <p:txBody>
          <a:bodyPr vert="horz" lIns="91440" tIns="45720" rIns="91440" bIns="45720" rtlCol="0" anchor="ctr"/>
          <a:lstStyle>
            <a:lvl1pPr algn="r">
              <a:defRPr sz="1200" baseline="0">
                <a:solidFill>
                  <a:schemeClr val="accent6"/>
                </a:solidFill>
                <a:latin typeface="Arial" panose="020B0604020202020204" pitchFamily="34" charset="0"/>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1753095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 id="2147483725" r:id="rId37"/>
    <p:sldLayoutId id="2147483726" r:id="rId38"/>
    <p:sldLayoutId id="2147483727" r:id="rId39"/>
    <p:sldLayoutId id="2147483728" r:id="rId40"/>
    <p:sldLayoutId id="2147483729" r:id="rId41"/>
    <p:sldLayoutId id="2147483730" r:id="rId42"/>
    <p:sldLayoutId id="2147483731" r:id="rId43"/>
  </p:sldLayoutIdLst>
  <p:hf sldNum="0" hdr="0" ftr="0" dt="0"/>
  <p:txStyles>
    <p:titleStyle>
      <a:lvl1pPr algn="l" defTabSz="914400" rtl="0" eaLnBrk="1" latinLnBrk="0" hangingPunct="1">
        <a:lnSpc>
          <a:spcPct val="90000"/>
        </a:lnSpc>
        <a:spcBef>
          <a:spcPct val="0"/>
        </a:spcBef>
        <a:buNone/>
        <a:defRPr sz="4000" b="1" kern="1200" spc="100" baseline="0">
          <a:solidFill>
            <a:srgbClr val="521B93"/>
          </a:solidFill>
          <a:latin typeface="Arial" panose="020B0604020202020204" pitchFamily="34" charset="0"/>
          <a:ea typeface="+mj-ea"/>
          <a:cs typeface="+mj-cs"/>
        </a:defRPr>
      </a:lvl1pPr>
    </p:titleStyle>
    <p:bodyStyle>
      <a:lvl1pPr marL="228600" indent="-228600" algn="l" defTabSz="914400" rtl="0" eaLnBrk="1" latinLnBrk="0" hangingPunct="1">
        <a:lnSpc>
          <a:spcPct val="100000"/>
        </a:lnSpc>
        <a:spcBef>
          <a:spcPts val="1000"/>
        </a:spcBef>
        <a:spcAft>
          <a:spcPts val="200"/>
        </a:spcAft>
        <a:buFont typeface="Arial" panose="020B0604020202020204" pitchFamily="34" charset="0"/>
        <a:buChar char="•"/>
        <a:defRPr sz="2800" kern="1200" baseline="0">
          <a:solidFill>
            <a:schemeClr val="tx2"/>
          </a:solidFill>
          <a:latin typeface="Arial" panose="020B0604020202020204" pitchFamily="34" charset="0"/>
          <a:ea typeface="+mn-ea"/>
          <a:cs typeface="+mn-cs"/>
        </a:defRPr>
      </a:lvl1pPr>
      <a:lvl2pPr marL="685800" indent="-228600" algn="l" defTabSz="914400" rtl="0" eaLnBrk="1" latinLnBrk="0" hangingPunct="1">
        <a:lnSpc>
          <a:spcPct val="100000"/>
        </a:lnSpc>
        <a:spcBef>
          <a:spcPts val="500"/>
        </a:spcBef>
        <a:spcAft>
          <a:spcPts val="200"/>
        </a:spcAft>
        <a:buFont typeface="Arial" panose="020B0604020202020204" pitchFamily="34" charset="0"/>
        <a:buChar char="•"/>
        <a:defRPr sz="2400" kern="1200" baseline="0">
          <a:solidFill>
            <a:schemeClr val="tx2"/>
          </a:solidFill>
          <a:latin typeface="Arial" panose="020B0604020202020204" pitchFamily="34" charset="0"/>
          <a:ea typeface="+mn-ea"/>
          <a:cs typeface="+mn-cs"/>
        </a:defRPr>
      </a:lvl2pPr>
      <a:lvl3pPr marL="1143000" indent="-228600" algn="l" defTabSz="914400" rtl="0" eaLnBrk="1" latinLnBrk="0" hangingPunct="1">
        <a:lnSpc>
          <a:spcPct val="100000"/>
        </a:lnSpc>
        <a:spcBef>
          <a:spcPts val="500"/>
        </a:spcBef>
        <a:spcAft>
          <a:spcPts val="200"/>
        </a:spcAft>
        <a:buFont typeface="Arial" panose="020B0604020202020204" pitchFamily="34" charset="0"/>
        <a:buChar char="•"/>
        <a:defRPr sz="2000" kern="1200" baseline="0">
          <a:solidFill>
            <a:schemeClr val="tx2"/>
          </a:solidFill>
          <a:latin typeface="Arial" panose="020B0604020202020204" pitchFamily="34" charset="0"/>
          <a:ea typeface="+mn-ea"/>
          <a:cs typeface="+mn-cs"/>
        </a:defRPr>
      </a:lvl3pPr>
      <a:lvl4pPr marL="1600200" indent="-228600" algn="l" defTabSz="914400" rtl="0" eaLnBrk="1" latinLnBrk="0" hangingPunct="1">
        <a:lnSpc>
          <a:spcPct val="100000"/>
        </a:lnSpc>
        <a:spcBef>
          <a:spcPts val="500"/>
        </a:spcBef>
        <a:spcAft>
          <a:spcPts val="200"/>
        </a:spcAft>
        <a:buFont typeface="Arial" panose="020B0604020202020204" pitchFamily="34" charset="0"/>
        <a:buChar char="•"/>
        <a:defRPr sz="1600" kern="1200" baseline="0">
          <a:solidFill>
            <a:schemeClr val="tx2"/>
          </a:solidFill>
          <a:latin typeface="Arial" panose="020B0604020202020204" pitchFamily="34" charset="0"/>
          <a:ea typeface="+mn-ea"/>
          <a:cs typeface="+mn-cs"/>
        </a:defRPr>
      </a:lvl4pPr>
      <a:lvl5pPr marL="2057400" indent="-228600" algn="l" defTabSz="914400" rtl="0" eaLnBrk="1" latinLnBrk="0" hangingPunct="1">
        <a:lnSpc>
          <a:spcPct val="100000"/>
        </a:lnSpc>
        <a:spcBef>
          <a:spcPts val="500"/>
        </a:spcBef>
        <a:spcAft>
          <a:spcPts val="200"/>
        </a:spcAft>
        <a:buFont typeface="Arial" panose="020B0604020202020204" pitchFamily="34" charset="0"/>
        <a:buChar char="•"/>
        <a:defRPr sz="1600" kern="1200" baseline="0">
          <a:solidFill>
            <a:schemeClr val="tx2"/>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5.xml"/><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7.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10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1.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2.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6.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7.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8.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1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5.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0.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1.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8.xml"/></Relationships>
</file>

<file path=ppt/slides/_rels/slide1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3.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8.xml"/></Relationships>
</file>

<file path=ppt/slides/_rels/slide1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5.xml"/><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6.xml"/><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8.xml"/></Relationships>
</file>

<file path=ppt/slides/_rels/slide1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8.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9.xml"/><Relationship Id="rId1" Type="http://schemas.openxmlformats.org/officeDocument/2006/relationships/slideLayout" Target="../slideLayouts/slideLayout9.xml"/><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40.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0.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5.xml"/><Relationship Id="rId1" Type="http://schemas.openxmlformats.org/officeDocument/2006/relationships/slideLayout" Target="../slideLayouts/slideLayout26.xml"/></Relationships>
</file>

<file path=ppt/slides/_rels/slide1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6.xml"/><Relationship Id="rId1" Type="http://schemas.openxmlformats.org/officeDocument/2006/relationships/slideLayout" Target="../slideLayouts/slideLayout26.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8.xml"/><Relationship Id="rId1" Type="http://schemas.openxmlformats.org/officeDocument/2006/relationships/slideLayout" Target="../slideLayouts/slideLayout35.xml"/></Relationships>
</file>

<file path=ppt/slides/_rels/slide1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9.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0.xml"/><Relationship Id="rId1" Type="http://schemas.openxmlformats.org/officeDocument/2006/relationships/slideLayout" Target="../slideLayouts/slideLayout35.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4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4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41.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4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4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0.xml"/></Relationships>
</file>

<file path=ppt/slides/_rels/slide1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9.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0.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7.xml"/></Relationships>
</file>

<file path=ppt/slides/_rels/slide9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2.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9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3.xml"/><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1"/>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4200"/>
              <a:buFont typeface="Arial"/>
              <a:buNone/>
            </a:pPr>
            <a:r>
              <a:rPr lang="en-US" dirty="0"/>
              <a:t>Modern Software Architecture</a:t>
            </a:r>
            <a:endParaRPr dirty="0"/>
          </a:p>
        </p:txBody>
      </p:sp>
      <p:sp>
        <p:nvSpPr>
          <p:cNvPr id="231" name="Google Shape;231;p41"/>
          <p:cNvSpPr txBox="1">
            <a:spLocks noGrp="1"/>
          </p:cNvSpPr>
          <p:nvPr>
            <p:ph type="subTitle"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2"/>
              </a:buClr>
              <a:buSzPts val="2400"/>
              <a:buNone/>
            </a:pPr>
            <a:r>
              <a:rPr lang="en-US"/>
              <a:t>Part 1: Design Guidelines and Software Development Concepts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spcBef>
                <a:spcPts val="1000"/>
              </a:spcBef>
            </a:pPr>
            <a:r>
              <a:rPr lang="en-US" dirty="0"/>
              <a:t>Availability Resilience Reliability</a:t>
            </a:r>
          </a:p>
        </p:txBody>
      </p:sp>
      <p:sp>
        <p:nvSpPr>
          <p:cNvPr id="304" name="Google Shape;304;p50"/>
          <p:cNvSpPr txBox="1">
            <a:spLocks noGrp="1"/>
          </p:cNvSpPr>
          <p:nvPr>
            <p:ph idx="1"/>
          </p:nvPr>
        </p:nvSpPr>
        <p:spPr>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dirty="0"/>
              <a:t>Mean time between failures (“9’s”)</a:t>
            </a:r>
            <a:endParaRPr dirty="0"/>
          </a:p>
          <a:p>
            <a:pPr marL="0" lvl="0" indent="0" algn="l" rtl="0">
              <a:spcBef>
                <a:spcPts val="1000"/>
              </a:spcBef>
              <a:spcAft>
                <a:spcPts val="0"/>
              </a:spcAft>
              <a:buNone/>
            </a:pPr>
            <a:r>
              <a:rPr lang="en-US" dirty="0"/>
              <a:t>Health Monitoring</a:t>
            </a:r>
            <a:endParaRPr dirty="0"/>
          </a:p>
          <a:p>
            <a:pPr marL="0" lvl="0" indent="0" algn="l" rtl="0">
              <a:spcBef>
                <a:spcPts val="1000"/>
              </a:spcBef>
              <a:spcAft>
                <a:spcPts val="0"/>
              </a:spcAft>
              <a:buNone/>
            </a:pPr>
            <a:r>
              <a:rPr lang="en-US" dirty="0"/>
              <a:t>Failure Mode Analysis</a:t>
            </a:r>
            <a:endParaRPr dirty="0"/>
          </a:p>
          <a:p>
            <a:pPr marL="0" lvl="0" indent="0" algn="l" rtl="0">
              <a:spcBef>
                <a:spcPts val="1000"/>
              </a:spcBef>
              <a:spcAft>
                <a:spcPts val="600"/>
              </a:spcAft>
              <a:buNone/>
            </a:pPr>
            <a:endParaRPr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8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2600"/>
              <a:buFont typeface="Arial"/>
              <a:buNone/>
            </a:pPr>
            <a:r>
              <a:rPr lang="en-US"/>
              <a:t>Why Not?</a:t>
            </a:r>
            <a:endParaRPr/>
          </a:p>
        </p:txBody>
      </p:sp>
      <p:sp>
        <p:nvSpPr>
          <p:cNvPr id="548" name="Google Shape;548;p87"/>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54012" lvl="0" indent="-340042" algn="l" rtl="0">
              <a:lnSpc>
                <a:spcPct val="150000"/>
              </a:lnSpc>
              <a:spcBef>
                <a:spcPts val="0"/>
              </a:spcBef>
              <a:spcAft>
                <a:spcPts val="0"/>
              </a:spcAft>
              <a:buSzPts val="3000"/>
              <a:buChar char="▪"/>
            </a:pPr>
            <a:r>
              <a:rPr lang="en-US" sz="3000"/>
              <a:t>Single point of failure / bottleneck</a:t>
            </a:r>
            <a:endParaRPr sz="3000"/>
          </a:p>
          <a:p>
            <a:pPr marL="354012" lvl="0" indent="-340042" algn="l" rtl="0">
              <a:lnSpc>
                <a:spcPct val="150000"/>
              </a:lnSpc>
              <a:spcBef>
                <a:spcPts val="0"/>
              </a:spcBef>
              <a:spcAft>
                <a:spcPts val="0"/>
              </a:spcAft>
              <a:buSzPts val="3000"/>
              <a:buChar char="▪"/>
            </a:pPr>
            <a:r>
              <a:rPr lang="en-US" sz="3000"/>
              <a:t>Eventual consistency</a:t>
            </a:r>
            <a:endParaRPr sz="3000"/>
          </a:p>
          <a:p>
            <a:pPr marL="685800" lvl="1" indent="-308927" algn="l" rtl="0">
              <a:spcBef>
                <a:spcPts val="0"/>
              </a:spcBef>
              <a:spcAft>
                <a:spcPts val="0"/>
              </a:spcAft>
              <a:buSzPts val="2400"/>
              <a:buChar char="▪"/>
            </a:pPr>
            <a:r>
              <a:rPr lang="en-US"/>
              <a:t>// don't expect this to work...</a:t>
            </a:r>
            <a:endParaRPr/>
          </a:p>
          <a:p>
            <a:pPr marL="685800" lvl="0" indent="0" algn="l" rtl="0">
              <a:spcBef>
                <a:spcPts val="0"/>
              </a:spcBef>
              <a:spcAft>
                <a:spcPts val="0"/>
              </a:spcAft>
              <a:buNone/>
            </a:pPr>
            <a:r>
              <a:rPr lang="en-US" sz="2400"/>
              <a:t>DataService.SaveRecord(123);</a:t>
            </a:r>
            <a:endParaRPr sz="2400"/>
          </a:p>
          <a:p>
            <a:pPr marL="685800" lvl="0" indent="0" algn="l" rtl="0">
              <a:spcBef>
                <a:spcPts val="0"/>
              </a:spcBef>
              <a:spcAft>
                <a:spcPts val="0"/>
              </a:spcAft>
              <a:buNone/>
            </a:pPr>
            <a:r>
              <a:rPr lang="en-US" sz="2400"/>
              <a:t>var record = DataService.GetRecord(123);</a:t>
            </a:r>
            <a:endParaRPr sz="2400"/>
          </a:p>
          <a:p>
            <a:pPr marL="685800" lvl="0" indent="0" algn="l" rtl="0">
              <a:spcBef>
                <a:spcPts val="0"/>
              </a:spcBef>
              <a:spcAft>
                <a:spcPts val="0"/>
              </a:spcAft>
              <a:buNone/>
            </a:pPr>
            <a:endParaRPr sz="1800"/>
          </a:p>
          <a:p>
            <a:pPr marL="354012" lvl="0" indent="-340042" algn="l" rtl="0">
              <a:lnSpc>
                <a:spcPct val="150000"/>
              </a:lnSpc>
              <a:spcBef>
                <a:spcPts val="0"/>
              </a:spcBef>
              <a:spcAft>
                <a:spcPts val="0"/>
              </a:spcAft>
              <a:buSzPts val="3000"/>
              <a:buChar char="▪"/>
            </a:pPr>
            <a:r>
              <a:rPr lang="en-US" sz="3000"/>
              <a:t>Complex!</a:t>
            </a:r>
            <a:endParaRPr sz="3000"/>
          </a:p>
          <a:p>
            <a:pPr marL="0" lvl="0" indent="0" algn="l" rtl="0">
              <a:lnSpc>
                <a:spcPct val="150000"/>
              </a:lnSpc>
              <a:spcBef>
                <a:spcPts val="0"/>
              </a:spcBef>
              <a:spcAft>
                <a:spcPts val="0"/>
              </a:spcAft>
              <a:buNone/>
            </a:pPr>
            <a:endParaRPr sz="3000"/>
          </a:p>
        </p:txBody>
      </p:sp>
    </p:spTree>
    <p:extLst>
      <p:ext uri="{BB962C8B-B14F-4D97-AF65-F5344CB8AC3E}">
        <p14:creationId xmlns:p14="http://schemas.microsoft.com/office/powerpoint/2010/main" val="25514506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8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1"/>
              </a:buClr>
              <a:buSzPts val="4200"/>
              <a:buFont typeface="Arial"/>
              <a:buNone/>
            </a:pPr>
            <a:r>
              <a:rPr lang="en-US"/>
              <a:t>EVENT ORIENTED ARCHITECTURE</a:t>
            </a:r>
            <a:endParaRP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6924627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an event?</a:t>
            </a:r>
          </a:p>
        </p:txBody>
      </p:sp>
      <p:sp>
        <p:nvSpPr>
          <p:cNvPr id="559" name="Google Shape;559;p89"/>
          <p:cNvSpPr txBox="1">
            <a:spLocks noGrp="1"/>
          </p:cNvSpPr>
          <p:nvPr>
            <p:ph type="body" idx="4294967295"/>
          </p:nvPr>
        </p:nvSpPr>
        <p:spPr>
          <a:xfrm>
            <a:off x="609600" y="1282046"/>
            <a:ext cx="7315200" cy="4910138"/>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0"/>
              </a:spcAft>
              <a:buNone/>
            </a:pPr>
            <a:r>
              <a:rPr lang="en-US" dirty="0"/>
              <a:t>“A significant change in state”</a:t>
            </a:r>
            <a:endParaRPr dirty="0"/>
          </a:p>
          <a:p>
            <a:pPr marL="0" lvl="0" indent="0" algn="l" rtl="0">
              <a:lnSpc>
                <a:spcPct val="110000"/>
              </a:lnSpc>
              <a:spcBef>
                <a:spcPts val="0"/>
              </a:spcBef>
              <a:spcAft>
                <a:spcPts val="0"/>
              </a:spcAft>
              <a:buNone/>
            </a:pPr>
            <a:endParaRPr dirty="0"/>
          </a:p>
          <a:p>
            <a:pPr marL="0" lvl="0" indent="0" algn="l" rtl="0">
              <a:lnSpc>
                <a:spcPct val="110000"/>
              </a:lnSpc>
              <a:spcBef>
                <a:spcPts val="0"/>
              </a:spcBef>
              <a:spcAft>
                <a:spcPts val="0"/>
              </a:spcAft>
              <a:buNone/>
            </a:pPr>
            <a:r>
              <a:rPr lang="en-US" dirty="0"/>
              <a:t>“Anything that happens”</a:t>
            </a:r>
            <a:endParaRPr dirty="0"/>
          </a:p>
          <a:p>
            <a:pPr marL="0" lvl="0" indent="0" algn="l" rtl="0">
              <a:lnSpc>
                <a:spcPct val="110000"/>
              </a:lnSpc>
              <a:spcBef>
                <a:spcPts val="0"/>
              </a:spcBef>
              <a:spcAft>
                <a:spcPts val="0"/>
              </a:spcAft>
              <a:buNone/>
            </a:pPr>
            <a:endParaRPr dirty="0"/>
          </a:p>
          <a:p>
            <a:pPr marL="457200" lvl="0" indent="-433069" algn="l" rtl="0">
              <a:lnSpc>
                <a:spcPct val="110000"/>
              </a:lnSpc>
              <a:spcBef>
                <a:spcPts val="0"/>
              </a:spcBef>
              <a:spcAft>
                <a:spcPts val="0"/>
              </a:spcAft>
              <a:buSzPts val="3220"/>
              <a:buChar char="▪"/>
            </a:pPr>
            <a:r>
              <a:rPr lang="en-US" dirty="0"/>
              <a:t>$100 deposited into a bank account</a:t>
            </a:r>
            <a:endParaRPr dirty="0"/>
          </a:p>
          <a:p>
            <a:pPr marL="457200" lvl="0" indent="-433069" algn="l" rtl="0">
              <a:lnSpc>
                <a:spcPct val="110000"/>
              </a:lnSpc>
              <a:spcBef>
                <a:spcPts val="0"/>
              </a:spcBef>
              <a:spcAft>
                <a:spcPts val="0"/>
              </a:spcAft>
              <a:buSzPts val="3220"/>
              <a:buChar char="▪"/>
            </a:pPr>
            <a:r>
              <a:rPr lang="en-US" dirty="0"/>
              <a:t>The room temperature is currently 70° F</a:t>
            </a:r>
            <a:endParaRPr dirty="0"/>
          </a:p>
          <a:p>
            <a:pPr marL="457200" lvl="0" indent="-433069" algn="l" rtl="0">
              <a:lnSpc>
                <a:spcPct val="110000"/>
              </a:lnSpc>
              <a:spcBef>
                <a:spcPts val="0"/>
              </a:spcBef>
              <a:spcAft>
                <a:spcPts val="0"/>
              </a:spcAft>
              <a:buSzPts val="3220"/>
              <a:buChar char="▪"/>
            </a:pPr>
            <a:r>
              <a:rPr lang="en-US" dirty="0"/>
              <a:t>It is the top of the hour</a:t>
            </a:r>
            <a:endParaRPr dirty="0"/>
          </a:p>
          <a:p>
            <a:pPr marL="0" lvl="0" indent="0" algn="l" rtl="0">
              <a:lnSpc>
                <a:spcPct val="110000"/>
              </a:lnSpc>
              <a:spcBef>
                <a:spcPts val="0"/>
              </a:spcBef>
              <a:spcAft>
                <a:spcPts val="0"/>
              </a:spcAft>
              <a:buNone/>
            </a:pPr>
            <a:endParaRPr dirty="0"/>
          </a:p>
        </p:txBody>
      </p:sp>
    </p:spTree>
    <p:extLst>
      <p:ext uri="{BB962C8B-B14F-4D97-AF65-F5344CB8AC3E}">
        <p14:creationId xmlns:p14="http://schemas.microsoft.com/office/powerpoint/2010/main" val="36925918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90"/>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Command Messages vs Event Messages</a:t>
            </a:r>
            <a:endParaRPr/>
          </a:p>
        </p:txBody>
      </p:sp>
      <p:pic>
        <p:nvPicPr>
          <p:cNvPr id="566" name="Google Shape;566;p90"/>
          <p:cNvPicPr preferRelativeResize="0"/>
          <p:nvPr/>
        </p:nvPicPr>
        <p:blipFill>
          <a:blip r:embed="rId3">
            <a:alphaModFix/>
          </a:blip>
          <a:stretch>
            <a:fillRect/>
          </a:stretch>
        </p:blipFill>
        <p:spPr>
          <a:xfrm>
            <a:off x="1952875" y="1239428"/>
            <a:ext cx="8286750" cy="5105400"/>
          </a:xfrm>
          <a:prstGeom prst="rect">
            <a:avLst/>
          </a:prstGeom>
          <a:noFill/>
          <a:ln>
            <a:noFill/>
          </a:ln>
        </p:spPr>
      </p:pic>
    </p:spTree>
    <p:extLst>
      <p:ext uri="{BB962C8B-B14F-4D97-AF65-F5344CB8AC3E}">
        <p14:creationId xmlns:p14="http://schemas.microsoft.com/office/powerpoint/2010/main" val="39977801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91"/>
          <p:cNvSpPr txBox="1">
            <a:spLocks noGrp="1"/>
          </p:cNvSpPr>
          <p:nvPr>
            <p:ph idx="4294967295"/>
          </p:nvPr>
        </p:nvSpPr>
        <p:spPr>
          <a:xfrm>
            <a:off x="713676" y="1282700"/>
            <a:ext cx="10972800" cy="4713288"/>
          </a:xfrm>
          <a:prstGeom prst="rect">
            <a:avLst/>
          </a:prstGeom>
        </p:spPr>
        <p:txBody>
          <a:bodyPr spcFirstLastPara="1" wrap="square" lIns="91425" tIns="45700" rIns="91425" bIns="45700" anchor="ctr" anchorCtr="0">
            <a:noAutofit/>
          </a:bodyPr>
          <a:lstStyle/>
          <a:p>
            <a:pPr marL="0" lvl="0" indent="0" algn="l" rtl="0">
              <a:spcBef>
                <a:spcPts val="1000"/>
              </a:spcBef>
              <a:spcAft>
                <a:spcPts val="600"/>
              </a:spcAft>
              <a:buNone/>
            </a:pPr>
            <a:r>
              <a:rPr lang="en-US" sz="3600" dirty="0"/>
              <a:t>What is event oriented architecture?</a:t>
            </a:r>
            <a:endParaRPr sz="3600" dirty="0"/>
          </a:p>
        </p:txBody>
      </p:sp>
    </p:spTree>
    <p:extLst>
      <p:ext uri="{BB962C8B-B14F-4D97-AF65-F5344CB8AC3E}">
        <p14:creationId xmlns:p14="http://schemas.microsoft.com/office/powerpoint/2010/main" val="29501823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92"/>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At first there was the monolith</a:t>
            </a:r>
            <a:endParaRPr/>
          </a:p>
        </p:txBody>
      </p:sp>
      <p:pic>
        <p:nvPicPr>
          <p:cNvPr id="579" name="Google Shape;579;p92"/>
          <p:cNvPicPr preferRelativeResize="0"/>
          <p:nvPr/>
        </p:nvPicPr>
        <p:blipFill>
          <a:blip r:embed="rId3">
            <a:alphaModFix/>
          </a:blip>
          <a:stretch>
            <a:fillRect/>
          </a:stretch>
        </p:blipFill>
        <p:spPr>
          <a:xfrm>
            <a:off x="3381625" y="1113000"/>
            <a:ext cx="5429250" cy="3371850"/>
          </a:xfrm>
          <a:prstGeom prst="rect">
            <a:avLst/>
          </a:prstGeom>
          <a:noFill/>
          <a:ln>
            <a:noFill/>
          </a:ln>
        </p:spPr>
      </p:pic>
    </p:spTree>
    <p:extLst>
      <p:ext uri="{BB962C8B-B14F-4D97-AF65-F5344CB8AC3E}">
        <p14:creationId xmlns:p14="http://schemas.microsoft.com/office/powerpoint/2010/main" val="7363570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93"/>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So we started down the SOA route</a:t>
            </a:r>
            <a:endParaRPr/>
          </a:p>
        </p:txBody>
      </p:sp>
      <p:pic>
        <p:nvPicPr>
          <p:cNvPr id="586" name="Google Shape;586;p93"/>
          <p:cNvPicPr preferRelativeResize="0"/>
          <p:nvPr/>
        </p:nvPicPr>
        <p:blipFill>
          <a:blip r:embed="rId3">
            <a:alphaModFix/>
          </a:blip>
          <a:stretch>
            <a:fillRect/>
          </a:stretch>
        </p:blipFill>
        <p:spPr>
          <a:xfrm>
            <a:off x="1636547" y="1282046"/>
            <a:ext cx="8401050" cy="3371850"/>
          </a:xfrm>
          <a:prstGeom prst="rect">
            <a:avLst/>
          </a:prstGeom>
          <a:noFill/>
          <a:ln>
            <a:noFill/>
          </a:ln>
        </p:spPr>
      </p:pic>
    </p:spTree>
    <p:extLst>
      <p:ext uri="{BB962C8B-B14F-4D97-AF65-F5344CB8AC3E}">
        <p14:creationId xmlns:p14="http://schemas.microsoft.com/office/powerpoint/2010/main" val="17796645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94"/>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So we started down the SOA route</a:t>
            </a:r>
            <a:endParaRPr/>
          </a:p>
        </p:txBody>
      </p:sp>
      <p:pic>
        <p:nvPicPr>
          <p:cNvPr id="593" name="Google Shape;593;p94"/>
          <p:cNvPicPr preferRelativeResize="0"/>
          <p:nvPr/>
        </p:nvPicPr>
        <p:blipFill>
          <a:blip r:embed="rId3">
            <a:alphaModFix/>
          </a:blip>
          <a:stretch>
            <a:fillRect/>
          </a:stretch>
        </p:blipFill>
        <p:spPr>
          <a:xfrm>
            <a:off x="609600" y="1282046"/>
            <a:ext cx="8401050" cy="3371850"/>
          </a:xfrm>
          <a:prstGeom prst="rect">
            <a:avLst/>
          </a:prstGeom>
          <a:noFill/>
          <a:ln>
            <a:noFill/>
          </a:ln>
        </p:spPr>
      </p:pic>
      <p:pic>
        <p:nvPicPr>
          <p:cNvPr id="594" name="Google Shape;594;p94"/>
          <p:cNvPicPr preferRelativeResize="0"/>
          <p:nvPr/>
        </p:nvPicPr>
        <p:blipFill>
          <a:blip r:embed="rId4">
            <a:alphaModFix/>
          </a:blip>
          <a:stretch>
            <a:fillRect/>
          </a:stretch>
        </p:blipFill>
        <p:spPr>
          <a:xfrm>
            <a:off x="8336118" y="3715052"/>
            <a:ext cx="3538450" cy="2653825"/>
          </a:xfrm>
          <a:prstGeom prst="rect">
            <a:avLst/>
          </a:prstGeom>
          <a:noFill/>
          <a:ln>
            <a:noFill/>
          </a:ln>
        </p:spPr>
      </p:pic>
    </p:spTree>
    <p:extLst>
      <p:ext uri="{BB962C8B-B14F-4D97-AF65-F5344CB8AC3E}">
        <p14:creationId xmlns:p14="http://schemas.microsoft.com/office/powerpoint/2010/main" val="7344945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95"/>
          <p:cNvSpPr txBox="1">
            <a:spLocks noGrp="1"/>
          </p:cNvSpPr>
          <p:nvPr>
            <p:ph type="title"/>
          </p:nvPr>
        </p:nvSpPr>
        <p:spPr>
          <a:xfrm>
            <a:off x="289931" y="365126"/>
            <a:ext cx="11426081" cy="91692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Let’s keep going… of course there are dependencies</a:t>
            </a:r>
            <a:endParaRPr dirty="0"/>
          </a:p>
        </p:txBody>
      </p:sp>
      <p:pic>
        <p:nvPicPr>
          <p:cNvPr id="602" name="Google Shape;602;p95"/>
          <p:cNvPicPr preferRelativeResize="0"/>
          <p:nvPr/>
        </p:nvPicPr>
        <p:blipFill>
          <a:blip r:embed="rId3">
            <a:alphaModFix/>
          </a:blip>
          <a:stretch>
            <a:fillRect/>
          </a:stretch>
        </p:blipFill>
        <p:spPr>
          <a:xfrm>
            <a:off x="475987" y="1566575"/>
            <a:ext cx="11240026" cy="3730550"/>
          </a:xfrm>
          <a:prstGeom prst="rect">
            <a:avLst/>
          </a:prstGeom>
          <a:noFill/>
          <a:ln>
            <a:noFill/>
          </a:ln>
        </p:spPr>
      </p:pic>
    </p:spTree>
    <p:extLst>
      <p:ext uri="{BB962C8B-B14F-4D97-AF65-F5344CB8AC3E}">
        <p14:creationId xmlns:p14="http://schemas.microsoft.com/office/powerpoint/2010/main" val="22782569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96"/>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Hmmm...</a:t>
            </a:r>
            <a:endParaRPr/>
          </a:p>
        </p:txBody>
      </p:sp>
      <p:pic>
        <p:nvPicPr>
          <p:cNvPr id="611" name="Google Shape;611;p96"/>
          <p:cNvPicPr preferRelativeResize="0"/>
          <p:nvPr/>
        </p:nvPicPr>
        <p:blipFill>
          <a:blip r:embed="rId3">
            <a:alphaModFix/>
          </a:blip>
          <a:stretch>
            <a:fillRect/>
          </a:stretch>
        </p:blipFill>
        <p:spPr>
          <a:xfrm>
            <a:off x="521424" y="1452197"/>
            <a:ext cx="11636281" cy="3730550"/>
          </a:xfrm>
          <a:prstGeom prst="rect">
            <a:avLst/>
          </a:prstGeom>
          <a:noFill/>
          <a:ln>
            <a:noFill/>
          </a:ln>
        </p:spPr>
      </p:pic>
    </p:spTree>
    <p:extLst>
      <p:ext uri="{BB962C8B-B14F-4D97-AF65-F5344CB8AC3E}">
        <p14:creationId xmlns:p14="http://schemas.microsoft.com/office/powerpoint/2010/main" val="2803243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a:t>
            </a:r>
          </a:p>
        </p:txBody>
      </p:sp>
      <p:sp>
        <p:nvSpPr>
          <p:cNvPr id="312" name="Google Shape;312;p51"/>
          <p:cNvSpPr txBox="1">
            <a:spLocks noGrp="1"/>
          </p:cNvSpPr>
          <p:nvPr>
            <p:ph idx="1"/>
          </p:nvPr>
        </p:nvSpPr>
        <p:spPr>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dirty="0"/>
              <a:t>Automation</a:t>
            </a:r>
            <a:endParaRPr dirty="0"/>
          </a:p>
          <a:p>
            <a:pPr marL="0" lvl="0" indent="0" algn="l" rtl="0">
              <a:spcBef>
                <a:spcPts val="1000"/>
              </a:spcBef>
              <a:spcAft>
                <a:spcPts val="0"/>
              </a:spcAft>
              <a:buNone/>
            </a:pPr>
            <a:r>
              <a:rPr lang="en-US" dirty="0"/>
              <a:t>Telemetry</a:t>
            </a:r>
            <a:endParaRPr dirty="0"/>
          </a:p>
          <a:p>
            <a:pPr marL="0" lvl="0" indent="0" algn="l" rtl="0">
              <a:spcBef>
                <a:spcPts val="1000"/>
              </a:spcBef>
              <a:spcAft>
                <a:spcPts val="600"/>
              </a:spcAft>
              <a:buNone/>
            </a:pPr>
            <a:r>
              <a:rPr lang="en-US" dirty="0"/>
              <a:t>Analysis</a:t>
            </a:r>
            <a:endParaRPr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97"/>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Our SOA journey is complete!</a:t>
            </a:r>
            <a:endParaRPr/>
          </a:p>
        </p:txBody>
      </p:sp>
      <p:pic>
        <p:nvPicPr>
          <p:cNvPr id="618" name="Google Shape;618;p97"/>
          <p:cNvPicPr preferRelativeResize="0"/>
          <p:nvPr/>
        </p:nvPicPr>
        <p:blipFill>
          <a:blip r:embed="rId3">
            <a:alphaModFix/>
          </a:blip>
          <a:stretch>
            <a:fillRect/>
          </a:stretch>
        </p:blipFill>
        <p:spPr>
          <a:xfrm>
            <a:off x="1785937" y="1460465"/>
            <a:ext cx="8620125" cy="3438525"/>
          </a:xfrm>
          <a:prstGeom prst="rect">
            <a:avLst/>
          </a:prstGeom>
          <a:noFill/>
          <a:ln>
            <a:noFill/>
          </a:ln>
        </p:spPr>
      </p:pic>
    </p:spTree>
    <p:extLst>
      <p:ext uri="{BB962C8B-B14F-4D97-AF65-F5344CB8AC3E}">
        <p14:creationId xmlns:p14="http://schemas.microsoft.com/office/powerpoint/2010/main" val="40804750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98"/>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Wait a minute...</a:t>
            </a:r>
            <a:endParaRPr/>
          </a:p>
        </p:txBody>
      </p:sp>
      <p:pic>
        <p:nvPicPr>
          <p:cNvPr id="626" name="Google Shape;626;p98"/>
          <p:cNvPicPr preferRelativeResize="0"/>
          <p:nvPr/>
        </p:nvPicPr>
        <p:blipFill>
          <a:blip r:embed="rId3">
            <a:alphaModFix/>
          </a:blip>
          <a:stretch>
            <a:fillRect/>
          </a:stretch>
        </p:blipFill>
        <p:spPr>
          <a:xfrm>
            <a:off x="1609725" y="1381127"/>
            <a:ext cx="8972550" cy="3943350"/>
          </a:xfrm>
          <a:prstGeom prst="rect">
            <a:avLst/>
          </a:prstGeom>
          <a:noFill/>
          <a:ln>
            <a:noFill/>
          </a:ln>
        </p:spPr>
      </p:pic>
    </p:spTree>
    <p:extLst>
      <p:ext uri="{BB962C8B-B14F-4D97-AF65-F5344CB8AC3E}">
        <p14:creationId xmlns:p14="http://schemas.microsoft.com/office/powerpoint/2010/main" val="28285511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99"/>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Talk to a vendor!</a:t>
            </a:r>
            <a:endParaRPr/>
          </a:p>
        </p:txBody>
      </p:sp>
      <p:pic>
        <p:nvPicPr>
          <p:cNvPr id="633" name="Google Shape;633;p99"/>
          <p:cNvPicPr preferRelativeResize="0"/>
          <p:nvPr/>
        </p:nvPicPr>
        <p:blipFill>
          <a:blip r:embed="rId3">
            <a:alphaModFix/>
          </a:blip>
          <a:stretch>
            <a:fillRect/>
          </a:stretch>
        </p:blipFill>
        <p:spPr>
          <a:xfrm>
            <a:off x="2192279" y="1144859"/>
            <a:ext cx="7629525" cy="5419725"/>
          </a:xfrm>
          <a:prstGeom prst="rect">
            <a:avLst/>
          </a:prstGeom>
          <a:noFill/>
          <a:ln>
            <a:noFill/>
          </a:ln>
        </p:spPr>
      </p:pic>
    </p:spTree>
    <p:extLst>
      <p:ext uri="{BB962C8B-B14F-4D97-AF65-F5344CB8AC3E}">
        <p14:creationId xmlns:p14="http://schemas.microsoft.com/office/powerpoint/2010/main" val="10985887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100"/>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We’ve just hidden it...</a:t>
            </a:r>
            <a:endParaRPr/>
          </a:p>
        </p:txBody>
      </p:sp>
      <p:pic>
        <p:nvPicPr>
          <p:cNvPr id="640" name="Google Shape;640;p100"/>
          <p:cNvPicPr preferRelativeResize="0"/>
          <p:nvPr/>
        </p:nvPicPr>
        <p:blipFill>
          <a:blip r:embed="rId3">
            <a:alphaModFix/>
          </a:blip>
          <a:stretch>
            <a:fillRect/>
          </a:stretch>
        </p:blipFill>
        <p:spPr>
          <a:xfrm>
            <a:off x="2281237" y="1144859"/>
            <a:ext cx="7629525" cy="5419725"/>
          </a:xfrm>
          <a:prstGeom prst="rect">
            <a:avLst/>
          </a:prstGeom>
          <a:noFill/>
          <a:ln>
            <a:noFill/>
          </a:ln>
        </p:spPr>
      </p:pic>
    </p:spTree>
    <p:extLst>
      <p:ext uri="{BB962C8B-B14F-4D97-AF65-F5344CB8AC3E}">
        <p14:creationId xmlns:p14="http://schemas.microsoft.com/office/powerpoint/2010/main" val="34964334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101"/>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Microservices to the rescue!</a:t>
            </a:r>
            <a:endParaRPr/>
          </a:p>
        </p:txBody>
      </p:sp>
      <p:pic>
        <p:nvPicPr>
          <p:cNvPr id="647" name="Google Shape;647;p101"/>
          <p:cNvPicPr preferRelativeResize="0"/>
          <p:nvPr/>
        </p:nvPicPr>
        <p:blipFill>
          <a:blip r:embed="rId3">
            <a:alphaModFix/>
          </a:blip>
          <a:stretch>
            <a:fillRect/>
          </a:stretch>
        </p:blipFill>
        <p:spPr>
          <a:xfrm>
            <a:off x="252413" y="1083655"/>
            <a:ext cx="11687175" cy="4286250"/>
          </a:xfrm>
          <a:prstGeom prst="rect">
            <a:avLst/>
          </a:prstGeom>
          <a:noFill/>
          <a:ln>
            <a:noFill/>
          </a:ln>
        </p:spPr>
      </p:pic>
    </p:spTree>
    <p:extLst>
      <p:ext uri="{BB962C8B-B14F-4D97-AF65-F5344CB8AC3E}">
        <p14:creationId xmlns:p14="http://schemas.microsoft.com/office/powerpoint/2010/main" val="38293812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102"/>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Doh.</a:t>
            </a:r>
            <a:endParaRPr/>
          </a:p>
        </p:txBody>
      </p:sp>
      <p:pic>
        <p:nvPicPr>
          <p:cNvPr id="655" name="Google Shape;655;p102"/>
          <p:cNvPicPr preferRelativeResize="0"/>
          <p:nvPr/>
        </p:nvPicPr>
        <p:blipFill>
          <a:blip r:embed="rId3">
            <a:alphaModFix/>
          </a:blip>
          <a:stretch>
            <a:fillRect/>
          </a:stretch>
        </p:blipFill>
        <p:spPr>
          <a:xfrm>
            <a:off x="252650" y="1363368"/>
            <a:ext cx="11687175" cy="4629150"/>
          </a:xfrm>
          <a:prstGeom prst="rect">
            <a:avLst/>
          </a:prstGeom>
          <a:noFill/>
          <a:ln>
            <a:noFill/>
          </a:ln>
        </p:spPr>
      </p:pic>
    </p:spTree>
    <p:extLst>
      <p:ext uri="{BB962C8B-B14F-4D97-AF65-F5344CB8AC3E}">
        <p14:creationId xmlns:p14="http://schemas.microsoft.com/office/powerpoint/2010/main" val="41530884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103"/>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Catalog service knows too much about dependencies...</a:t>
            </a:r>
            <a:endParaRPr/>
          </a:p>
        </p:txBody>
      </p:sp>
      <p:pic>
        <p:nvPicPr>
          <p:cNvPr id="662" name="Google Shape;662;p103"/>
          <p:cNvPicPr preferRelativeResize="0"/>
          <p:nvPr/>
        </p:nvPicPr>
        <p:blipFill>
          <a:blip r:embed="rId3">
            <a:alphaModFix/>
          </a:blip>
          <a:stretch>
            <a:fillRect/>
          </a:stretch>
        </p:blipFill>
        <p:spPr>
          <a:xfrm>
            <a:off x="1348975" y="1331969"/>
            <a:ext cx="9494050" cy="5283550"/>
          </a:xfrm>
          <a:prstGeom prst="rect">
            <a:avLst/>
          </a:prstGeom>
          <a:noFill/>
          <a:ln>
            <a:noFill/>
          </a:ln>
        </p:spPr>
      </p:pic>
    </p:spTree>
    <p:extLst>
      <p:ext uri="{BB962C8B-B14F-4D97-AF65-F5344CB8AC3E}">
        <p14:creationId xmlns:p14="http://schemas.microsoft.com/office/powerpoint/2010/main" val="2168373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104"/>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Inversion of Control!</a:t>
            </a:r>
            <a:endParaRPr/>
          </a:p>
        </p:txBody>
      </p:sp>
      <p:pic>
        <p:nvPicPr>
          <p:cNvPr id="669" name="Google Shape;669;p104"/>
          <p:cNvPicPr preferRelativeResize="0"/>
          <p:nvPr/>
        </p:nvPicPr>
        <p:blipFill>
          <a:blip r:embed="rId3">
            <a:alphaModFix/>
          </a:blip>
          <a:stretch>
            <a:fillRect/>
          </a:stretch>
        </p:blipFill>
        <p:spPr>
          <a:xfrm>
            <a:off x="1138412" y="1194715"/>
            <a:ext cx="9915175" cy="5517925"/>
          </a:xfrm>
          <a:prstGeom prst="rect">
            <a:avLst/>
          </a:prstGeom>
          <a:noFill/>
          <a:ln>
            <a:noFill/>
          </a:ln>
        </p:spPr>
      </p:pic>
    </p:spTree>
    <p:extLst>
      <p:ext uri="{BB962C8B-B14F-4D97-AF65-F5344CB8AC3E}">
        <p14:creationId xmlns:p14="http://schemas.microsoft.com/office/powerpoint/2010/main" val="498083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105"/>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When do we call</a:t>
            </a:r>
            <a:endParaRPr/>
          </a:p>
        </p:txBody>
      </p:sp>
      <p:pic>
        <p:nvPicPr>
          <p:cNvPr id="676" name="Google Shape;676;p105"/>
          <p:cNvPicPr preferRelativeResize="0"/>
          <p:nvPr/>
        </p:nvPicPr>
        <p:blipFill>
          <a:blip r:embed="rId3">
            <a:alphaModFix/>
          </a:blip>
          <a:stretch>
            <a:fillRect/>
          </a:stretch>
        </p:blipFill>
        <p:spPr>
          <a:xfrm>
            <a:off x="2243138" y="346963"/>
            <a:ext cx="7705725" cy="5076825"/>
          </a:xfrm>
          <a:prstGeom prst="rect">
            <a:avLst/>
          </a:prstGeom>
          <a:noFill/>
          <a:ln>
            <a:noFill/>
          </a:ln>
        </p:spPr>
      </p:pic>
      <p:pic>
        <p:nvPicPr>
          <p:cNvPr id="677" name="Google Shape;677;p105"/>
          <p:cNvPicPr preferRelativeResize="0"/>
          <p:nvPr/>
        </p:nvPicPr>
        <p:blipFill>
          <a:blip r:embed="rId4">
            <a:alphaModFix/>
          </a:blip>
          <a:stretch>
            <a:fillRect/>
          </a:stretch>
        </p:blipFill>
        <p:spPr>
          <a:xfrm>
            <a:off x="1138412" y="157650"/>
            <a:ext cx="9915175" cy="5517925"/>
          </a:xfrm>
          <a:prstGeom prst="rect">
            <a:avLst/>
          </a:prstGeom>
          <a:noFill/>
          <a:ln>
            <a:noFill/>
          </a:ln>
        </p:spPr>
      </p:pic>
      <p:sp>
        <p:nvSpPr>
          <p:cNvPr id="678" name="Google Shape;678;p105"/>
          <p:cNvSpPr txBox="1"/>
          <p:nvPr/>
        </p:nvSpPr>
        <p:spPr>
          <a:xfrm>
            <a:off x="532625" y="0"/>
            <a:ext cx="5508300" cy="30000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None/>
            </a:pPr>
            <a:r>
              <a:rPr lang="en-US" sz="2800">
                <a:solidFill>
                  <a:srgbClr val="262626"/>
                </a:solidFill>
              </a:rPr>
              <a:t>When do we call GET?</a:t>
            </a:r>
            <a:endParaRPr sz="2800">
              <a:solidFill>
                <a:srgbClr val="262626"/>
              </a:solidFill>
            </a:endParaRPr>
          </a:p>
          <a:p>
            <a:pPr marL="0" lvl="0" indent="0" algn="l" rtl="0">
              <a:lnSpc>
                <a:spcPct val="110000"/>
              </a:lnSpc>
              <a:spcBef>
                <a:spcPts val="1000"/>
              </a:spcBef>
              <a:spcAft>
                <a:spcPts val="600"/>
              </a:spcAft>
              <a:buNone/>
            </a:pPr>
            <a:r>
              <a:rPr lang="en-US" sz="2800">
                <a:solidFill>
                  <a:srgbClr val="262626"/>
                </a:solidFill>
              </a:rPr>
              <a:t>Batch jobs?</a:t>
            </a:r>
            <a:endParaRPr sz="2800">
              <a:solidFill>
                <a:srgbClr val="262626"/>
              </a:solidFill>
            </a:endParaRPr>
          </a:p>
        </p:txBody>
      </p:sp>
    </p:spTree>
    <p:extLst>
      <p:ext uri="{BB962C8B-B14F-4D97-AF65-F5344CB8AC3E}">
        <p14:creationId xmlns:p14="http://schemas.microsoft.com/office/powerpoint/2010/main" val="13876232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106"/>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Enter events - A way to invert distributed dependencies</a:t>
            </a:r>
            <a:endParaRPr/>
          </a:p>
        </p:txBody>
      </p:sp>
      <p:pic>
        <p:nvPicPr>
          <p:cNvPr id="685" name="Google Shape;685;p106"/>
          <p:cNvPicPr preferRelativeResize="0"/>
          <p:nvPr/>
        </p:nvPicPr>
        <p:blipFill>
          <a:blip r:embed="rId3">
            <a:alphaModFix/>
          </a:blip>
          <a:stretch>
            <a:fillRect/>
          </a:stretch>
        </p:blipFill>
        <p:spPr>
          <a:xfrm>
            <a:off x="124050" y="1293337"/>
            <a:ext cx="11991750" cy="5200610"/>
          </a:xfrm>
          <a:prstGeom prst="rect">
            <a:avLst/>
          </a:prstGeom>
          <a:noFill/>
          <a:ln>
            <a:noFill/>
          </a:ln>
        </p:spPr>
      </p:pic>
    </p:spTree>
    <p:extLst>
      <p:ext uri="{BB962C8B-B14F-4D97-AF65-F5344CB8AC3E}">
        <p14:creationId xmlns:p14="http://schemas.microsoft.com/office/powerpoint/2010/main" val="4106678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
        <p:nvSpPr>
          <p:cNvPr id="320" name="Google Shape;320;p52"/>
          <p:cNvSpPr txBox="1">
            <a:spLocks noGrp="1"/>
          </p:cNvSpPr>
          <p:nvPr>
            <p:ph idx="1"/>
          </p:nvPr>
        </p:nvSpPr>
        <p:spPr>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a:t>Identity Management</a:t>
            </a:r>
            <a:endParaRPr/>
          </a:p>
          <a:p>
            <a:pPr marL="0" lvl="0" indent="0" algn="l" rtl="0">
              <a:spcBef>
                <a:spcPts val="1000"/>
              </a:spcBef>
              <a:spcAft>
                <a:spcPts val="0"/>
              </a:spcAft>
              <a:buNone/>
            </a:pPr>
            <a:r>
              <a:rPr lang="en-US"/>
              <a:t>Infrastructure</a:t>
            </a:r>
            <a:endParaRPr/>
          </a:p>
          <a:p>
            <a:pPr marL="0" lvl="0" indent="0" algn="l" rtl="0">
              <a:spcBef>
                <a:spcPts val="1000"/>
              </a:spcBef>
              <a:spcAft>
                <a:spcPts val="0"/>
              </a:spcAft>
              <a:buNone/>
            </a:pPr>
            <a:r>
              <a:rPr lang="en-US"/>
              <a:t>Application Security</a:t>
            </a:r>
            <a:endParaRPr/>
          </a:p>
          <a:p>
            <a:pPr marL="0" lvl="0" indent="0" algn="l" rtl="0">
              <a:spcBef>
                <a:spcPts val="1000"/>
              </a:spcBef>
              <a:spcAft>
                <a:spcPts val="600"/>
              </a:spcAft>
              <a:buNone/>
            </a:pPr>
            <a:r>
              <a:rPr lang="en-US"/>
              <a:t>Data Storage</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WHEN TO USE EVENTS?</a:t>
            </a:r>
            <a:br>
              <a:rPr lang="en-US" dirty="0"/>
            </a:br>
            <a:endParaRPr lang="en-US" dirty="0"/>
          </a:p>
        </p:txBody>
      </p:sp>
      <p:sp>
        <p:nvSpPr>
          <p:cNvPr id="692" name="Google Shape;692;p107"/>
          <p:cNvSpPr txBox="1">
            <a:spLocks noGrp="1"/>
          </p:cNvSpPr>
          <p:nvPr>
            <p:ph type="body" idx="4294967295"/>
          </p:nvPr>
        </p:nvSpPr>
        <p:spPr>
          <a:xfrm>
            <a:off x="609600" y="1067498"/>
            <a:ext cx="7315200" cy="5522874"/>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Remove dependencies on unrelated systems</a:t>
            </a:r>
            <a:endParaRPr/>
          </a:p>
          <a:p>
            <a:pPr marL="0" lvl="0" indent="0" algn="l" rtl="0">
              <a:spcBef>
                <a:spcPts val="1000"/>
              </a:spcBef>
              <a:spcAft>
                <a:spcPts val="0"/>
              </a:spcAft>
              <a:buNone/>
            </a:pPr>
            <a:r>
              <a:rPr lang="en-US"/>
              <a:t>Share state changes with other teams</a:t>
            </a:r>
            <a:endParaRPr/>
          </a:p>
          <a:p>
            <a:pPr marL="0" lvl="0" indent="0" algn="l" rtl="0">
              <a:spcBef>
                <a:spcPts val="1000"/>
              </a:spcBef>
              <a:spcAft>
                <a:spcPts val="0"/>
              </a:spcAft>
              <a:buNone/>
            </a:pPr>
            <a:r>
              <a:rPr lang="en-US"/>
              <a:t>Transfer data deltas in real time</a:t>
            </a:r>
            <a:endParaRPr/>
          </a:p>
          <a:p>
            <a:pPr marL="0" lvl="0" indent="0" algn="l" rtl="0">
              <a:spcBef>
                <a:spcPts val="1000"/>
              </a:spcBef>
              <a:spcAft>
                <a:spcPts val="0"/>
              </a:spcAft>
              <a:buNone/>
            </a:pPr>
            <a:r>
              <a:rPr lang="en-US"/>
              <a:t>Coordinate long running or interactive workflows</a:t>
            </a:r>
            <a:endParaRPr/>
          </a:p>
          <a:p>
            <a:pPr marL="0" lvl="0" indent="0" algn="l" rtl="0">
              <a:spcBef>
                <a:spcPts val="1000"/>
              </a:spcBef>
              <a:spcAft>
                <a:spcPts val="0"/>
              </a:spcAft>
              <a:buNone/>
            </a:pPr>
            <a:endParaRPr/>
          </a:p>
          <a:p>
            <a:pPr marL="0" lvl="0" indent="0" algn="l" rtl="0">
              <a:spcBef>
                <a:spcPts val="1000"/>
              </a:spcBef>
              <a:spcAft>
                <a:spcPts val="0"/>
              </a:spcAft>
              <a:buClr>
                <a:srgbClr val="000000"/>
              </a:buClr>
              <a:buSzPts val="1100"/>
              <a:buFont typeface="Arial"/>
              <a:buNone/>
            </a:pPr>
            <a:r>
              <a:rPr lang="en-US"/>
              <a:t>Listen for: “When X happens then Y”</a:t>
            </a:r>
            <a:endParaRPr/>
          </a:p>
          <a:p>
            <a:pPr marL="914400" lvl="1" indent="-403860" algn="l" rtl="0">
              <a:spcBef>
                <a:spcPts val="600"/>
              </a:spcBef>
              <a:spcAft>
                <a:spcPts val="0"/>
              </a:spcAft>
              <a:buSzPts val="2760"/>
              <a:buChar char="▪"/>
            </a:pPr>
            <a:r>
              <a:rPr lang="en-US"/>
              <a:t>“When an order is placed…”</a:t>
            </a:r>
            <a:endParaRPr/>
          </a:p>
          <a:p>
            <a:pPr marL="914400" lvl="1" indent="-403860" algn="l" rtl="0">
              <a:spcBef>
                <a:spcPts val="0"/>
              </a:spcBef>
              <a:spcAft>
                <a:spcPts val="0"/>
              </a:spcAft>
              <a:buSzPts val="2760"/>
              <a:buChar char="▪"/>
            </a:pPr>
            <a:r>
              <a:rPr lang="en-US"/>
              <a:t>“When a policy is issued…”</a:t>
            </a:r>
            <a:endParaRPr/>
          </a:p>
          <a:p>
            <a:pPr marL="914400" lvl="1" indent="-403860" algn="l" rtl="0">
              <a:spcBef>
                <a:spcPts val="0"/>
              </a:spcBef>
              <a:spcAft>
                <a:spcPts val="0"/>
              </a:spcAft>
              <a:buSzPts val="2760"/>
              <a:buChar char="▪"/>
            </a:pPr>
            <a:r>
              <a:rPr lang="en-US"/>
              <a:t>But, not everything: “When a user logs in they see the dashboard”</a:t>
            </a:r>
            <a:endParaRPr/>
          </a:p>
        </p:txBody>
      </p:sp>
    </p:spTree>
    <p:extLst>
      <p:ext uri="{BB962C8B-B14F-4D97-AF65-F5344CB8AC3E}">
        <p14:creationId xmlns:p14="http://schemas.microsoft.com/office/powerpoint/2010/main" val="20157236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 name="Title 5"/>
          <p:cNvSpPr>
            <a:spLocks noGrp="1"/>
          </p:cNvSpPr>
          <p:nvPr>
            <p:ph type="title"/>
          </p:nvPr>
        </p:nvSpPr>
        <p:spPr/>
        <p:txBody>
          <a:bodyPr/>
          <a:lstStyle/>
          <a:p>
            <a:pPr lvl="0">
              <a:spcBef>
                <a:spcPts val="1000"/>
              </a:spcBef>
            </a:pPr>
            <a:r>
              <a:rPr lang="en-US" dirty="0"/>
              <a:t>EVENT STREAMING</a:t>
            </a:r>
          </a:p>
        </p:txBody>
      </p:sp>
      <p:sp>
        <p:nvSpPr>
          <p:cNvPr id="699" name="Google Shape;699;p108"/>
          <p:cNvSpPr txBox="1">
            <a:spLocks noGrp="1"/>
          </p:cNvSpPr>
          <p:nvPr>
            <p:ph type="body" idx="4294967295"/>
          </p:nvPr>
        </p:nvSpPr>
        <p:spPr>
          <a:xfrm>
            <a:off x="609600" y="455884"/>
            <a:ext cx="7315200" cy="5940425"/>
          </a:xfrm>
          <a:prstGeom prst="rect">
            <a:avLst/>
          </a:prstGeom>
        </p:spPr>
        <p:txBody>
          <a:bodyPr spcFirstLastPara="1" wrap="square" lIns="91425" tIns="45700" rIns="91425" bIns="45700" anchor="ctr" anchorCtr="0">
            <a:noAutofit/>
          </a:bodyPr>
          <a:lstStyle/>
          <a:p>
            <a:pPr marL="0" marR="0" lvl="0" indent="0" algn="l" rtl="0">
              <a:lnSpc>
                <a:spcPct val="110000"/>
              </a:lnSpc>
              <a:spcBef>
                <a:spcPts val="1000"/>
              </a:spcBef>
              <a:spcAft>
                <a:spcPts val="0"/>
              </a:spcAft>
              <a:buNone/>
            </a:pPr>
            <a:r>
              <a:rPr lang="en-US" dirty="0"/>
              <a:t>AKA “Big data in motion”</a:t>
            </a:r>
            <a:endParaRPr dirty="0"/>
          </a:p>
          <a:p>
            <a:pPr marL="0" marR="0" lvl="0" indent="0" algn="l" rtl="0">
              <a:lnSpc>
                <a:spcPct val="110000"/>
              </a:lnSpc>
              <a:spcBef>
                <a:spcPts val="1000"/>
              </a:spcBef>
              <a:spcAft>
                <a:spcPts val="0"/>
              </a:spcAft>
              <a:buNone/>
            </a:pPr>
            <a:endParaRPr dirty="0"/>
          </a:p>
          <a:p>
            <a:pPr marL="0" marR="0" lvl="0" indent="0" algn="l" rtl="0">
              <a:lnSpc>
                <a:spcPct val="110000"/>
              </a:lnSpc>
              <a:spcBef>
                <a:spcPts val="1000"/>
              </a:spcBef>
              <a:spcAft>
                <a:spcPts val="0"/>
              </a:spcAft>
              <a:buNone/>
            </a:pPr>
            <a:r>
              <a:rPr lang="en-US" dirty="0"/>
              <a:t>When streaming?</a:t>
            </a:r>
            <a:endParaRPr dirty="0"/>
          </a:p>
          <a:p>
            <a:pPr marL="914400" marR="0" lvl="1" indent="-433069" algn="l" rtl="0">
              <a:lnSpc>
                <a:spcPct val="110000"/>
              </a:lnSpc>
              <a:spcBef>
                <a:spcPts val="1000"/>
              </a:spcBef>
              <a:spcAft>
                <a:spcPts val="0"/>
              </a:spcAft>
              <a:buClr>
                <a:schemeClr val="accent3"/>
              </a:buClr>
              <a:buSzPts val="3220"/>
              <a:buFont typeface="Noto Sans Symbols"/>
              <a:buChar char="▪"/>
            </a:pPr>
            <a:r>
              <a:rPr lang="en-US" dirty="0"/>
              <a:t>Time series data</a:t>
            </a:r>
            <a:endParaRPr dirty="0"/>
          </a:p>
          <a:p>
            <a:pPr marL="914400" marR="0" lvl="1" indent="-433069" algn="l" rtl="0">
              <a:lnSpc>
                <a:spcPct val="110000"/>
              </a:lnSpc>
              <a:spcBef>
                <a:spcPts val="0"/>
              </a:spcBef>
              <a:spcAft>
                <a:spcPts val="0"/>
              </a:spcAft>
              <a:buClr>
                <a:schemeClr val="accent3"/>
              </a:buClr>
              <a:buSzPts val="3220"/>
              <a:buFont typeface="Noto Sans Symbols"/>
              <a:buChar char="▪"/>
            </a:pPr>
            <a:r>
              <a:rPr lang="en-US" dirty="0"/>
              <a:t>Events that aren’t valuable on their own, only in aggregate</a:t>
            </a:r>
            <a:endParaRPr dirty="0"/>
          </a:p>
          <a:p>
            <a:pPr marL="1371600" marR="0" lvl="2" indent="-433069" algn="l" rtl="0">
              <a:lnSpc>
                <a:spcPct val="110000"/>
              </a:lnSpc>
              <a:spcBef>
                <a:spcPts val="0"/>
              </a:spcBef>
              <a:spcAft>
                <a:spcPts val="0"/>
              </a:spcAft>
              <a:buClr>
                <a:schemeClr val="accent3"/>
              </a:buClr>
              <a:buSzPts val="3220"/>
              <a:buFont typeface="Noto Sans Symbols"/>
              <a:buChar char="▪"/>
            </a:pPr>
            <a:r>
              <a:rPr lang="en-US" dirty="0"/>
              <a:t>e.g. IOT, Telemetry</a:t>
            </a:r>
            <a:endParaRPr dirty="0"/>
          </a:p>
          <a:p>
            <a:pPr marL="914400" lvl="1" indent="-433069" algn="l" rtl="0">
              <a:spcBef>
                <a:spcPts val="0"/>
              </a:spcBef>
              <a:spcAft>
                <a:spcPts val="0"/>
              </a:spcAft>
              <a:buClr>
                <a:schemeClr val="accent3"/>
              </a:buClr>
              <a:buSzPts val="3220"/>
              <a:buChar char="▪"/>
            </a:pPr>
            <a:r>
              <a:rPr lang="en-US" dirty="0"/>
              <a:t>Not for events with identity or rich data</a:t>
            </a:r>
            <a:endParaRPr dirty="0"/>
          </a:p>
        </p:txBody>
      </p:sp>
    </p:spTree>
    <p:extLst>
      <p:ext uri="{BB962C8B-B14F-4D97-AF65-F5344CB8AC3E}">
        <p14:creationId xmlns:p14="http://schemas.microsoft.com/office/powerpoint/2010/main" val="24750123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4" name="Title 3"/>
          <p:cNvSpPr>
            <a:spLocks noGrp="1"/>
          </p:cNvSpPr>
          <p:nvPr>
            <p:ph type="title"/>
          </p:nvPr>
        </p:nvSpPr>
        <p:spPr>
          <a:xfrm>
            <a:off x="609600" y="0"/>
            <a:ext cx="10972800" cy="791737"/>
          </a:xfrm>
        </p:spPr>
        <p:txBody>
          <a:bodyPr/>
          <a:lstStyle/>
          <a:p>
            <a:pPr lvl="0">
              <a:spcBef>
                <a:spcPts val="1000"/>
              </a:spcBef>
            </a:pPr>
            <a:r>
              <a:rPr lang="en-US" dirty="0"/>
              <a:t>WHERE DO I START?</a:t>
            </a:r>
          </a:p>
        </p:txBody>
      </p:sp>
      <p:sp>
        <p:nvSpPr>
          <p:cNvPr id="706" name="Google Shape;706;p109"/>
          <p:cNvSpPr txBox="1">
            <a:spLocks noGrp="1"/>
          </p:cNvSpPr>
          <p:nvPr>
            <p:ph type="body" idx="4294967295"/>
          </p:nvPr>
        </p:nvSpPr>
        <p:spPr>
          <a:xfrm>
            <a:off x="674557" y="668532"/>
            <a:ext cx="9577131" cy="5940425"/>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dirty="0"/>
              <a:t>Identify data that is a history of events</a:t>
            </a:r>
            <a:endParaRPr dirty="0"/>
          </a:p>
          <a:p>
            <a:pPr marL="914400" marR="0" lvl="1" indent="-403860" algn="l" rtl="0">
              <a:lnSpc>
                <a:spcPct val="110000"/>
              </a:lnSpc>
              <a:spcBef>
                <a:spcPts val="1000"/>
              </a:spcBef>
              <a:spcAft>
                <a:spcPts val="0"/>
              </a:spcAft>
              <a:buSzPts val="2760"/>
              <a:buChar char="▪"/>
            </a:pPr>
            <a:r>
              <a:rPr lang="en-US" dirty="0"/>
              <a:t>You’re already doing this!</a:t>
            </a:r>
            <a:endParaRPr dirty="0"/>
          </a:p>
          <a:p>
            <a:pPr marL="0" marR="0" lvl="0" indent="0" algn="l" rtl="0">
              <a:lnSpc>
                <a:spcPct val="110000"/>
              </a:lnSpc>
              <a:spcBef>
                <a:spcPts val="1000"/>
              </a:spcBef>
              <a:spcAft>
                <a:spcPts val="0"/>
              </a:spcAft>
              <a:buNone/>
            </a:pPr>
            <a:r>
              <a:rPr lang="en-US" dirty="0"/>
              <a:t>Start raising important events</a:t>
            </a:r>
            <a:endParaRPr dirty="0"/>
          </a:p>
          <a:p>
            <a:pPr marL="914400" marR="0" lvl="1" indent="-433069" algn="l" rtl="0">
              <a:lnSpc>
                <a:spcPct val="110000"/>
              </a:lnSpc>
              <a:spcBef>
                <a:spcPts val="1000"/>
              </a:spcBef>
              <a:spcAft>
                <a:spcPts val="0"/>
              </a:spcAft>
              <a:buClr>
                <a:schemeClr val="accent3"/>
              </a:buClr>
              <a:buSzPts val="3220"/>
              <a:buFont typeface="Noto Sans Symbols"/>
              <a:buChar char="▪"/>
            </a:pPr>
            <a:r>
              <a:rPr lang="en-US" dirty="0"/>
              <a:t>It’s decoupled, doesn’t matter if there are no subscribers</a:t>
            </a:r>
            <a:endParaRPr dirty="0"/>
          </a:p>
          <a:p>
            <a:pPr marL="0" marR="0" lvl="0" indent="0" algn="l" rtl="0">
              <a:lnSpc>
                <a:spcPct val="110000"/>
              </a:lnSpc>
              <a:spcBef>
                <a:spcPts val="1000"/>
              </a:spcBef>
              <a:spcAft>
                <a:spcPts val="0"/>
              </a:spcAft>
              <a:buNone/>
            </a:pPr>
            <a:r>
              <a:rPr lang="en-US" dirty="0"/>
              <a:t>Identify batch processes that could be real-time</a:t>
            </a:r>
            <a:endParaRPr dirty="0"/>
          </a:p>
          <a:p>
            <a:pPr marL="914400" marR="0" lvl="1" indent="-433069" algn="l" rtl="0">
              <a:lnSpc>
                <a:spcPct val="110000"/>
              </a:lnSpc>
              <a:spcBef>
                <a:spcPts val="1000"/>
              </a:spcBef>
              <a:spcAft>
                <a:spcPts val="0"/>
              </a:spcAft>
              <a:buClr>
                <a:schemeClr val="accent3"/>
              </a:buClr>
              <a:buSzPts val="3220"/>
              <a:buFont typeface="Noto Sans Symbols"/>
              <a:buChar char="▪"/>
            </a:pPr>
            <a:r>
              <a:rPr lang="en-US" dirty="0"/>
              <a:t>Or just kick off your batch processes using a time event</a:t>
            </a:r>
            <a:endParaRPr dirty="0"/>
          </a:p>
          <a:p>
            <a:pPr marL="0" marR="0" lvl="0" indent="0" algn="l" rtl="0">
              <a:lnSpc>
                <a:spcPct val="110000"/>
              </a:lnSpc>
              <a:spcBef>
                <a:spcPts val="1000"/>
              </a:spcBef>
              <a:spcAft>
                <a:spcPts val="600"/>
              </a:spcAft>
              <a:buNone/>
            </a:pPr>
            <a:br>
              <a:rPr lang="en-US" dirty="0"/>
            </a:br>
            <a:endParaRPr dirty="0"/>
          </a:p>
        </p:txBody>
      </p:sp>
    </p:spTree>
    <p:extLst>
      <p:ext uri="{BB962C8B-B14F-4D97-AF65-F5344CB8AC3E}">
        <p14:creationId xmlns:p14="http://schemas.microsoft.com/office/powerpoint/2010/main" val="6870152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1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1"/>
              </a:buClr>
              <a:buSzPts val="4200"/>
              <a:buFont typeface="Arial"/>
              <a:buNone/>
            </a:pPr>
            <a:r>
              <a:rPr lang="en-US"/>
              <a:t>SAGAS</a:t>
            </a:r>
            <a:endParaRP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18544641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2" name="Title 1"/>
          <p:cNvSpPr>
            <a:spLocks noGrp="1"/>
          </p:cNvSpPr>
          <p:nvPr>
            <p:ph type="title"/>
          </p:nvPr>
        </p:nvSpPr>
        <p:spPr/>
        <p:txBody>
          <a:bodyPr/>
          <a:lstStyle/>
          <a:p>
            <a:r>
              <a:rPr lang="en-US" dirty="0"/>
              <a:t>SAGAS</a:t>
            </a:r>
          </a:p>
        </p:txBody>
      </p:sp>
      <p:sp>
        <p:nvSpPr>
          <p:cNvPr id="716" name="Google Shape;716;p111"/>
          <p:cNvSpPr txBox="1">
            <a:spLocks noGrp="1"/>
          </p:cNvSpPr>
          <p:nvPr>
            <p:ph idx="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“Sagas”, “Workflows”, “Orchestrations”</a:t>
            </a:r>
            <a:endParaRPr/>
          </a:p>
          <a:p>
            <a:pPr marL="0" lvl="0" indent="0" algn="l" rtl="0">
              <a:spcBef>
                <a:spcPts val="0"/>
              </a:spcBef>
              <a:spcAft>
                <a:spcPts val="0"/>
              </a:spcAft>
              <a:buNone/>
            </a:pPr>
            <a:endParaRPr/>
          </a:p>
          <a:p>
            <a:pPr marL="0" lvl="0" indent="0" algn="l" rtl="0">
              <a:spcBef>
                <a:spcPts val="0"/>
              </a:spcBef>
              <a:spcAft>
                <a:spcPts val="0"/>
              </a:spcAft>
              <a:buNone/>
            </a:pPr>
            <a:r>
              <a:rPr lang="en-US"/>
              <a:t>Stateful processing of events</a:t>
            </a:r>
            <a:endParaRPr/>
          </a:p>
          <a:p>
            <a:pPr marL="685800" lvl="1" indent="-331787" algn="l" rtl="0">
              <a:spcBef>
                <a:spcPts val="0"/>
              </a:spcBef>
              <a:spcAft>
                <a:spcPts val="0"/>
              </a:spcAft>
              <a:buSzPts val="2760"/>
              <a:buChar char="▪"/>
            </a:pPr>
            <a:r>
              <a:rPr lang="en-US"/>
              <a:t>Long running workflows (e.g. manual approvals)</a:t>
            </a:r>
            <a:endParaRPr/>
          </a:p>
          <a:p>
            <a:pPr marL="685800" lvl="1" indent="-331787" algn="l" rtl="0">
              <a:spcBef>
                <a:spcPts val="0"/>
              </a:spcBef>
              <a:spcAft>
                <a:spcPts val="0"/>
              </a:spcAft>
              <a:buSzPts val="2760"/>
              <a:buChar char="▪"/>
            </a:pPr>
            <a:r>
              <a:rPr lang="en-US"/>
              <a:t>Processes based on receiving multiple events in any order (e.g. “Once X, Y, and Z happen then…”)</a:t>
            </a:r>
            <a:endParaRPr/>
          </a:p>
          <a:p>
            <a:pPr marL="685800" lvl="1" indent="-331787" algn="l" rtl="0">
              <a:spcBef>
                <a:spcPts val="0"/>
              </a:spcBef>
              <a:spcAft>
                <a:spcPts val="0"/>
              </a:spcAft>
              <a:buSzPts val="2760"/>
              <a:buChar char="▪"/>
            </a:pPr>
            <a:r>
              <a:rPr lang="en-US"/>
              <a:t>Fan-in scenarios</a:t>
            </a:r>
            <a:endParaRPr/>
          </a:p>
          <a:p>
            <a:pPr marL="0" lvl="0" indent="0" algn="l" rtl="0">
              <a:spcBef>
                <a:spcPts val="0"/>
              </a:spcBef>
              <a:spcAft>
                <a:spcPts val="0"/>
              </a:spcAft>
              <a:buNone/>
            </a:pPr>
            <a:endParaRPr/>
          </a:p>
          <a:p>
            <a:pPr marL="0" lvl="0" indent="0" algn="l" rtl="0">
              <a:spcBef>
                <a:spcPts val="0"/>
              </a:spcBef>
              <a:spcAft>
                <a:spcPts val="0"/>
              </a:spcAft>
              <a:buNone/>
            </a:pPr>
            <a:r>
              <a:rPr lang="en-US"/>
              <a:t>A way to implement distributed transactions</a:t>
            </a:r>
            <a:endParaRPr/>
          </a:p>
        </p:txBody>
      </p:sp>
    </p:spTree>
    <p:extLst>
      <p:ext uri="{BB962C8B-B14F-4D97-AF65-F5344CB8AC3E}">
        <p14:creationId xmlns:p14="http://schemas.microsoft.com/office/powerpoint/2010/main" val="30773369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2" name="Title 1"/>
          <p:cNvSpPr>
            <a:spLocks noGrp="1"/>
          </p:cNvSpPr>
          <p:nvPr>
            <p:ph type="title"/>
          </p:nvPr>
        </p:nvSpPr>
        <p:spPr/>
        <p:txBody>
          <a:bodyPr/>
          <a:lstStyle/>
          <a:p>
            <a:r>
              <a:rPr lang="en-US" dirty="0"/>
              <a:t>SAGA Orchestration Tools</a:t>
            </a:r>
          </a:p>
        </p:txBody>
      </p:sp>
      <p:sp>
        <p:nvSpPr>
          <p:cNvPr id="722" name="Google Shape;722;p112"/>
          <p:cNvSpPr txBox="1">
            <a:spLocks noGrp="1"/>
          </p:cNvSpPr>
          <p:nvPr>
            <p:ph idx="1"/>
          </p:nvPr>
        </p:nvSpPr>
        <p:spPr>
          <a:prstGeom prst="rect">
            <a:avLst/>
          </a:prstGeom>
          <a:noFill/>
          <a:ln>
            <a:noFill/>
          </a:ln>
        </p:spPr>
        <p:txBody>
          <a:bodyPr spcFirstLastPara="1" wrap="square" lIns="91425" tIns="45700" rIns="91425" bIns="45700" anchor="ctr" anchorCtr="0">
            <a:noAutofit/>
          </a:bodyPr>
          <a:lstStyle/>
          <a:p>
            <a:pPr marL="685800" lvl="0" indent="0" algn="l" rtl="0">
              <a:spcBef>
                <a:spcPts val="0"/>
              </a:spcBef>
              <a:spcAft>
                <a:spcPts val="0"/>
              </a:spcAft>
              <a:buNone/>
            </a:pPr>
            <a:r>
              <a:rPr lang="en-US"/>
              <a:t>EAI products - BizTalk</a:t>
            </a:r>
            <a:endParaRPr/>
          </a:p>
          <a:p>
            <a:pPr marL="685800" lvl="0" indent="0" algn="l" rtl="0">
              <a:spcBef>
                <a:spcPts val="0"/>
              </a:spcBef>
              <a:spcAft>
                <a:spcPts val="0"/>
              </a:spcAft>
              <a:buNone/>
            </a:pPr>
            <a:endParaRPr/>
          </a:p>
          <a:p>
            <a:pPr marL="685800" lvl="0" indent="0" algn="l" rtl="0">
              <a:spcBef>
                <a:spcPts val="0"/>
              </a:spcBef>
              <a:spcAft>
                <a:spcPts val="0"/>
              </a:spcAft>
              <a:buNone/>
            </a:pPr>
            <a:r>
              <a:rPr lang="en-US"/>
              <a:t>Libraries - NServiceBus, WCF Workflow Foundation</a:t>
            </a:r>
            <a:endParaRPr/>
          </a:p>
          <a:p>
            <a:pPr marL="685800" lvl="0" indent="0" algn="l" rtl="0">
              <a:spcBef>
                <a:spcPts val="0"/>
              </a:spcBef>
              <a:spcAft>
                <a:spcPts val="0"/>
              </a:spcAft>
              <a:buNone/>
            </a:pPr>
            <a:endParaRPr/>
          </a:p>
          <a:p>
            <a:pPr marL="685800" lvl="0" indent="0" algn="l" rtl="0">
              <a:spcBef>
                <a:spcPts val="0"/>
              </a:spcBef>
              <a:spcAft>
                <a:spcPts val="0"/>
              </a:spcAft>
              <a:buNone/>
            </a:pPr>
            <a:r>
              <a:rPr lang="en-US"/>
              <a:t>Workflow PAAS - Azure Logic Apps, Azure Stateful Functions</a:t>
            </a:r>
            <a:endParaRPr/>
          </a:p>
          <a:p>
            <a:pPr marL="685800" lvl="0" indent="0" algn="l" rtl="0">
              <a:spcBef>
                <a:spcPts val="0"/>
              </a:spcBef>
              <a:spcAft>
                <a:spcPts val="0"/>
              </a:spcAft>
              <a:buNone/>
            </a:pPr>
            <a:endParaRPr/>
          </a:p>
          <a:p>
            <a:pPr marL="685800" lvl="0" indent="0" algn="l" rtl="0">
              <a:spcBef>
                <a:spcPts val="0"/>
              </a:spcBef>
              <a:spcAft>
                <a:spcPts val="0"/>
              </a:spcAft>
              <a:buNone/>
            </a:pPr>
            <a:r>
              <a:rPr lang="en-US"/>
              <a:t>Code - Services + Databases</a:t>
            </a:r>
            <a:endParaRPr/>
          </a:p>
        </p:txBody>
      </p:sp>
    </p:spTree>
    <p:extLst>
      <p:ext uri="{BB962C8B-B14F-4D97-AF65-F5344CB8AC3E}">
        <p14:creationId xmlns:p14="http://schemas.microsoft.com/office/powerpoint/2010/main" val="6559253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113"/>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1"/>
              </a:buClr>
              <a:buSzPts val="4200"/>
              <a:buFont typeface="Arial"/>
              <a:buNone/>
            </a:pPr>
            <a:r>
              <a:rPr lang="en-US"/>
              <a:t>EXERCISE: DESIGN AN EVENT FLOW</a:t>
            </a:r>
            <a:endParaRPr/>
          </a:p>
        </p:txBody>
      </p:sp>
    </p:spTree>
    <p:extLst>
      <p:ext uri="{BB962C8B-B14F-4D97-AF65-F5344CB8AC3E}">
        <p14:creationId xmlns:p14="http://schemas.microsoft.com/office/powerpoint/2010/main" val="41009036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734" name="Google Shape;734;p114"/>
          <p:cNvSpPr txBox="1">
            <a:spLocks noGrp="1"/>
          </p:cNvSpPr>
          <p:nvPr>
            <p:ph idx="1"/>
          </p:nvPr>
        </p:nvSpPr>
        <p:spPr>
          <a:prstGeom prst="rect">
            <a:avLst/>
          </a:prstGeom>
          <a:noFill/>
          <a:ln>
            <a:noFill/>
          </a:ln>
        </p:spPr>
        <p:txBody>
          <a:bodyPr spcFirstLastPara="1" wrap="square" lIns="91425" tIns="45700" rIns="91425" bIns="45700" anchor="ctr" anchorCtr="0">
            <a:noAutofit/>
          </a:bodyPr>
          <a:lstStyle/>
          <a:p>
            <a:pPr marL="0" lvl="0" indent="0" algn="l" rtl="0">
              <a:spcBef>
                <a:spcPts val="1000"/>
              </a:spcBef>
              <a:spcAft>
                <a:spcPts val="0"/>
              </a:spcAft>
              <a:buNone/>
            </a:pPr>
            <a:r>
              <a:rPr lang="en-US" dirty="0"/>
              <a:t>When someone orders lunch:</a:t>
            </a:r>
            <a:endParaRPr dirty="0"/>
          </a:p>
          <a:p>
            <a:pPr marL="457200" lvl="0" indent="-433069" algn="l" rtl="0">
              <a:spcBef>
                <a:spcPts val="1000"/>
              </a:spcBef>
              <a:spcAft>
                <a:spcPts val="0"/>
              </a:spcAft>
              <a:buSzPts val="3220"/>
              <a:buAutoNum type="arabicParenR"/>
            </a:pPr>
            <a:r>
              <a:rPr lang="en-US" dirty="0"/>
              <a:t>Charge their credit card</a:t>
            </a:r>
            <a:endParaRPr dirty="0"/>
          </a:p>
          <a:p>
            <a:pPr marL="457200" lvl="0" indent="-433069" algn="l" rtl="0">
              <a:spcBef>
                <a:spcPts val="0"/>
              </a:spcBef>
              <a:spcAft>
                <a:spcPts val="0"/>
              </a:spcAft>
              <a:buSzPts val="3220"/>
              <a:buAutoNum type="arabicParenR"/>
            </a:pPr>
            <a:r>
              <a:rPr lang="en-US" dirty="0"/>
              <a:t>Send a notification of the order to the restaurant</a:t>
            </a:r>
            <a:endParaRPr dirty="0"/>
          </a:p>
          <a:p>
            <a:pPr marL="457200" lvl="0" indent="-433069" algn="l" rtl="0">
              <a:spcBef>
                <a:spcPts val="0"/>
              </a:spcBef>
              <a:spcAft>
                <a:spcPts val="0"/>
              </a:spcAft>
              <a:buSzPts val="3220"/>
              <a:buAutoNum type="arabicParenR"/>
            </a:pPr>
            <a:r>
              <a:rPr lang="en-US" dirty="0"/>
              <a:t>Restaurant acknowledges order received</a:t>
            </a:r>
            <a:endParaRPr dirty="0"/>
          </a:p>
          <a:p>
            <a:pPr marL="457200" lvl="0" indent="-433069" algn="l" rtl="0">
              <a:spcBef>
                <a:spcPts val="0"/>
              </a:spcBef>
              <a:spcAft>
                <a:spcPts val="0"/>
              </a:spcAft>
              <a:buSzPts val="3220"/>
              <a:buAutoNum type="arabicParenR"/>
            </a:pPr>
            <a:r>
              <a:rPr lang="en-US" dirty="0"/>
              <a:t>If card is charged and order is acknowledged, send email to customer that their order is in progress</a:t>
            </a:r>
            <a:endParaRPr dirty="0"/>
          </a:p>
          <a:p>
            <a:pPr marL="457200" lvl="0" indent="-433069" algn="l" rtl="0">
              <a:spcBef>
                <a:spcPts val="0"/>
              </a:spcBef>
              <a:spcAft>
                <a:spcPts val="0"/>
              </a:spcAft>
              <a:buSzPts val="3220"/>
              <a:buAutoNum type="arabicParenR"/>
            </a:pPr>
            <a:r>
              <a:rPr lang="en-US" dirty="0"/>
              <a:t>Restaurant marks order as out for delivery</a:t>
            </a:r>
            <a:endParaRPr dirty="0"/>
          </a:p>
          <a:p>
            <a:pPr marL="457200" lvl="0" indent="-433069" algn="l" rtl="0">
              <a:spcBef>
                <a:spcPts val="0"/>
              </a:spcBef>
              <a:spcAft>
                <a:spcPts val="0"/>
              </a:spcAft>
              <a:buSzPts val="3220"/>
              <a:buAutoNum type="arabicParenR"/>
            </a:pPr>
            <a:r>
              <a:rPr lang="en-US" dirty="0"/>
              <a:t>If it takes longer than 30 minutes refund their card</a:t>
            </a:r>
            <a:endParaRPr dirty="0"/>
          </a:p>
        </p:txBody>
      </p:sp>
    </p:spTree>
    <p:extLst>
      <p:ext uri="{BB962C8B-B14F-4D97-AF65-F5344CB8AC3E}">
        <p14:creationId xmlns:p14="http://schemas.microsoft.com/office/powerpoint/2010/main" val="4899962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11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1"/>
              </a:buClr>
              <a:buSzPts val="4200"/>
              <a:buFont typeface="Arial"/>
              <a:buNone/>
            </a:pPr>
            <a:r>
              <a:rPr lang="en-US"/>
              <a:t>PITFALLS</a:t>
            </a:r>
            <a:endParaRP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29871240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11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2600"/>
              <a:buFont typeface="Arial"/>
              <a:buNone/>
            </a:pPr>
            <a:r>
              <a:rPr lang="en-US"/>
              <a:t>TIME</a:t>
            </a:r>
            <a:endParaRPr/>
          </a:p>
        </p:txBody>
      </p:sp>
      <p:sp>
        <p:nvSpPr>
          <p:cNvPr id="746" name="Google Shape;746;p116"/>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54012" marR="0" lvl="0" indent="-354012" algn="l" rtl="0">
              <a:lnSpc>
                <a:spcPct val="110000"/>
              </a:lnSpc>
              <a:spcBef>
                <a:spcPts val="0"/>
              </a:spcBef>
              <a:spcAft>
                <a:spcPts val="0"/>
              </a:spcAft>
              <a:buSzPts val="3220"/>
              <a:buChar char="▪"/>
            </a:pPr>
            <a:r>
              <a:rPr lang="en-US"/>
              <a:t>Time event happened</a:t>
            </a:r>
            <a:br>
              <a:rPr lang="en-US"/>
            </a:br>
            <a:r>
              <a:rPr lang="en-US"/>
              <a:t>!= Time event published</a:t>
            </a:r>
            <a:br>
              <a:rPr lang="en-US"/>
            </a:br>
            <a:r>
              <a:rPr lang="en-US"/>
              <a:t>!= Time event received</a:t>
            </a:r>
            <a:br>
              <a:rPr lang="en-US"/>
            </a:br>
            <a:r>
              <a:rPr lang="en-US"/>
              <a:t>!= Time event finished processing</a:t>
            </a:r>
            <a:endParaRPr/>
          </a:p>
          <a:p>
            <a:pPr marL="354012" marR="0" lvl="0" indent="0" algn="l" rtl="0">
              <a:lnSpc>
                <a:spcPct val="110000"/>
              </a:lnSpc>
              <a:spcBef>
                <a:spcPts val="0"/>
              </a:spcBef>
              <a:spcAft>
                <a:spcPts val="0"/>
              </a:spcAft>
              <a:buNone/>
            </a:pPr>
            <a:endParaRPr/>
          </a:p>
          <a:p>
            <a:pPr marL="354012" marR="0" lvl="0" indent="-354012" algn="l" rtl="0">
              <a:lnSpc>
                <a:spcPct val="110000"/>
              </a:lnSpc>
              <a:spcBef>
                <a:spcPts val="0"/>
              </a:spcBef>
              <a:spcAft>
                <a:spcPts val="0"/>
              </a:spcAft>
              <a:buSzPts val="3220"/>
              <a:buChar char="▪"/>
            </a:pPr>
            <a:r>
              <a:rPr lang="en-US"/>
              <a:t>Events do not necessarily come in order</a:t>
            </a:r>
            <a:endParaRPr/>
          </a:p>
          <a:p>
            <a:pPr marL="354012" lvl="0" indent="0" algn="l" rtl="0">
              <a:spcBef>
                <a:spcPts val="0"/>
              </a:spcBef>
              <a:spcAft>
                <a:spcPts val="0"/>
              </a:spcAft>
              <a:buNone/>
            </a:pPr>
            <a:endParaRPr/>
          </a:p>
          <a:p>
            <a:pPr marL="354012" lvl="0" indent="-354012" algn="l" rtl="0">
              <a:spcBef>
                <a:spcPts val="0"/>
              </a:spcBef>
              <a:spcAft>
                <a:spcPts val="0"/>
              </a:spcAft>
              <a:buSzPts val="3220"/>
              <a:buChar char="▪"/>
            </a:pPr>
            <a:r>
              <a:rPr lang="en-US"/>
              <a:t>Saga handlers may be running when additional events arrive</a:t>
            </a:r>
            <a:endParaRPr/>
          </a:p>
          <a:p>
            <a:pPr marL="0" marR="0" lvl="0" indent="0" algn="l" rtl="0">
              <a:lnSpc>
                <a:spcPct val="110000"/>
              </a:lnSpc>
              <a:spcBef>
                <a:spcPts val="0"/>
              </a:spcBef>
              <a:spcAft>
                <a:spcPts val="0"/>
              </a:spcAft>
              <a:buNone/>
            </a:pPr>
            <a:endParaRPr/>
          </a:p>
          <a:p>
            <a:pPr marL="354012" marR="0" lvl="0" indent="0" algn="l" rtl="0">
              <a:lnSpc>
                <a:spcPct val="110000"/>
              </a:lnSpc>
              <a:spcBef>
                <a:spcPts val="0"/>
              </a:spcBef>
              <a:spcAft>
                <a:spcPts val="0"/>
              </a:spcAft>
              <a:buNone/>
            </a:pPr>
            <a:endParaRPr/>
          </a:p>
          <a:p>
            <a:pPr marL="354012" marR="0" lvl="0" indent="0" algn="l" rtl="0">
              <a:lnSpc>
                <a:spcPct val="110000"/>
              </a:lnSpc>
              <a:spcBef>
                <a:spcPts val="0"/>
              </a:spcBef>
              <a:spcAft>
                <a:spcPts val="0"/>
              </a:spcAft>
              <a:buNone/>
            </a:pPr>
            <a:br>
              <a:rPr lang="en-US"/>
            </a:br>
            <a:endParaRPr/>
          </a:p>
        </p:txBody>
      </p:sp>
    </p:spTree>
    <p:extLst>
      <p:ext uri="{BB962C8B-B14F-4D97-AF65-F5344CB8AC3E}">
        <p14:creationId xmlns:p14="http://schemas.microsoft.com/office/powerpoint/2010/main" val="2691971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3"/>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12 Factor App - Origins</a:t>
            </a:r>
            <a:endParaRPr/>
          </a:p>
        </p:txBody>
      </p:sp>
      <p:pic>
        <p:nvPicPr>
          <p:cNvPr id="329" name="Google Shape;329;p53"/>
          <p:cNvPicPr preferRelativeResize="0"/>
          <p:nvPr/>
        </p:nvPicPr>
        <p:blipFill>
          <a:blip r:embed="rId3">
            <a:alphaModFix/>
          </a:blip>
          <a:stretch>
            <a:fillRect/>
          </a:stretch>
        </p:blipFill>
        <p:spPr>
          <a:xfrm>
            <a:off x="0" y="1594613"/>
            <a:ext cx="12192000" cy="4602462"/>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11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2600"/>
              <a:buFont typeface="Arial"/>
              <a:buNone/>
            </a:pPr>
            <a:r>
              <a:rPr lang="en-US"/>
              <a:t>IDEMPOTENCY</a:t>
            </a:r>
            <a:endParaRPr/>
          </a:p>
        </p:txBody>
      </p:sp>
      <p:sp>
        <p:nvSpPr>
          <p:cNvPr id="753" name="Google Shape;753;p117"/>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54012" lvl="0" indent="-354012" algn="l" rtl="0">
              <a:spcBef>
                <a:spcPts val="0"/>
              </a:spcBef>
              <a:spcAft>
                <a:spcPts val="0"/>
              </a:spcAft>
              <a:buSzPts val="3220"/>
              <a:buChar char="▪"/>
            </a:pPr>
            <a:r>
              <a:rPr lang="en-US"/>
              <a:t>Events may be received more than once - Handlers must be idempotent</a:t>
            </a:r>
            <a:endParaRPr/>
          </a:p>
          <a:p>
            <a:pPr marL="354012" lvl="0" indent="0" algn="l" rtl="0">
              <a:spcBef>
                <a:spcPts val="0"/>
              </a:spcBef>
              <a:spcAft>
                <a:spcPts val="0"/>
              </a:spcAft>
              <a:buNone/>
            </a:pPr>
            <a:endParaRPr/>
          </a:p>
          <a:p>
            <a:pPr marL="354012" lvl="0" indent="-354012" algn="l" rtl="0">
              <a:spcBef>
                <a:spcPts val="0"/>
              </a:spcBef>
              <a:spcAft>
                <a:spcPts val="0"/>
              </a:spcAft>
              <a:buSzPts val="3220"/>
              <a:buChar char="▪"/>
            </a:pPr>
            <a:r>
              <a:rPr lang="en-US"/>
              <a:t>Non-transactional services can be wrapped in command messages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354012" marR="0" lvl="0" indent="0" algn="l" rtl="0">
              <a:lnSpc>
                <a:spcPct val="110000"/>
              </a:lnSpc>
              <a:spcBef>
                <a:spcPts val="0"/>
              </a:spcBef>
              <a:spcAft>
                <a:spcPts val="0"/>
              </a:spcAft>
              <a:buNone/>
            </a:pPr>
            <a:endParaRPr/>
          </a:p>
          <a:p>
            <a:pPr marL="354012" marR="0" lvl="0" indent="0" algn="l" rtl="0">
              <a:lnSpc>
                <a:spcPct val="110000"/>
              </a:lnSpc>
              <a:spcBef>
                <a:spcPts val="0"/>
              </a:spcBef>
              <a:spcAft>
                <a:spcPts val="0"/>
              </a:spcAft>
              <a:buNone/>
            </a:pPr>
            <a:br>
              <a:rPr lang="en-US"/>
            </a:br>
            <a:endParaRPr/>
          </a:p>
        </p:txBody>
      </p:sp>
    </p:spTree>
    <p:extLst>
      <p:ext uri="{BB962C8B-B14F-4D97-AF65-F5344CB8AC3E}">
        <p14:creationId xmlns:p14="http://schemas.microsoft.com/office/powerpoint/2010/main" val="41345246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118"/>
          <p:cNvSpPr txBox="1">
            <a:spLocks noGrp="1"/>
          </p:cNvSpPr>
          <p:nvPr>
            <p:ph type="title"/>
          </p:nvPr>
        </p:nvSpPr>
        <p:spPr>
          <a:xfrm>
            <a:off x="-1" y="365126"/>
            <a:ext cx="4398411" cy="91691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2600"/>
              <a:buFont typeface="Arial"/>
              <a:buNone/>
            </a:pPr>
            <a:r>
              <a:rPr lang="en-US" dirty="0"/>
              <a:t>IDEMPOTENCY</a:t>
            </a:r>
            <a:endParaRPr dirty="0"/>
          </a:p>
        </p:txBody>
      </p:sp>
      <p:pic>
        <p:nvPicPr>
          <p:cNvPr id="760" name="Google Shape;760;p118"/>
          <p:cNvPicPr preferRelativeResize="0"/>
          <p:nvPr/>
        </p:nvPicPr>
        <p:blipFill>
          <a:blip r:embed="rId3">
            <a:alphaModFix/>
          </a:blip>
          <a:stretch>
            <a:fillRect/>
          </a:stretch>
        </p:blipFill>
        <p:spPr>
          <a:xfrm>
            <a:off x="4398411" y="304800"/>
            <a:ext cx="7183989" cy="6553200"/>
          </a:xfrm>
          <a:prstGeom prst="rect">
            <a:avLst/>
          </a:prstGeom>
          <a:noFill/>
          <a:ln>
            <a:noFill/>
          </a:ln>
        </p:spPr>
      </p:pic>
    </p:spTree>
    <p:extLst>
      <p:ext uri="{BB962C8B-B14F-4D97-AF65-F5344CB8AC3E}">
        <p14:creationId xmlns:p14="http://schemas.microsoft.com/office/powerpoint/2010/main" val="36950651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11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2600"/>
              <a:buFont typeface="Arial"/>
              <a:buNone/>
            </a:pPr>
            <a:r>
              <a:rPr lang="en-US"/>
              <a:t>ERROR HANDLING</a:t>
            </a:r>
            <a:endParaRPr/>
          </a:p>
        </p:txBody>
      </p:sp>
      <p:sp>
        <p:nvSpPr>
          <p:cNvPr id="766" name="Google Shape;766;p119"/>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54012" lvl="0" indent="-354012" algn="l" rtl="0">
              <a:spcBef>
                <a:spcPts val="0"/>
              </a:spcBef>
              <a:spcAft>
                <a:spcPts val="0"/>
              </a:spcAft>
              <a:buSzPts val="3220"/>
              <a:buChar char="▪"/>
            </a:pPr>
            <a:r>
              <a:rPr lang="en-US"/>
              <a:t>Errors happen after client has continued on</a:t>
            </a:r>
            <a:endParaRPr/>
          </a:p>
          <a:p>
            <a:pPr marL="354012" lvl="0" indent="-354012" algn="l" rtl="0">
              <a:spcBef>
                <a:spcPts val="0"/>
              </a:spcBef>
              <a:spcAft>
                <a:spcPts val="0"/>
              </a:spcAft>
              <a:buSzPts val="3220"/>
              <a:buChar char="▪"/>
            </a:pPr>
            <a:r>
              <a:rPr lang="en-US"/>
              <a:t>Manual remediation may be required for failures</a:t>
            </a:r>
            <a:endParaRPr/>
          </a:p>
          <a:p>
            <a:pPr marL="354012" lvl="0" indent="-354012" algn="l" rtl="0">
              <a:spcBef>
                <a:spcPts val="0"/>
              </a:spcBef>
              <a:spcAft>
                <a:spcPts val="0"/>
              </a:spcAft>
              <a:buSzPts val="3220"/>
              <a:buChar char="▪"/>
            </a:pPr>
            <a:r>
              <a:rPr lang="en-US"/>
              <a:t>Automatic remediation will likely require rollback operations for all other actions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354012" marR="0" lvl="0" indent="0" algn="l" rtl="0">
              <a:lnSpc>
                <a:spcPct val="110000"/>
              </a:lnSpc>
              <a:spcBef>
                <a:spcPts val="0"/>
              </a:spcBef>
              <a:spcAft>
                <a:spcPts val="0"/>
              </a:spcAft>
              <a:buNone/>
            </a:pPr>
            <a:endParaRPr/>
          </a:p>
          <a:p>
            <a:pPr marL="354012" marR="0" lvl="0" indent="0" algn="l" rtl="0">
              <a:lnSpc>
                <a:spcPct val="110000"/>
              </a:lnSpc>
              <a:spcBef>
                <a:spcPts val="0"/>
              </a:spcBef>
              <a:spcAft>
                <a:spcPts val="0"/>
              </a:spcAft>
              <a:buNone/>
            </a:pPr>
            <a:br>
              <a:rPr lang="en-US"/>
            </a:br>
            <a:endParaRPr/>
          </a:p>
        </p:txBody>
      </p:sp>
    </p:spTree>
    <p:extLst>
      <p:ext uri="{BB962C8B-B14F-4D97-AF65-F5344CB8AC3E}">
        <p14:creationId xmlns:p14="http://schemas.microsoft.com/office/powerpoint/2010/main" val="33879250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12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2600"/>
              <a:buFont typeface="Arial"/>
              <a:buNone/>
            </a:pPr>
            <a:r>
              <a:rPr lang="en-US"/>
              <a:t>THUNDERING HERD PROBLEM</a:t>
            </a:r>
            <a:endParaRPr/>
          </a:p>
        </p:txBody>
      </p:sp>
      <p:sp>
        <p:nvSpPr>
          <p:cNvPr id="773" name="Google Shape;773;p120"/>
          <p:cNvSpPr txBox="1">
            <a:spLocks noGrp="1"/>
          </p:cNvSpPr>
          <p:nvPr>
            <p:ph idx="1"/>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10000"/>
              </a:lnSpc>
              <a:spcBef>
                <a:spcPts val="0"/>
              </a:spcBef>
              <a:spcAft>
                <a:spcPts val="0"/>
              </a:spcAft>
              <a:buNone/>
            </a:pPr>
            <a:r>
              <a:rPr lang="en-US"/>
              <a:t>When a large number of processes are awoken by an event, but a small number are available to proceed at a time.</a:t>
            </a:r>
            <a:endParaRPr/>
          </a:p>
          <a:p>
            <a:pPr marL="0" marR="0" lvl="0" indent="0" algn="l" rtl="0">
              <a:lnSpc>
                <a:spcPct val="110000"/>
              </a:lnSpc>
              <a:spcBef>
                <a:spcPts val="0"/>
              </a:spcBef>
              <a:spcAft>
                <a:spcPts val="0"/>
              </a:spcAft>
              <a:buNone/>
            </a:pPr>
            <a:endParaRPr/>
          </a:p>
          <a:p>
            <a:pPr marL="0" marR="0" lvl="0" indent="0" algn="l" rtl="0">
              <a:lnSpc>
                <a:spcPct val="110000"/>
              </a:lnSpc>
              <a:spcBef>
                <a:spcPts val="0"/>
              </a:spcBef>
              <a:spcAft>
                <a:spcPts val="0"/>
              </a:spcAft>
              <a:buNone/>
            </a:pPr>
            <a:r>
              <a:rPr lang="en-US"/>
              <a:t>&lt;customerCreatedEvent&gt;</a:t>
            </a:r>
            <a:br>
              <a:rPr lang="en-US"/>
            </a:br>
            <a:r>
              <a:rPr lang="en-US"/>
              <a:t>  &lt;customerId&gt;123&lt;/customerId&gt;</a:t>
            </a:r>
            <a:br>
              <a:rPr lang="en-US"/>
            </a:br>
            <a:r>
              <a:rPr lang="en-US"/>
              <a:t>&lt;/customerCreatedEvent&gt;</a:t>
            </a:r>
            <a:endParaRPr/>
          </a:p>
        </p:txBody>
      </p:sp>
    </p:spTree>
    <p:extLst>
      <p:ext uri="{BB962C8B-B14F-4D97-AF65-F5344CB8AC3E}">
        <p14:creationId xmlns:p14="http://schemas.microsoft.com/office/powerpoint/2010/main" val="35758903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2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2600"/>
              <a:buFont typeface="Arial"/>
              <a:buNone/>
            </a:pPr>
            <a:r>
              <a:rPr lang="en-US"/>
              <a:t>TRACEABILITY</a:t>
            </a:r>
            <a:endParaRPr/>
          </a:p>
        </p:txBody>
      </p:sp>
      <p:sp>
        <p:nvSpPr>
          <p:cNvPr id="780" name="Google Shape;780;p121"/>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None/>
            </a:pPr>
            <a:r>
              <a:rPr lang="en-US"/>
              <a:t>Attach a unique ID to each message</a:t>
            </a:r>
            <a:endParaRPr/>
          </a:p>
          <a:p>
            <a:pPr marL="0" marR="0" lvl="0" indent="0" algn="l" rtl="0">
              <a:lnSpc>
                <a:spcPct val="110000"/>
              </a:lnSpc>
              <a:spcBef>
                <a:spcPts val="0"/>
              </a:spcBef>
              <a:spcAft>
                <a:spcPts val="0"/>
              </a:spcAft>
              <a:buNone/>
            </a:pPr>
            <a:endParaRPr/>
          </a:p>
          <a:p>
            <a:pPr marL="0" marR="0" lvl="0" indent="0" algn="l" rtl="0">
              <a:lnSpc>
                <a:spcPct val="110000"/>
              </a:lnSpc>
              <a:spcBef>
                <a:spcPts val="0"/>
              </a:spcBef>
              <a:spcAft>
                <a:spcPts val="0"/>
              </a:spcAft>
              <a:buNone/>
            </a:pPr>
            <a:r>
              <a:rPr lang="en-US"/>
              <a:t>Use tools that automatically trace message paths</a:t>
            </a:r>
            <a:endParaRPr/>
          </a:p>
          <a:p>
            <a:pPr marL="0" marR="0" lvl="0" indent="0" algn="l" rtl="0">
              <a:lnSpc>
                <a:spcPct val="110000"/>
              </a:lnSpc>
              <a:spcBef>
                <a:spcPts val="0"/>
              </a:spcBef>
              <a:spcAft>
                <a:spcPts val="0"/>
              </a:spcAft>
              <a:buNone/>
            </a:pPr>
            <a:endParaRPr/>
          </a:p>
          <a:p>
            <a:pPr marL="0" marR="0" lvl="0" indent="0" algn="l" rtl="0">
              <a:lnSpc>
                <a:spcPct val="110000"/>
              </a:lnSpc>
              <a:spcBef>
                <a:spcPts val="0"/>
              </a:spcBef>
              <a:spcAft>
                <a:spcPts val="0"/>
              </a:spcAft>
              <a:buNone/>
            </a:pPr>
            <a:r>
              <a:rPr lang="en-US"/>
              <a:t>Sagas provide great code-based documentation</a:t>
            </a:r>
            <a:endParaRPr/>
          </a:p>
        </p:txBody>
      </p:sp>
    </p:spTree>
    <p:extLst>
      <p:ext uri="{BB962C8B-B14F-4D97-AF65-F5344CB8AC3E}">
        <p14:creationId xmlns:p14="http://schemas.microsoft.com/office/powerpoint/2010/main" val="42026888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2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2600"/>
              <a:buFont typeface="Arial"/>
              <a:buNone/>
            </a:pPr>
            <a:r>
              <a:rPr lang="en-US"/>
              <a:t>VERSIONING</a:t>
            </a:r>
            <a:endParaRPr/>
          </a:p>
        </p:txBody>
      </p:sp>
      <p:sp>
        <p:nvSpPr>
          <p:cNvPr id="787" name="Google Shape;787;p122"/>
          <p:cNvSpPr txBox="1">
            <a:spLocks noGrp="1"/>
          </p:cNvSpPr>
          <p:nvPr>
            <p:ph idx="1"/>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10000"/>
              </a:lnSpc>
              <a:spcBef>
                <a:spcPts val="0"/>
              </a:spcBef>
              <a:spcAft>
                <a:spcPts val="0"/>
              </a:spcAft>
              <a:buNone/>
            </a:pPr>
            <a:endParaRPr/>
          </a:p>
          <a:p>
            <a:pPr marL="0" marR="0" lvl="0" indent="0" algn="l" rtl="0">
              <a:lnSpc>
                <a:spcPct val="110000"/>
              </a:lnSpc>
              <a:spcBef>
                <a:spcPts val="0"/>
              </a:spcBef>
              <a:spcAft>
                <a:spcPts val="0"/>
              </a:spcAft>
              <a:buNone/>
            </a:pPr>
            <a:r>
              <a:rPr lang="en-US"/>
              <a:t>Version must live with message</a:t>
            </a:r>
            <a:endParaRPr/>
          </a:p>
          <a:p>
            <a:pPr marL="0" marR="0" lvl="0" indent="0" algn="l" rtl="0">
              <a:lnSpc>
                <a:spcPct val="110000"/>
              </a:lnSpc>
              <a:spcBef>
                <a:spcPts val="0"/>
              </a:spcBef>
              <a:spcAft>
                <a:spcPts val="0"/>
              </a:spcAft>
              <a:buNone/>
            </a:pPr>
            <a:endParaRPr/>
          </a:p>
          <a:p>
            <a:pPr marL="0" marR="0" lvl="0" indent="0" algn="l" rtl="0">
              <a:lnSpc>
                <a:spcPct val="110000"/>
              </a:lnSpc>
              <a:spcBef>
                <a:spcPts val="0"/>
              </a:spcBef>
              <a:spcAft>
                <a:spcPts val="0"/>
              </a:spcAft>
              <a:buNone/>
            </a:pPr>
            <a:r>
              <a:rPr lang="en-US"/>
              <a:t>Previous versions may still be in flight when updates are released!</a:t>
            </a:r>
            <a:endParaRPr/>
          </a:p>
        </p:txBody>
      </p:sp>
    </p:spTree>
    <p:extLst>
      <p:ext uri="{BB962C8B-B14F-4D97-AF65-F5344CB8AC3E}">
        <p14:creationId xmlns:p14="http://schemas.microsoft.com/office/powerpoint/2010/main" val="37491414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23"/>
          <p:cNvSpPr txBox="1">
            <a:spLocks noGrp="1"/>
          </p:cNvSpPr>
          <p:nvPr>
            <p:ph type="title"/>
          </p:nvPr>
        </p:nvSpPr>
        <p:spPr>
          <a:xfrm>
            <a:off x="411927" y="2074740"/>
            <a:ext cx="10972800" cy="285273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1"/>
              </a:buClr>
              <a:buSzPts val="4200"/>
              <a:buFont typeface="Arial"/>
              <a:buNone/>
            </a:pPr>
            <a:r>
              <a:rPr lang="en-US" dirty="0"/>
              <a:t>Questions?</a:t>
            </a:r>
            <a:endParaRPr dirty="0"/>
          </a:p>
        </p:txBody>
      </p:sp>
    </p:spTree>
    <p:extLst>
      <p:ext uri="{BB962C8B-B14F-4D97-AF65-F5344CB8AC3E}">
        <p14:creationId xmlns:p14="http://schemas.microsoft.com/office/powerpoint/2010/main" val="23031253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124"/>
          <p:cNvSpPr txBox="1">
            <a:spLocks noGrp="1"/>
          </p:cNvSpPr>
          <p:nvPr>
            <p:ph type="title"/>
          </p:nvPr>
        </p:nvSpPr>
        <p:spPr>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Emergent Architecture</a:t>
            </a:r>
            <a:endParaRP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7905703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125"/>
          <p:cNvSpPr txBox="1">
            <a:spLocks noGrp="1"/>
          </p:cNvSpPr>
          <p:nvPr>
            <p:ph idx="4294967295"/>
          </p:nvPr>
        </p:nvSpPr>
        <p:spPr>
          <a:xfrm>
            <a:off x="266700" y="558800"/>
            <a:ext cx="11201400" cy="4713288"/>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4200" dirty="0"/>
              <a:t>Rome wasn’t built in a day </a:t>
            </a:r>
          </a:p>
          <a:p>
            <a:pPr marL="0" lvl="0" indent="0" algn="l" rtl="0">
              <a:spcBef>
                <a:spcPts val="1000"/>
              </a:spcBef>
              <a:spcAft>
                <a:spcPts val="0"/>
              </a:spcAft>
              <a:buNone/>
            </a:pPr>
            <a:r>
              <a:rPr lang="en-US" sz="4200" dirty="0"/>
              <a:t>and neither is your software</a:t>
            </a:r>
            <a:endParaRPr sz="4200" dirty="0"/>
          </a:p>
        </p:txBody>
      </p:sp>
    </p:spTree>
    <p:extLst>
      <p:ext uri="{BB962C8B-B14F-4D97-AF65-F5344CB8AC3E}">
        <p14:creationId xmlns:p14="http://schemas.microsoft.com/office/powerpoint/2010/main" val="15160782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Change is inevitable</a:t>
            </a:r>
          </a:p>
        </p:txBody>
      </p:sp>
      <p:sp>
        <p:nvSpPr>
          <p:cNvPr id="812" name="Google Shape;812;p126"/>
          <p:cNvSpPr txBox="1">
            <a:spLocks noGrp="1"/>
          </p:cNvSpPr>
          <p:nvPr>
            <p:ph idx="1"/>
          </p:nvPr>
        </p:nvSpPr>
        <p:spPr>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3600" b="1" dirty="0"/>
              <a:t>Technology </a:t>
            </a:r>
            <a:r>
              <a:rPr lang="en-US" sz="3600" dirty="0"/>
              <a:t>will change</a:t>
            </a:r>
            <a:endParaRPr sz="3600" dirty="0"/>
          </a:p>
          <a:p>
            <a:pPr marL="0" lvl="0" indent="0" algn="l" rtl="0">
              <a:spcBef>
                <a:spcPts val="1000"/>
              </a:spcBef>
              <a:spcAft>
                <a:spcPts val="0"/>
              </a:spcAft>
              <a:buNone/>
            </a:pPr>
            <a:r>
              <a:rPr lang="en-US" sz="3600" dirty="0"/>
              <a:t>The </a:t>
            </a:r>
            <a:r>
              <a:rPr lang="en-US" sz="3600" b="1" dirty="0"/>
              <a:t>Domain </a:t>
            </a:r>
            <a:r>
              <a:rPr lang="en-US" sz="3600" dirty="0"/>
              <a:t>will change</a:t>
            </a:r>
            <a:endParaRPr sz="3600" dirty="0"/>
          </a:p>
          <a:p>
            <a:pPr marL="0" lvl="0" indent="0" algn="l" rtl="0">
              <a:spcBef>
                <a:spcPts val="1000"/>
              </a:spcBef>
              <a:spcAft>
                <a:spcPts val="0"/>
              </a:spcAft>
              <a:buNone/>
            </a:pPr>
            <a:endParaRPr sz="3600" dirty="0"/>
          </a:p>
          <a:p>
            <a:pPr marL="0" lvl="0" indent="0" algn="l" rtl="0">
              <a:spcBef>
                <a:spcPts val="1000"/>
              </a:spcBef>
              <a:spcAft>
                <a:spcPts val="0"/>
              </a:spcAft>
              <a:buNone/>
            </a:pPr>
            <a:endParaRPr sz="4800" dirty="0"/>
          </a:p>
          <a:p>
            <a:pPr marL="0" lvl="0" indent="0" algn="l" rtl="0">
              <a:spcBef>
                <a:spcPts val="1000"/>
              </a:spcBef>
              <a:spcAft>
                <a:spcPts val="0"/>
              </a:spcAft>
              <a:buNone/>
            </a:pPr>
            <a:r>
              <a:rPr lang="en-US" sz="4800" dirty="0"/>
              <a:t>Optimize your architecture for change</a:t>
            </a:r>
            <a:endParaRPr sz="4800" dirty="0"/>
          </a:p>
        </p:txBody>
      </p:sp>
      <p:pic>
        <p:nvPicPr>
          <p:cNvPr id="813" name="Google Shape;813;p126"/>
          <p:cNvPicPr preferRelativeResize="0"/>
          <p:nvPr/>
        </p:nvPicPr>
        <p:blipFill>
          <a:blip r:embed="rId3">
            <a:alphaModFix/>
          </a:blip>
          <a:stretch>
            <a:fillRect/>
          </a:stretch>
        </p:blipFill>
        <p:spPr>
          <a:xfrm>
            <a:off x="7880038" y="409938"/>
            <a:ext cx="3381375" cy="3381375"/>
          </a:xfrm>
          <a:prstGeom prst="rect">
            <a:avLst/>
          </a:prstGeom>
          <a:noFill/>
          <a:ln>
            <a:noFill/>
          </a:ln>
        </p:spPr>
      </p:pic>
    </p:spTree>
    <p:extLst>
      <p:ext uri="{BB962C8B-B14F-4D97-AF65-F5344CB8AC3E}">
        <p14:creationId xmlns:p14="http://schemas.microsoft.com/office/powerpoint/2010/main" val="723795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4"/>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12 Factor Apps</a:t>
            </a:r>
            <a:endParaRPr dirty="0"/>
          </a:p>
        </p:txBody>
      </p:sp>
      <p:sp>
        <p:nvSpPr>
          <p:cNvPr id="337" name="Google Shape;337;p54"/>
          <p:cNvSpPr txBox="1">
            <a:spLocks noGrp="1"/>
          </p:cNvSpPr>
          <p:nvPr>
            <p:ph type="body" idx="4294967295"/>
          </p:nvPr>
        </p:nvSpPr>
        <p:spPr>
          <a:xfrm>
            <a:off x="6332538" y="1721499"/>
            <a:ext cx="5249862" cy="4716463"/>
          </a:xfrm>
          <a:prstGeom prst="rect">
            <a:avLst/>
          </a:prstGeom>
        </p:spPr>
        <p:txBody>
          <a:bodyPr spcFirstLastPara="1" wrap="square" lIns="91425" tIns="45700" rIns="91425" bIns="45700" anchor="t" anchorCtr="0">
            <a:noAutofit/>
          </a:bodyPr>
          <a:lstStyle/>
          <a:p>
            <a:pPr marL="457200" lvl="0" indent="-433069" algn="l" rtl="0">
              <a:spcBef>
                <a:spcPts val="1000"/>
              </a:spcBef>
              <a:spcAft>
                <a:spcPts val="0"/>
              </a:spcAft>
              <a:buSzPts val="3220"/>
              <a:buChar char="●"/>
            </a:pPr>
            <a:r>
              <a:rPr lang="en-US" dirty="0"/>
              <a:t>Port Binding</a:t>
            </a:r>
            <a:endParaRPr dirty="0"/>
          </a:p>
          <a:p>
            <a:pPr marL="457200" lvl="0" indent="-433069" algn="l" rtl="0">
              <a:spcBef>
                <a:spcPts val="0"/>
              </a:spcBef>
              <a:spcAft>
                <a:spcPts val="0"/>
              </a:spcAft>
              <a:buSzPts val="3220"/>
              <a:buChar char="●"/>
            </a:pPr>
            <a:r>
              <a:rPr lang="en-US" dirty="0"/>
              <a:t>Concurrency</a:t>
            </a:r>
            <a:endParaRPr dirty="0"/>
          </a:p>
          <a:p>
            <a:pPr marL="457200" lvl="0" indent="-433069" algn="l" rtl="0">
              <a:spcBef>
                <a:spcPts val="0"/>
              </a:spcBef>
              <a:spcAft>
                <a:spcPts val="0"/>
              </a:spcAft>
              <a:buSzPts val="3220"/>
              <a:buChar char="●"/>
            </a:pPr>
            <a:r>
              <a:rPr lang="en-US" dirty="0"/>
              <a:t>Disposability</a:t>
            </a:r>
            <a:endParaRPr dirty="0"/>
          </a:p>
          <a:p>
            <a:pPr marL="457200" lvl="0" indent="-433069" algn="l" rtl="0">
              <a:spcBef>
                <a:spcPts val="0"/>
              </a:spcBef>
              <a:spcAft>
                <a:spcPts val="0"/>
              </a:spcAft>
              <a:buSzPts val="3220"/>
              <a:buChar char="●"/>
            </a:pPr>
            <a:r>
              <a:rPr lang="en-US" dirty="0"/>
              <a:t>Dev/Prod Parity</a:t>
            </a:r>
            <a:endParaRPr dirty="0"/>
          </a:p>
          <a:p>
            <a:pPr marL="457200" lvl="0" indent="-433069" algn="l" rtl="0">
              <a:spcBef>
                <a:spcPts val="0"/>
              </a:spcBef>
              <a:spcAft>
                <a:spcPts val="0"/>
              </a:spcAft>
              <a:buSzPts val="3220"/>
              <a:buChar char="●"/>
            </a:pPr>
            <a:r>
              <a:rPr lang="en-US" dirty="0"/>
              <a:t>Logs</a:t>
            </a:r>
            <a:endParaRPr dirty="0"/>
          </a:p>
          <a:p>
            <a:pPr marL="457200" lvl="0" indent="-433069" algn="l" rtl="0">
              <a:spcBef>
                <a:spcPts val="0"/>
              </a:spcBef>
              <a:spcAft>
                <a:spcPts val="0"/>
              </a:spcAft>
              <a:buSzPts val="3220"/>
              <a:buChar char="●"/>
            </a:pPr>
            <a:r>
              <a:rPr lang="en-US" dirty="0"/>
              <a:t>Admin Processes</a:t>
            </a:r>
            <a:endParaRPr dirty="0"/>
          </a:p>
          <a:p>
            <a:pPr marL="457200" lvl="0" indent="0" algn="l" rtl="0">
              <a:spcBef>
                <a:spcPts val="1000"/>
              </a:spcBef>
              <a:spcAft>
                <a:spcPts val="0"/>
              </a:spcAft>
              <a:buNone/>
            </a:pPr>
            <a:endParaRPr dirty="0"/>
          </a:p>
          <a:p>
            <a:pPr marL="457200" lvl="0" indent="0" algn="l" rtl="0">
              <a:spcBef>
                <a:spcPts val="1000"/>
              </a:spcBef>
              <a:spcAft>
                <a:spcPts val="600"/>
              </a:spcAft>
              <a:buNone/>
            </a:pPr>
            <a:endParaRPr dirty="0"/>
          </a:p>
        </p:txBody>
      </p:sp>
      <p:sp>
        <p:nvSpPr>
          <p:cNvPr id="336" name="Google Shape;336;p54"/>
          <p:cNvSpPr txBox="1">
            <a:spLocks noGrp="1"/>
          </p:cNvSpPr>
          <p:nvPr>
            <p:ph type="body" idx="4294967295"/>
          </p:nvPr>
        </p:nvSpPr>
        <p:spPr>
          <a:xfrm>
            <a:off x="609600" y="1721499"/>
            <a:ext cx="5249863" cy="4716463"/>
          </a:xfrm>
          <a:prstGeom prst="rect">
            <a:avLst/>
          </a:prstGeom>
        </p:spPr>
        <p:txBody>
          <a:bodyPr spcFirstLastPara="1" wrap="square" lIns="91425" tIns="45700" rIns="91425" bIns="45700" anchor="t" anchorCtr="0">
            <a:noAutofit/>
          </a:bodyPr>
          <a:lstStyle/>
          <a:p>
            <a:pPr marL="457200" lvl="0" indent="-433069" algn="l" rtl="0">
              <a:spcBef>
                <a:spcPts val="1000"/>
              </a:spcBef>
              <a:spcAft>
                <a:spcPts val="0"/>
              </a:spcAft>
              <a:buSzPts val="3220"/>
              <a:buChar char="●"/>
            </a:pPr>
            <a:r>
              <a:rPr lang="en-US" dirty="0"/>
              <a:t>Codebase</a:t>
            </a:r>
            <a:endParaRPr dirty="0"/>
          </a:p>
          <a:p>
            <a:pPr marL="457200" lvl="0" indent="-433069" algn="l" rtl="0">
              <a:spcBef>
                <a:spcPts val="0"/>
              </a:spcBef>
              <a:spcAft>
                <a:spcPts val="0"/>
              </a:spcAft>
              <a:buSzPts val="3220"/>
              <a:buChar char="●"/>
            </a:pPr>
            <a:r>
              <a:rPr lang="en-US" dirty="0"/>
              <a:t>Dependencies</a:t>
            </a:r>
            <a:endParaRPr dirty="0"/>
          </a:p>
          <a:p>
            <a:pPr marL="457200" lvl="0" indent="-433069" algn="l" rtl="0">
              <a:spcBef>
                <a:spcPts val="0"/>
              </a:spcBef>
              <a:spcAft>
                <a:spcPts val="0"/>
              </a:spcAft>
              <a:buSzPts val="3220"/>
              <a:buChar char="●"/>
            </a:pPr>
            <a:r>
              <a:rPr lang="en-US" dirty="0" err="1"/>
              <a:t>Config</a:t>
            </a:r>
            <a:endParaRPr dirty="0"/>
          </a:p>
          <a:p>
            <a:pPr marL="457200" lvl="0" indent="-433069" algn="l" rtl="0">
              <a:spcBef>
                <a:spcPts val="0"/>
              </a:spcBef>
              <a:spcAft>
                <a:spcPts val="0"/>
              </a:spcAft>
              <a:buSzPts val="3220"/>
              <a:buChar char="●"/>
            </a:pPr>
            <a:r>
              <a:rPr lang="en-US" dirty="0"/>
              <a:t>Backing Services</a:t>
            </a:r>
            <a:endParaRPr dirty="0"/>
          </a:p>
          <a:p>
            <a:pPr marL="457200" lvl="0" indent="-433069" algn="l" rtl="0">
              <a:spcBef>
                <a:spcPts val="0"/>
              </a:spcBef>
              <a:spcAft>
                <a:spcPts val="0"/>
              </a:spcAft>
              <a:buSzPts val="3220"/>
              <a:buChar char="●"/>
            </a:pPr>
            <a:r>
              <a:rPr lang="en-US" dirty="0"/>
              <a:t>Build, Release, Run</a:t>
            </a:r>
            <a:endParaRPr dirty="0"/>
          </a:p>
          <a:p>
            <a:pPr marL="457200" lvl="0" indent="-433069" algn="l" rtl="0">
              <a:spcBef>
                <a:spcPts val="0"/>
              </a:spcBef>
              <a:spcAft>
                <a:spcPts val="0"/>
              </a:spcAft>
              <a:buSzPts val="3220"/>
              <a:buChar char="●"/>
            </a:pPr>
            <a:r>
              <a:rPr lang="en-US" dirty="0"/>
              <a:t>Processes</a:t>
            </a:r>
            <a:endParaRPr dirty="0"/>
          </a:p>
          <a:p>
            <a:pPr marL="457200" lvl="0" indent="0" algn="l" rtl="0">
              <a:spcBef>
                <a:spcPts val="1000"/>
              </a:spcBef>
              <a:spcAft>
                <a:spcPts val="0"/>
              </a:spcAft>
              <a:buNone/>
            </a:pPr>
            <a:endParaRPr dirty="0"/>
          </a:p>
          <a:p>
            <a:pPr marL="457200" lvl="0" indent="0" algn="l" rtl="0">
              <a:spcBef>
                <a:spcPts val="1000"/>
              </a:spcBef>
              <a:spcAft>
                <a:spcPts val="600"/>
              </a:spcAft>
              <a:buNone/>
            </a:pPr>
            <a:endParaRPr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Remember YAGNI</a:t>
            </a:r>
          </a:p>
        </p:txBody>
      </p:sp>
      <p:sp>
        <p:nvSpPr>
          <p:cNvPr id="819" name="Google Shape;819;p127"/>
          <p:cNvSpPr txBox="1">
            <a:spLocks noGrp="1"/>
          </p:cNvSpPr>
          <p:nvPr>
            <p:ph idx="1"/>
          </p:nvPr>
        </p:nvSpPr>
        <p:spPr>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a:t>Build what you need when you need it.</a:t>
            </a:r>
            <a:endParaRPr/>
          </a:p>
          <a:p>
            <a:pPr marL="0" lvl="0" indent="0" algn="l" rtl="0">
              <a:spcBef>
                <a:spcPts val="1000"/>
              </a:spcBef>
              <a:spcAft>
                <a:spcPts val="0"/>
              </a:spcAft>
              <a:buNone/>
            </a:pPr>
            <a:endParaRPr/>
          </a:p>
          <a:p>
            <a:pPr marL="0" lvl="0" indent="0" algn="l" rtl="0">
              <a:spcBef>
                <a:spcPts val="1000"/>
              </a:spcBef>
              <a:spcAft>
                <a:spcPts val="600"/>
              </a:spcAft>
              <a:buNone/>
            </a:pPr>
            <a:r>
              <a:rPr lang="en-US"/>
              <a:t>Wait until the “last responsible moment” to make decisions.</a:t>
            </a:r>
            <a:endParaRPr/>
          </a:p>
        </p:txBody>
      </p:sp>
    </p:spTree>
    <p:extLst>
      <p:ext uri="{BB962C8B-B14F-4D97-AF65-F5344CB8AC3E}">
        <p14:creationId xmlns:p14="http://schemas.microsoft.com/office/powerpoint/2010/main" val="158107100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Make Things Easy to Change</a:t>
            </a:r>
          </a:p>
        </p:txBody>
      </p:sp>
      <p:sp>
        <p:nvSpPr>
          <p:cNvPr id="827" name="Google Shape;827;p128"/>
          <p:cNvSpPr txBox="1">
            <a:spLocks noGrp="1"/>
          </p:cNvSpPr>
          <p:nvPr>
            <p:ph idx="1"/>
          </p:nvPr>
        </p:nvSpPr>
        <p:spPr>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a:t>Make your </a:t>
            </a:r>
            <a:r>
              <a:rPr lang="en-US" b="1"/>
              <a:t>technology </a:t>
            </a:r>
            <a:r>
              <a:rPr lang="en-US"/>
              <a:t>easy to change</a:t>
            </a:r>
            <a:endParaRPr/>
          </a:p>
          <a:p>
            <a:pPr marL="0" lvl="0" indent="0" algn="l" rtl="0">
              <a:spcBef>
                <a:spcPts val="1000"/>
              </a:spcBef>
              <a:spcAft>
                <a:spcPts val="0"/>
              </a:spcAft>
              <a:buNone/>
            </a:pPr>
            <a:endParaRPr/>
          </a:p>
          <a:p>
            <a:pPr marL="0" lvl="0" indent="0" algn="l" rtl="0">
              <a:spcBef>
                <a:spcPts val="1000"/>
              </a:spcBef>
              <a:spcAft>
                <a:spcPts val="0"/>
              </a:spcAft>
              <a:buNone/>
            </a:pPr>
            <a:r>
              <a:rPr lang="en-US"/>
              <a:t>Automate tests, automate releases, automate infrastructure...</a:t>
            </a:r>
            <a:endParaRPr/>
          </a:p>
          <a:p>
            <a:pPr marL="0" lvl="0" indent="0" algn="l" rtl="0">
              <a:spcBef>
                <a:spcPts val="1000"/>
              </a:spcBef>
              <a:spcAft>
                <a:spcPts val="0"/>
              </a:spcAft>
              <a:buNone/>
            </a:pPr>
            <a:endParaRPr/>
          </a:p>
          <a:p>
            <a:pPr marL="0" lvl="0" indent="0" algn="l" rtl="0">
              <a:spcBef>
                <a:spcPts val="1000"/>
              </a:spcBef>
              <a:spcAft>
                <a:spcPts val="0"/>
              </a:spcAft>
              <a:buNone/>
            </a:pPr>
            <a:r>
              <a:rPr lang="en-US"/>
              <a:t>Abstract dependencies</a:t>
            </a:r>
            <a:endParaRPr/>
          </a:p>
          <a:p>
            <a:pPr marL="0" lvl="0" indent="0" algn="l" rtl="0">
              <a:spcBef>
                <a:spcPts val="1000"/>
              </a:spcBef>
              <a:spcAft>
                <a:spcPts val="0"/>
              </a:spcAft>
              <a:buNone/>
            </a:pPr>
            <a:endParaRPr/>
          </a:p>
          <a:p>
            <a:pPr marL="0" lvl="0" indent="0" algn="l" rtl="0">
              <a:spcBef>
                <a:spcPts val="1000"/>
              </a:spcBef>
              <a:spcAft>
                <a:spcPts val="600"/>
              </a:spcAft>
              <a:buNone/>
            </a:pPr>
            <a:r>
              <a:rPr lang="en-US"/>
              <a:t>The goal is high cohesion, low coupling</a:t>
            </a:r>
            <a:endParaRPr/>
          </a:p>
        </p:txBody>
      </p:sp>
    </p:spTree>
    <p:extLst>
      <p:ext uri="{BB962C8B-B14F-4D97-AF65-F5344CB8AC3E}">
        <p14:creationId xmlns:p14="http://schemas.microsoft.com/office/powerpoint/2010/main" val="254094751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2" name="Title 1"/>
          <p:cNvSpPr>
            <a:spLocks noGrp="1"/>
          </p:cNvSpPr>
          <p:nvPr>
            <p:ph type="title"/>
          </p:nvPr>
        </p:nvSpPr>
        <p:spPr>
          <a:xfrm>
            <a:off x="609600" y="365126"/>
            <a:ext cx="10972800" cy="701675"/>
          </a:xfrm>
        </p:spPr>
        <p:txBody>
          <a:bodyPr>
            <a:normAutofit/>
          </a:bodyPr>
          <a:lstStyle/>
          <a:p>
            <a:pPr lvl="0" algn="ctr">
              <a:spcBef>
                <a:spcPts val="1000"/>
              </a:spcBef>
              <a:spcAft>
                <a:spcPts val="600"/>
              </a:spcAft>
            </a:pPr>
            <a:r>
              <a:rPr lang="en-US" dirty="0"/>
              <a:t>Avoid deep dependencies on tools</a:t>
            </a:r>
          </a:p>
        </p:txBody>
      </p:sp>
      <p:pic>
        <p:nvPicPr>
          <p:cNvPr id="836" name="Google Shape;836;p129"/>
          <p:cNvPicPr preferRelativeResize="0"/>
          <p:nvPr/>
        </p:nvPicPr>
        <p:blipFill>
          <a:blip r:embed="rId3">
            <a:alphaModFix/>
          </a:blip>
          <a:stretch>
            <a:fillRect/>
          </a:stretch>
        </p:blipFill>
        <p:spPr>
          <a:xfrm>
            <a:off x="1530271" y="1066801"/>
            <a:ext cx="9131457" cy="5673542"/>
          </a:xfrm>
          <a:prstGeom prst="rect">
            <a:avLst/>
          </a:prstGeom>
          <a:noFill/>
          <a:ln>
            <a:noFill/>
          </a:ln>
        </p:spPr>
      </p:pic>
    </p:spTree>
    <p:extLst>
      <p:ext uri="{BB962C8B-B14F-4D97-AF65-F5344CB8AC3E}">
        <p14:creationId xmlns:p14="http://schemas.microsoft.com/office/powerpoint/2010/main" val="10807066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Make Things Easy to Change</a:t>
            </a:r>
          </a:p>
        </p:txBody>
      </p:sp>
      <p:sp>
        <p:nvSpPr>
          <p:cNvPr id="842" name="Google Shape;842;p130"/>
          <p:cNvSpPr txBox="1">
            <a:spLocks noGrp="1"/>
          </p:cNvSpPr>
          <p:nvPr>
            <p:ph idx="1"/>
          </p:nvPr>
        </p:nvSpPr>
        <p:spPr>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a:t>Make your </a:t>
            </a:r>
            <a:r>
              <a:rPr lang="en-US" b="1"/>
              <a:t>domain </a:t>
            </a:r>
            <a:r>
              <a:rPr lang="en-US"/>
              <a:t>easy to change</a:t>
            </a:r>
            <a:endParaRPr/>
          </a:p>
          <a:p>
            <a:pPr marL="0" lvl="0" indent="0" algn="l" rtl="0">
              <a:spcBef>
                <a:spcPts val="1000"/>
              </a:spcBef>
              <a:spcAft>
                <a:spcPts val="0"/>
              </a:spcAft>
              <a:buNone/>
            </a:pPr>
            <a:endParaRPr/>
          </a:p>
          <a:p>
            <a:pPr marL="0" lvl="0" indent="0" algn="l" rtl="0">
              <a:spcBef>
                <a:spcPts val="1000"/>
              </a:spcBef>
              <a:spcAft>
                <a:spcPts val="0"/>
              </a:spcAft>
              <a:buNone/>
            </a:pPr>
            <a:r>
              <a:rPr lang="en-US"/>
              <a:t>Use domain driven design</a:t>
            </a:r>
            <a:endParaRPr/>
          </a:p>
          <a:p>
            <a:pPr marL="0" lvl="0" indent="0" algn="l" rtl="0">
              <a:spcBef>
                <a:spcPts val="1000"/>
              </a:spcBef>
              <a:spcAft>
                <a:spcPts val="0"/>
              </a:spcAft>
              <a:buNone/>
            </a:pPr>
            <a:endParaRPr/>
          </a:p>
          <a:p>
            <a:pPr marL="0" lvl="0" indent="0" algn="l" rtl="0">
              <a:spcBef>
                <a:spcPts val="1000"/>
              </a:spcBef>
              <a:spcAft>
                <a:spcPts val="0"/>
              </a:spcAft>
              <a:buNone/>
            </a:pPr>
            <a:r>
              <a:rPr lang="en-US"/>
              <a:t>Use a ubiquitous language when talking with the business</a:t>
            </a:r>
            <a:endParaRPr/>
          </a:p>
          <a:p>
            <a:pPr marL="0" lvl="0" indent="0" algn="l" rtl="0">
              <a:spcBef>
                <a:spcPts val="1000"/>
              </a:spcBef>
              <a:spcAft>
                <a:spcPts val="0"/>
              </a:spcAft>
              <a:buNone/>
            </a:pPr>
            <a:endParaRPr/>
          </a:p>
          <a:p>
            <a:pPr marL="0" lvl="0" indent="0" algn="l" rtl="0">
              <a:spcBef>
                <a:spcPts val="1000"/>
              </a:spcBef>
              <a:spcAft>
                <a:spcPts val="600"/>
              </a:spcAft>
              <a:buNone/>
            </a:pPr>
            <a:r>
              <a:rPr lang="en-US"/>
              <a:t>Design bounded contexts around business domains</a:t>
            </a:r>
            <a:endParaRPr/>
          </a:p>
        </p:txBody>
      </p:sp>
    </p:spTree>
    <p:extLst>
      <p:ext uri="{BB962C8B-B14F-4D97-AF65-F5344CB8AC3E}">
        <p14:creationId xmlns:p14="http://schemas.microsoft.com/office/powerpoint/2010/main" val="160769553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31"/>
          <p:cNvSpPr txBox="1">
            <a:spLocks noGrp="1"/>
          </p:cNvSpPr>
          <p:nvPr>
            <p:ph idx="1"/>
          </p:nvPr>
        </p:nvSpPr>
        <p:spPr>
          <a:xfrm>
            <a:off x="609600" y="2870200"/>
            <a:ext cx="10972800" cy="3125246"/>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4200" dirty="0"/>
              <a:t>How do we migrate a legacy application?</a:t>
            </a:r>
            <a:endParaRPr sz="4200" dirty="0"/>
          </a:p>
        </p:txBody>
      </p:sp>
    </p:spTree>
    <p:extLst>
      <p:ext uri="{BB962C8B-B14F-4D97-AF65-F5344CB8AC3E}">
        <p14:creationId xmlns:p14="http://schemas.microsoft.com/office/powerpoint/2010/main" val="15923185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pic>
        <p:nvPicPr>
          <p:cNvPr id="855" name="Google Shape;855;p132"/>
          <p:cNvPicPr preferRelativeResize="0"/>
          <p:nvPr/>
        </p:nvPicPr>
        <p:blipFill>
          <a:blip r:embed="rId3">
            <a:alphaModFix/>
          </a:blip>
          <a:stretch>
            <a:fillRect/>
          </a:stretch>
        </p:blipFill>
        <p:spPr>
          <a:xfrm>
            <a:off x="1117975" y="1734988"/>
            <a:ext cx="10455674" cy="3388025"/>
          </a:xfrm>
          <a:prstGeom prst="rect">
            <a:avLst/>
          </a:prstGeom>
          <a:noFill/>
          <a:ln>
            <a:noFill/>
          </a:ln>
        </p:spPr>
      </p:pic>
    </p:spTree>
    <p:extLst>
      <p:ext uri="{BB962C8B-B14F-4D97-AF65-F5344CB8AC3E}">
        <p14:creationId xmlns:p14="http://schemas.microsoft.com/office/powerpoint/2010/main" val="31910389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33"/>
          <p:cNvSpPr txBox="1">
            <a:spLocks noGrp="1"/>
          </p:cNvSpPr>
          <p:nvPr>
            <p:ph idx="4294967295"/>
          </p:nvPr>
        </p:nvSpPr>
        <p:spPr>
          <a:xfrm>
            <a:off x="279400" y="1181100"/>
            <a:ext cx="10972800" cy="4713288"/>
          </a:xfrm>
          <a:prstGeom prst="rect">
            <a:avLst/>
          </a:prstGeom>
        </p:spPr>
        <p:txBody>
          <a:bodyPr spcFirstLastPara="1" wrap="square" lIns="91425" tIns="45700" rIns="91425" bIns="45700" anchor="ctr" anchorCtr="0">
            <a:noAutofit/>
          </a:bodyPr>
          <a:lstStyle/>
          <a:p>
            <a:pPr marL="0" lvl="0" indent="0" algn="l" rtl="0">
              <a:spcBef>
                <a:spcPts val="1000"/>
              </a:spcBef>
              <a:spcAft>
                <a:spcPts val="600"/>
              </a:spcAft>
              <a:buNone/>
            </a:pPr>
            <a:r>
              <a:rPr lang="en-US" sz="3600" dirty="0"/>
              <a:t>How do we add tests to an untested legacy app?</a:t>
            </a:r>
            <a:endParaRPr sz="3600" dirty="0"/>
          </a:p>
        </p:txBody>
      </p:sp>
    </p:spTree>
    <p:extLst>
      <p:ext uri="{BB962C8B-B14F-4D97-AF65-F5344CB8AC3E}">
        <p14:creationId xmlns:p14="http://schemas.microsoft.com/office/powerpoint/2010/main" val="423297654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2" name="Title 1"/>
          <p:cNvSpPr>
            <a:spLocks noGrp="1"/>
          </p:cNvSpPr>
          <p:nvPr>
            <p:ph type="title"/>
          </p:nvPr>
        </p:nvSpPr>
        <p:spPr>
          <a:xfrm>
            <a:off x="609600" y="365126"/>
            <a:ext cx="3822700" cy="2784474"/>
          </a:xfrm>
        </p:spPr>
        <p:txBody>
          <a:bodyPr>
            <a:normAutofit/>
          </a:bodyPr>
          <a:lstStyle/>
          <a:p>
            <a:r>
              <a:rPr lang="en-US" dirty="0"/>
              <a:t>“Islands” of Testable Code</a:t>
            </a:r>
            <a:br>
              <a:rPr lang="en-US" dirty="0"/>
            </a:br>
            <a:endParaRPr lang="en-US" dirty="0"/>
          </a:p>
        </p:txBody>
      </p:sp>
      <p:pic>
        <p:nvPicPr>
          <p:cNvPr id="869" name="Google Shape;869;p134"/>
          <p:cNvPicPr preferRelativeResize="0"/>
          <p:nvPr/>
        </p:nvPicPr>
        <p:blipFill>
          <a:blip r:embed="rId3">
            <a:alphaModFix/>
          </a:blip>
          <a:stretch>
            <a:fillRect/>
          </a:stretch>
        </p:blipFill>
        <p:spPr>
          <a:xfrm>
            <a:off x="4578375" y="170650"/>
            <a:ext cx="6563826" cy="6553250"/>
          </a:xfrm>
          <a:prstGeom prst="rect">
            <a:avLst/>
          </a:prstGeom>
          <a:noFill/>
          <a:ln>
            <a:noFill/>
          </a:ln>
        </p:spPr>
      </p:pic>
    </p:spTree>
    <p:extLst>
      <p:ext uri="{BB962C8B-B14F-4D97-AF65-F5344CB8AC3E}">
        <p14:creationId xmlns:p14="http://schemas.microsoft.com/office/powerpoint/2010/main" val="28095724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135"/>
          <p:cNvSpPr txBox="1">
            <a:spLocks noGrp="1"/>
          </p:cNvSpPr>
          <p:nvPr>
            <p:ph idx="1"/>
          </p:nvPr>
        </p:nvSpPr>
        <p:spPr>
          <a:prstGeom prst="rect">
            <a:avLst/>
          </a:prstGeom>
        </p:spPr>
        <p:txBody>
          <a:bodyPr spcFirstLastPara="1" wrap="square" lIns="91425" tIns="45700" rIns="91425" bIns="45700" anchor="ctr" anchorCtr="0">
            <a:noAutofit/>
          </a:bodyPr>
          <a:lstStyle/>
          <a:p>
            <a:pPr marL="0" lvl="0" indent="0" algn="l" rtl="0">
              <a:spcBef>
                <a:spcPts val="1000"/>
              </a:spcBef>
              <a:spcAft>
                <a:spcPts val="600"/>
              </a:spcAft>
              <a:buNone/>
            </a:pPr>
            <a:r>
              <a:rPr lang="en-US" sz="3200" dirty="0"/>
              <a:t>How can we move a legacy app to a new architecture?</a:t>
            </a:r>
            <a:endParaRPr sz="3200" dirty="0"/>
          </a:p>
        </p:txBody>
      </p:sp>
    </p:spTree>
    <p:extLst>
      <p:ext uri="{BB962C8B-B14F-4D97-AF65-F5344CB8AC3E}">
        <p14:creationId xmlns:p14="http://schemas.microsoft.com/office/powerpoint/2010/main" val="130211300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136"/>
          <p:cNvSpPr txBox="1">
            <a:spLocks noGrp="1"/>
          </p:cNvSpPr>
          <p:nvPr>
            <p:ph type="title"/>
          </p:nvPr>
        </p:nvSpPr>
        <p:spPr>
          <a:xfrm>
            <a:off x="609600" y="0"/>
            <a:ext cx="10972800" cy="1016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Anticorruption Layer</a:t>
            </a:r>
            <a:endParaRPr/>
          </a:p>
        </p:txBody>
      </p:sp>
      <p:pic>
        <p:nvPicPr>
          <p:cNvPr id="883" name="Google Shape;883;p136"/>
          <p:cNvPicPr preferRelativeResize="0"/>
          <p:nvPr/>
        </p:nvPicPr>
        <p:blipFill>
          <a:blip r:embed="rId3">
            <a:alphaModFix/>
          </a:blip>
          <a:stretch>
            <a:fillRect/>
          </a:stretch>
        </p:blipFill>
        <p:spPr>
          <a:xfrm>
            <a:off x="152400" y="1016000"/>
            <a:ext cx="11887199" cy="5564422"/>
          </a:xfrm>
          <a:prstGeom prst="rect">
            <a:avLst/>
          </a:prstGeom>
          <a:noFill/>
          <a:ln>
            <a:noFill/>
          </a:ln>
        </p:spPr>
      </p:pic>
    </p:spTree>
    <p:extLst>
      <p:ext uri="{BB962C8B-B14F-4D97-AF65-F5344CB8AC3E}">
        <p14:creationId xmlns:p14="http://schemas.microsoft.com/office/powerpoint/2010/main" val="2803167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5"/>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12 Factors: Source and Environments</a:t>
            </a:r>
            <a:endParaRPr/>
          </a:p>
        </p:txBody>
      </p:sp>
      <p:sp>
        <p:nvSpPr>
          <p:cNvPr id="344" name="Google Shape;344;p55"/>
          <p:cNvSpPr txBox="1">
            <a:spLocks noGrp="1"/>
          </p:cNvSpPr>
          <p:nvPr>
            <p:ph idx="1"/>
          </p:nvPr>
        </p:nvSpPr>
        <p:spPr>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a:t>Source control</a:t>
            </a:r>
            <a:endParaRPr/>
          </a:p>
          <a:p>
            <a:pPr marL="0" lvl="0" indent="0" algn="l" rtl="0">
              <a:spcBef>
                <a:spcPts val="1000"/>
              </a:spcBef>
              <a:spcAft>
                <a:spcPts val="0"/>
              </a:spcAft>
              <a:buNone/>
            </a:pPr>
            <a:r>
              <a:rPr lang="en-US"/>
              <a:t>Build and release processes</a:t>
            </a:r>
            <a:endParaRPr/>
          </a:p>
          <a:p>
            <a:pPr marL="0" lvl="0" indent="0" algn="l" rtl="0">
              <a:spcBef>
                <a:spcPts val="1000"/>
              </a:spcBef>
              <a:spcAft>
                <a:spcPts val="0"/>
              </a:spcAft>
              <a:buNone/>
            </a:pPr>
            <a:r>
              <a:rPr lang="en-US"/>
              <a:t>Store configuration in the environment</a:t>
            </a:r>
            <a:endParaRPr/>
          </a:p>
          <a:p>
            <a:pPr marL="0" lvl="0" indent="0" algn="l" rtl="0">
              <a:spcBef>
                <a:spcPts val="1000"/>
              </a:spcBef>
              <a:spcAft>
                <a:spcPts val="600"/>
              </a:spcAft>
              <a:buNone/>
            </a:pPr>
            <a:r>
              <a:rPr lang="en-US"/>
              <a:t>Environments should be similar</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137"/>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Ambassador Pattern</a:t>
            </a:r>
            <a:endParaRPr/>
          </a:p>
        </p:txBody>
      </p:sp>
      <p:pic>
        <p:nvPicPr>
          <p:cNvPr id="890" name="Google Shape;890;p137"/>
          <p:cNvPicPr preferRelativeResize="0"/>
          <p:nvPr/>
        </p:nvPicPr>
        <p:blipFill>
          <a:blip r:embed="rId3">
            <a:alphaModFix/>
          </a:blip>
          <a:stretch>
            <a:fillRect/>
          </a:stretch>
        </p:blipFill>
        <p:spPr>
          <a:xfrm>
            <a:off x="693138" y="1588500"/>
            <a:ext cx="10805726" cy="3992625"/>
          </a:xfrm>
          <a:prstGeom prst="rect">
            <a:avLst/>
          </a:prstGeom>
          <a:noFill/>
          <a:ln>
            <a:noFill/>
          </a:ln>
        </p:spPr>
      </p:pic>
    </p:spTree>
    <p:extLst>
      <p:ext uri="{BB962C8B-B14F-4D97-AF65-F5344CB8AC3E}">
        <p14:creationId xmlns:p14="http://schemas.microsoft.com/office/powerpoint/2010/main" val="56743202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2" name="Title 1"/>
          <p:cNvSpPr>
            <a:spLocks noGrp="1"/>
          </p:cNvSpPr>
          <p:nvPr>
            <p:ph type="title"/>
          </p:nvPr>
        </p:nvSpPr>
        <p:spPr>
          <a:xfrm>
            <a:off x="100361" y="365126"/>
            <a:ext cx="4695132" cy="1971674"/>
          </a:xfrm>
        </p:spPr>
        <p:txBody>
          <a:bodyPr>
            <a:normAutofit/>
          </a:bodyPr>
          <a:lstStyle/>
          <a:p>
            <a:r>
              <a:rPr lang="en-US" dirty="0"/>
              <a:t>Strangler Pattern</a:t>
            </a:r>
          </a:p>
        </p:txBody>
      </p:sp>
      <p:pic>
        <p:nvPicPr>
          <p:cNvPr id="897" name="Google Shape;897;p138"/>
          <p:cNvPicPr preferRelativeResize="0"/>
          <p:nvPr/>
        </p:nvPicPr>
        <p:blipFill>
          <a:blip r:embed="rId3">
            <a:alphaModFix/>
          </a:blip>
          <a:stretch>
            <a:fillRect/>
          </a:stretch>
        </p:blipFill>
        <p:spPr>
          <a:xfrm>
            <a:off x="4795493" y="185925"/>
            <a:ext cx="6172200" cy="6515100"/>
          </a:xfrm>
          <a:prstGeom prst="rect">
            <a:avLst/>
          </a:prstGeom>
          <a:noFill/>
          <a:ln>
            <a:noFill/>
          </a:ln>
        </p:spPr>
      </p:pic>
    </p:spTree>
    <p:extLst>
      <p:ext uri="{BB962C8B-B14F-4D97-AF65-F5344CB8AC3E}">
        <p14:creationId xmlns:p14="http://schemas.microsoft.com/office/powerpoint/2010/main" val="36028490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139"/>
          <p:cNvSpPr txBox="1">
            <a:spLocks noGrp="1"/>
          </p:cNvSpPr>
          <p:nvPr>
            <p:ph type="body" idx="1"/>
          </p:nvPr>
        </p:nvSpPr>
        <p:spPr>
          <a:prstGeom prst="rect">
            <a:avLst/>
          </a:prstGeom>
        </p:spPr>
        <p:txBody>
          <a:bodyPr spcFirstLastPara="1" wrap="square" lIns="91425" tIns="45700" rIns="91425" bIns="45700" anchor="ctr" anchorCtr="0">
            <a:noAutofit/>
          </a:bodyPr>
          <a:lstStyle/>
          <a:p>
            <a:pPr marL="0" lvl="0" indent="0" algn="l" rtl="0">
              <a:spcBef>
                <a:spcPts val="1000"/>
              </a:spcBef>
              <a:spcAft>
                <a:spcPts val="600"/>
              </a:spcAft>
              <a:buNone/>
            </a:pPr>
            <a:r>
              <a:rPr lang="en-US" sz="3600" dirty="0"/>
              <a:t>How do I go about building my service domains?</a:t>
            </a:r>
            <a:endParaRPr sz="3600" dirty="0"/>
          </a:p>
        </p:txBody>
      </p:sp>
      <p:sp>
        <p:nvSpPr>
          <p:cNvPr id="904" name="Google Shape;904;p139"/>
          <p:cNvSpPr txBox="1">
            <a:spLocks noGrp="1"/>
          </p:cNvSpPr>
          <p:nvPr>
            <p:ph type="body" idx="2"/>
          </p:nvPr>
        </p:nvSpPr>
        <p:spPr>
          <a:prstGeom prst="rect">
            <a:avLst/>
          </a:prstGeom>
        </p:spPr>
        <p:txBody>
          <a:bodyPr spcFirstLastPara="1" wrap="square" lIns="91425" tIns="45700" rIns="91425" bIns="45700" anchor="ctr" anchorCtr="0">
            <a:noAutofit/>
          </a:bodyPr>
          <a:lstStyle/>
          <a:p>
            <a:pPr marL="0" lvl="0" indent="0" algn="r" rtl="0">
              <a:spcBef>
                <a:spcPts val="1000"/>
              </a:spcBef>
              <a:spcAft>
                <a:spcPts val="0"/>
              </a:spcAft>
              <a:buNone/>
            </a:pPr>
            <a:endParaRPr/>
          </a:p>
        </p:txBody>
      </p:sp>
    </p:spTree>
    <p:extLst>
      <p:ext uri="{BB962C8B-B14F-4D97-AF65-F5344CB8AC3E}">
        <p14:creationId xmlns:p14="http://schemas.microsoft.com/office/powerpoint/2010/main" val="193947427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140"/>
          <p:cNvSpPr txBox="1">
            <a:spLocks noGrp="1"/>
          </p:cNvSpPr>
          <p:nvPr>
            <p:ph type="title"/>
          </p:nvPr>
        </p:nvSpPr>
        <p:spPr>
          <a:xfrm>
            <a:off x="609600" y="365126"/>
            <a:ext cx="10972800" cy="660224"/>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Event Storming</a:t>
            </a:r>
            <a:endParaRPr dirty="0"/>
          </a:p>
        </p:txBody>
      </p:sp>
      <p:pic>
        <p:nvPicPr>
          <p:cNvPr id="911" name="Google Shape;911;p140"/>
          <p:cNvPicPr preferRelativeResize="0"/>
          <p:nvPr/>
        </p:nvPicPr>
        <p:blipFill>
          <a:blip r:embed="rId3">
            <a:alphaModFix/>
          </a:blip>
          <a:stretch>
            <a:fillRect/>
          </a:stretch>
        </p:blipFill>
        <p:spPr>
          <a:xfrm>
            <a:off x="468850" y="1025350"/>
            <a:ext cx="11254796" cy="5652654"/>
          </a:xfrm>
          <a:prstGeom prst="rect">
            <a:avLst/>
          </a:prstGeom>
          <a:noFill/>
          <a:ln>
            <a:noFill/>
          </a:ln>
        </p:spPr>
      </p:pic>
    </p:spTree>
    <p:extLst>
      <p:ext uri="{BB962C8B-B14F-4D97-AF65-F5344CB8AC3E}">
        <p14:creationId xmlns:p14="http://schemas.microsoft.com/office/powerpoint/2010/main" val="6663638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41"/>
          <p:cNvSpPr txBox="1">
            <a:spLocks noGrp="1"/>
          </p:cNvSpPr>
          <p:nvPr>
            <p:ph type="body" idx="1"/>
          </p:nvPr>
        </p:nvSpPr>
        <p:spPr>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sz="3000"/>
              <a:t>Conway’s Law:</a:t>
            </a:r>
            <a:endParaRPr sz="3000"/>
          </a:p>
          <a:p>
            <a:pPr marL="0" lvl="0" indent="0" algn="l" rtl="0">
              <a:spcBef>
                <a:spcPts val="1000"/>
              </a:spcBef>
              <a:spcAft>
                <a:spcPts val="600"/>
              </a:spcAft>
              <a:buNone/>
            </a:pPr>
            <a:r>
              <a:rPr lang="en-US"/>
              <a:t>Organizations which design systems are constrained to produce designs which are copies of the communication structures of these organizations</a:t>
            </a:r>
            <a:endParaRPr/>
          </a:p>
        </p:txBody>
      </p:sp>
      <p:sp>
        <p:nvSpPr>
          <p:cNvPr id="918" name="Google Shape;918;p141"/>
          <p:cNvSpPr txBox="1">
            <a:spLocks noGrp="1"/>
          </p:cNvSpPr>
          <p:nvPr>
            <p:ph type="body" idx="2"/>
          </p:nvPr>
        </p:nvSpPr>
        <p:spPr>
          <a:prstGeom prst="rect">
            <a:avLst/>
          </a:prstGeom>
        </p:spPr>
        <p:txBody>
          <a:bodyPr spcFirstLastPara="1" wrap="square" lIns="91425" tIns="45700" rIns="91425" bIns="45700" anchor="ctr" anchorCtr="0">
            <a:noAutofit/>
          </a:bodyPr>
          <a:lstStyle/>
          <a:p>
            <a:pPr marL="0" lvl="0" indent="0" algn="r" rtl="0">
              <a:spcBef>
                <a:spcPts val="1000"/>
              </a:spcBef>
              <a:spcAft>
                <a:spcPts val="0"/>
              </a:spcAft>
              <a:buNone/>
            </a:pPr>
            <a:endParaRPr/>
          </a:p>
        </p:txBody>
      </p:sp>
    </p:spTree>
    <p:extLst>
      <p:ext uri="{BB962C8B-B14F-4D97-AF65-F5344CB8AC3E}">
        <p14:creationId xmlns:p14="http://schemas.microsoft.com/office/powerpoint/2010/main" val="9730541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142"/>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Conway’s Law</a:t>
            </a:r>
            <a:endParaRPr/>
          </a:p>
        </p:txBody>
      </p:sp>
      <p:pic>
        <p:nvPicPr>
          <p:cNvPr id="925" name="Google Shape;925;p142"/>
          <p:cNvPicPr preferRelativeResize="0"/>
          <p:nvPr/>
        </p:nvPicPr>
        <p:blipFill>
          <a:blip r:embed="rId3">
            <a:alphaModFix/>
          </a:blip>
          <a:stretch>
            <a:fillRect/>
          </a:stretch>
        </p:blipFill>
        <p:spPr>
          <a:xfrm>
            <a:off x="2733925" y="1329125"/>
            <a:ext cx="6724650" cy="4667250"/>
          </a:xfrm>
          <a:prstGeom prst="rect">
            <a:avLst/>
          </a:prstGeom>
          <a:noFill/>
          <a:ln>
            <a:noFill/>
          </a:ln>
        </p:spPr>
      </p:pic>
    </p:spTree>
    <p:extLst>
      <p:ext uri="{BB962C8B-B14F-4D97-AF65-F5344CB8AC3E}">
        <p14:creationId xmlns:p14="http://schemas.microsoft.com/office/powerpoint/2010/main" val="228606718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43"/>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Conway’s Law</a:t>
            </a:r>
            <a:endParaRPr/>
          </a:p>
        </p:txBody>
      </p:sp>
      <p:pic>
        <p:nvPicPr>
          <p:cNvPr id="932" name="Google Shape;932;p143"/>
          <p:cNvPicPr preferRelativeResize="0"/>
          <p:nvPr/>
        </p:nvPicPr>
        <p:blipFill>
          <a:blip r:embed="rId3">
            <a:alphaModFix/>
          </a:blip>
          <a:stretch>
            <a:fillRect/>
          </a:stretch>
        </p:blipFill>
        <p:spPr>
          <a:xfrm>
            <a:off x="2047125" y="1176775"/>
            <a:ext cx="8010525" cy="4581525"/>
          </a:xfrm>
          <a:prstGeom prst="rect">
            <a:avLst/>
          </a:prstGeom>
          <a:noFill/>
          <a:ln>
            <a:noFill/>
          </a:ln>
        </p:spPr>
      </p:pic>
    </p:spTree>
    <p:extLst>
      <p:ext uri="{BB962C8B-B14F-4D97-AF65-F5344CB8AC3E}">
        <p14:creationId xmlns:p14="http://schemas.microsoft.com/office/powerpoint/2010/main" val="20394025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144"/>
          <p:cNvSpPr txBox="1">
            <a:spLocks noGrp="1"/>
          </p:cNvSpPr>
          <p:nvPr>
            <p:ph type="body" idx="1"/>
          </p:nvPr>
        </p:nvSpPr>
        <p:spPr>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sz="3000"/>
              <a:t>Inverse Conway Manoeuvre:</a:t>
            </a:r>
            <a:endParaRPr sz="3000"/>
          </a:p>
          <a:p>
            <a:pPr marL="0" lvl="0" indent="0" algn="l" rtl="0">
              <a:spcBef>
                <a:spcPts val="1000"/>
              </a:spcBef>
              <a:spcAft>
                <a:spcPts val="600"/>
              </a:spcAft>
              <a:buNone/>
            </a:pPr>
            <a:r>
              <a:rPr lang="en-US"/>
              <a:t>Design the organization you want, the architecture will follow (kicking and screaming)</a:t>
            </a:r>
            <a:endParaRPr/>
          </a:p>
        </p:txBody>
      </p:sp>
      <p:sp>
        <p:nvSpPr>
          <p:cNvPr id="939" name="Google Shape;939;p144"/>
          <p:cNvSpPr txBox="1">
            <a:spLocks noGrp="1"/>
          </p:cNvSpPr>
          <p:nvPr>
            <p:ph type="body" idx="2"/>
          </p:nvPr>
        </p:nvSpPr>
        <p:spPr>
          <a:prstGeom prst="rect">
            <a:avLst/>
          </a:prstGeom>
        </p:spPr>
        <p:txBody>
          <a:bodyPr spcFirstLastPara="1" wrap="square" lIns="91425" tIns="45700" rIns="91425" bIns="45700" anchor="ctr" anchorCtr="0">
            <a:noAutofit/>
          </a:bodyPr>
          <a:lstStyle/>
          <a:p>
            <a:pPr marL="0" lvl="0" indent="0" algn="r" rtl="0">
              <a:spcBef>
                <a:spcPts val="1000"/>
              </a:spcBef>
              <a:spcAft>
                <a:spcPts val="0"/>
              </a:spcAft>
              <a:buNone/>
            </a:pPr>
            <a:endParaRPr/>
          </a:p>
        </p:txBody>
      </p:sp>
    </p:spTree>
    <p:extLst>
      <p:ext uri="{BB962C8B-B14F-4D97-AF65-F5344CB8AC3E}">
        <p14:creationId xmlns:p14="http://schemas.microsoft.com/office/powerpoint/2010/main" val="10978598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145"/>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Inverse Conway Manoeuvre</a:t>
            </a:r>
            <a:endParaRPr/>
          </a:p>
        </p:txBody>
      </p:sp>
      <p:pic>
        <p:nvPicPr>
          <p:cNvPr id="946" name="Google Shape;946;p145"/>
          <p:cNvPicPr preferRelativeResize="0"/>
          <p:nvPr/>
        </p:nvPicPr>
        <p:blipFill>
          <a:blip r:embed="rId3">
            <a:alphaModFix/>
          </a:blip>
          <a:stretch>
            <a:fillRect/>
          </a:stretch>
        </p:blipFill>
        <p:spPr>
          <a:xfrm>
            <a:off x="4695825" y="1224550"/>
            <a:ext cx="2800350" cy="3571875"/>
          </a:xfrm>
          <a:prstGeom prst="rect">
            <a:avLst/>
          </a:prstGeom>
          <a:noFill/>
          <a:ln>
            <a:noFill/>
          </a:ln>
        </p:spPr>
      </p:pic>
    </p:spTree>
    <p:extLst>
      <p:ext uri="{BB962C8B-B14F-4D97-AF65-F5344CB8AC3E}">
        <p14:creationId xmlns:p14="http://schemas.microsoft.com/office/powerpoint/2010/main" val="220048356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146"/>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Inverse Conway Manoeuvre</a:t>
            </a:r>
            <a:endParaRPr/>
          </a:p>
        </p:txBody>
      </p:sp>
      <p:pic>
        <p:nvPicPr>
          <p:cNvPr id="953" name="Google Shape;953;p146"/>
          <p:cNvPicPr preferRelativeResize="0"/>
          <p:nvPr/>
        </p:nvPicPr>
        <p:blipFill>
          <a:blip r:embed="rId3">
            <a:alphaModFix/>
          </a:blip>
          <a:stretch>
            <a:fillRect/>
          </a:stretch>
        </p:blipFill>
        <p:spPr>
          <a:xfrm>
            <a:off x="2056375" y="1618250"/>
            <a:ext cx="2800350" cy="3571875"/>
          </a:xfrm>
          <a:prstGeom prst="rect">
            <a:avLst/>
          </a:prstGeom>
          <a:noFill/>
          <a:ln>
            <a:noFill/>
          </a:ln>
        </p:spPr>
      </p:pic>
      <p:pic>
        <p:nvPicPr>
          <p:cNvPr id="954" name="Google Shape;954;p146"/>
          <p:cNvPicPr preferRelativeResize="0"/>
          <p:nvPr/>
        </p:nvPicPr>
        <p:blipFill>
          <a:blip r:embed="rId4">
            <a:alphaModFix/>
          </a:blip>
          <a:stretch>
            <a:fillRect/>
          </a:stretch>
        </p:blipFill>
        <p:spPr>
          <a:xfrm>
            <a:off x="5009125" y="1444825"/>
            <a:ext cx="6343650" cy="3848100"/>
          </a:xfrm>
          <a:prstGeom prst="rect">
            <a:avLst/>
          </a:prstGeom>
          <a:noFill/>
          <a:ln>
            <a:noFill/>
          </a:ln>
        </p:spPr>
      </p:pic>
    </p:spTree>
    <p:extLst>
      <p:ext uri="{BB962C8B-B14F-4D97-AF65-F5344CB8AC3E}">
        <p14:creationId xmlns:p14="http://schemas.microsoft.com/office/powerpoint/2010/main" val="1941878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6"/>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12 Factors: External Dependencies</a:t>
            </a:r>
            <a:endParaRPr dirty="0"/>
          </a:p>
        </p:txBody>
      </p:sp>
      <p:sp>
        <p:nvSpPr>
          <p:cNvPr id="351" name="Google Shape;351;p56"/>
          <p:cNvSpPr txBox="1">
            <a:spLocks noGrp="1"/>
          </p:cNvSpPr>
          <p:nvPr>
            <p:ph idx="1"/>
          </p:nvPr>
        </p:nvSpPr>
        <p:spPr>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dirty="0"/>
              <a:t>Abstract Infrastructure Dependencies</a:t>
            </a:r>
            <a:endParaRPr dirty="0"/>
          </a:p>
          <a:p>
            <a:pPr marL="0" lvl="0" indent="0" algn="l" rtl="0">
              <a:spcBef>
                <a:spcPts val="1000"/>
              </a:spcBef>
              <a:spcAft>
                <a:spcPts val="0"/>
              </a:spcAft>
              <a:buNone/>
            </a:pPr>
            <a:r>
              <a:rPr lang="en-US" dirty="0"/>
              <a:t>Use URLs for Services</a:t>
            </a:r>
            <a:endParaRPr dirty="0"/>
          </a:p>
          <a:p>
            <a:pPr marL="0" lvl="0" indent="0" algn="l" rtl="0">
              <a:spcBef>
                <a:spcPts val="1000"/>
              </a:spcBef>
              <a:spcAft>
                <a:spcPts val="600"/>
              </a:spcAft>
              <a:buNone/>
            </a:pPr>
            <a:r>
              <a:rPr lang="en-US" dirty="0"/>
              <a:t>Stateless Services</a:t>
            </a:r>
            <a:endParaRPr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147"/>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1"/>
              </a:buClr>
              <a:buSzPts val="4200"/>
              <a:buFont typeface="Arial"/>
              <a:buNone/>
            </a:pPr>
            <a:r>
              <a:rPr lang="en-US"/>
              <a:t>EXAMPLE: EVOLVE A LEGACY APP</a:t>
            </a:r>
            <a:endParaRPr/>
          </a:p>
        </p:txBody>
      </p:sp>
    </p:spTree>
    <p:extLst>
      <p:ext uri="{BB962C8B-B14F-4D97-AF65-F5344CB8AC3E}">
        <p14:creationId xmlns:p14="http://schemas.microsoft.com/office/powerpoint/2010/main" val="418358456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148"/>
          <p:cNvSpPr txBox="1">
            <a:spLocks noGrp="1"/>
          </p:cNvSpPr>
          <p:nvPr>
            <p:ph type="body" idx="2"/>
          </p:nvPr>
        </p:nvSpPr>
        <p:spPr>
          <a:prstGeom prst="rect">
            <a:avLst/>
          </a:prstGeom>
        </p:spPr>
        <p:txBody>
          <a:bodyPr spcFirstLastPara="1" wrap="square" lIns="91425" tIns="45700" rIns="91425" bIns="45700" anchor="ctr" anchorCtr="0">
            <a:noAutofit/>
          </a:bodyPr>
          <a:lstStyle/>
          <a:p>
            <a:pPr marL="0" lvl="0" indent="0" algn="r" rtl="0">
              <a:spcBef>
                <a:spcPts val="1000"/>
              </a:spcBef>
              <a:spcAft>
                <a:spcPts val="0"/>
              </a:spcAft>
              <a:buNone/>
            </a:pPr>
            <a:endParaRPr/>
          </a:p>
        </p:txBody>
      </p:sp>
      <p:sp>
        <p:nvSpPr>
          <p:cNvPr id="966" name="Google Shape;966;p148"/>
          <p:cNvSpPr txBox="1"/>
          <p:nvPr/>
        </p:nvSpPr>
        <p:spPr>
          <a:xfrm>
            <a:off x="954150" y="902350"/>
            <a:ext cx="5242200" cy="47163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1000"/>
              </a:spcBef>
              <a:spcAft>
                <a:spcPts val="0"/>
              </a:spcAft>
              <a:buNone/>
            </a:pPr>
            <a:r>
              <a:rPr lang="en-US" sz="2800">
                <a:solidFill>
                  <a:srgbClr val="262626"/>
                </a:solidFill>
              </a:rPr>
              <a:t>Testable Islands</a:t>
            </a:r>
            <a:endParaRPr sz="2800">
              <a:solidFill>
                <a:srgbClr val="262626"/>
              </a:solidFill>
            </a:endParaRPr>
          </a:p>
          <a:p>
            <a:pPr marL="0" lvl="0" indent="0" algn="l" rtl="0">
              <a:lnSpc>
                <a:spcPct val="110000"/>
              </a:lnSpc>
              <a:spcBef>
                <a:spcPts val="1000"/>
              </a:spcBef>
              <a:spcAft>
                <a:spcPts val="0"/>
              </a:spcAft>
              <a:buNone/>
            </a:pPr>
            <a:r>
              <a:rPr lang="en-US" sz="2800">
                <a:solidFill>
                  <a:srgbClr val="262626"/>
                </a:solidFill>
              </a:rPr>
              <a:t>Dependency Injection </a:t>
            </a:r>
            <a:br>
              <a:rPr lang="en-US" sz="2800">
                <a:solidFill>
                  <a:srgbClr val="262626"/>
                </a:solidFill>
              </a:rPr>
            </a:br>
            <a:r>
              <a:rPr lang="en-US" sz="2800">
                <a:solidFill>
                  <a:srgbClr val="262626"/>
                </a:solidFill>
              </a:rPr>
              <a:t>  / Inversion of Control</a:t>
            </a:r>
            <a:endParaRPr sz="2800">
              <a:solidFill>
                <a:srgbClr val="262626"/>
              </a:solidFill>
            </a:endParaRPr>
          </a:p>
          <a:p>
            <a:pPr marL="0" lvl="0" indent="0" algn="l" rtl="0">
              <a:lnSpc>
                <a:spcPct val="110000"/>
              </a:lnSpc>
              <a:spcBef>
                <a:spcPts val="1000"/>
              </a:spcBef>
              <a:spcAft>
                <a:spcPts val="0"/>
              </a:spcAft>
              <a:buNone/>
            </a:pPr>
            <a:r>
              <a:rPr lang="en-US" sz="2800">
                <a:solidFill>
                  <a:srgbClr val="262626"/>
                </a:solidFill>
              </a:rPr>
              <a:t>Platforms not Programs</a:t>
            </a:r>
            <a:endParaRPr sz="2800">
              <a:solidFill>
                <a:srgbClr val="262626"/>
              </a:solidFill>
            </a:endParaRPr>
          </a:p>
          <a:p>
            <a:pPr marL="0" lvl="0" indent="0" algn="l" rtl="0">
              <a:lnSpc>
                <a:spcPct val="110000"/>
              </a:lnSpc>
              <a:spcBef>
                <a:spcPts val="1000"/>
              </a:spcBef>
              <a:spcAft>
                <a:spcPts val="0"/>
              </a:spcAft>
              <a:buNone/>
            </a:pPr>
            <a:r>
              <a:rPr lang="en-US" sz="2800">
                <a:solidFill>
                  <a:srgbClr val="262626"/>
                </a:solidFill>
              </a:rPr>
              <a:t>Emergent Architecture</a:t>
            </a:r>
            <a:endParaRPr sz="2800">
              <a:solidFill>
                <a:srgbClr val="262626"/>
              </a:solidFill>
            </a:endParaRPr>
          </a:p>
          <a:p>
            <a:pPr marL="0" lvl="0" indent="0" algn="l" rtl="0">
              <a:lnSpc>
                <a:spcPct val="110000"/>
              </a:lnSpc>
              <a:spcBef>
                <a:spcPts val="1000"/>
              </a:spcBef>
              <a:spcAft>
                <a:spcPts val="600"/>
              </a:spcAft>
              <a:buNone/>
            </a:pPr>
            <a:endParaRPr sz="2800">
              <a:solidFill>
                <a:srgbClr val="262626"/>
              </a:solidFill>
            </a:endParaRPr>
          </a:p>
        </p:txBody>
      </p:sp>
      <p:sp>
        <p:nvSpPr>
          <p:cNvPr id="967" name="Google Shape;967;p148"/>
          <p:cNvSpPr txBox="1"/>
          <p:nvPr/>
        </p:nvSpPr>
        <p:spPr>
          <a:xfrm>
            <a:off x="6454400" y="902350"/>
            <a:ext cx="5242200" cy="47163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1000"/>
              </a:spcBef>
              <a:spcAft>
                <a:spcPts val="0"/>
              </a:spcAft>
              <a:buNone/>
            </a:pPr>
            <a:r>
              <a:rPr lang="en-US" sz="2800">
                <a:solidFill>
                  <a:srgbClr val="262626"/>
                </a:solidFill>
              </a:rPr>
              <a:t>Anti-corruption Layer</a:t>
            </a:r>
            <a:endParaRPr sz="2800">
              <a:solidFill>
                <a:srgbClr val="262626"/>
              </a:solidFill>
            </a:endParaRPr>
          </a:p>
          <a:p>
            <a:pPr marL="0" lvl="0" indent="0" algn="l" rtl="0">
              <a:lnSpc>
                <a:spcPct val="110000"/>
              </a:lnSpc>
              <a:spcBef>
                <a:spcPts val="1000"/>
              </a:spcBef>
              <a:spcAft>
                <a:spcPts val="0"/>
              </a:spcAft>
              <a:buNone/>
            </a:pPr>
            <a:r>
              <a:rPr lang="en-US" sz="2800">
                <a:solidFill>
                  <a:srgbClr val="262626"/>
                </a:solidFill>
              </a:rPr>
              <a:t>Strangler Pattern</a:t>
            </a:r>
            <a:endParaRPr sz="2800">
              <a:solidFill>
                <a:srgbClr val="262626"/>
              </a:solidFill>
            </a:endParaRPr>
          </a:p>
          <a:p>
            <a:pPr marL="0" lvl="0" indent="0" algn="l" rtl="0">
              <a:lnSpc>
                <a:spcPct val="110000"/>
              </a:lnSpc>
              <a:spcBef>
                <a:spcPts val="1000"/>
              </a:spcBef>
              <a:spcAft>
                <a:spcPts val="0"/>
              </a:spcAft>
              <a:buNone/>
            </a:pPr>
            <a:r>
              <a:rPr lang="en-US" sz="2800">
                <a:solidFill>
                  <a:srgbClr val="262626"/>
                </a:solidFill>
              </a:rPr>
              <a:t>Automated Testing (UI, Integration, Unit)</a:t>
            </a:r>
            <a:endParaRPr sz="2800">
              <a:solidFill>
                <a:srgbClr val="262626"/>
              </a:solidFill>
            </a:endParaRPr>
          </a:p>
          <a:p>
            <a:pPr marL="0" lvl="0" indent="0" algn="l" rtl="0">
              <a:lnSpc>
                <a:spcPct val="110000"/>
              </a:lnSpc>
              <a:spcBef>
                <a:spcPts val="1000"/>
              </a:spcBef>
              <a:spcAft>
                <a:spcPts val="600"/>
              </a:spcAft>
              <a:buNone/>
            </a:pPr>
            <a:r>
              <a:rPr lang="en-US" sz="2800">
                <a:solidFill>
                  <a:srgbClr val="262626"/>
                </a:solidFill>
              </a:rPr>
              <a:t>Onion/Clean Architecture</a:t>
            </a:r>
            <a:endParaRPr sz="2800">
              <a:solidFill>
                <a:srgbClr val="262626"/>
              </a:solidFill>
            </a:endParaRPr>
          </a:p>
        </p:txBody>
      </p:sp>
    </p:spTree>
    <p:extLst>
      <p:ext uri="{BB962C8B-B14F-4D97-AF65-F5344CB8AC3E}">
        <p14:creationId xmlns:p14="http://schemas.microsoft.com/office/powerpoint/2010/main" val="259234285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149"/>
          <p:cNvSpPr txBox="1">
            <a:spLocks noGrp="1"/>
          </p:cNvSpPr>
          <p:nvPr>
            <p:ph type="ctrTitle"/>
          </p:nvPr>
        </p:nvSpPr>
        <p:spPr>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Questions / Discussion/ Parking Lot?</a:t>
            </a:r>
            <a:endParaRPr/>
          </a:p>
        </p:txBody>
      </p:sp>
    </p:spTree>
    <p:extLst>
      <p:ext uri="{BB962C8B-B14F-4D97-AF65-F5344CB8AC3E}">
        <p14:creationId xmlns:p14="http://schemas.microsoft.com/office/powerpoint/2010/main" val="25344342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Tree>
    <p:extLst>
      <p:ext uri="{BB962C8B-B14F-4D97-AF65-F5344CB8AC3E}">
        <p14:creationId xmlns:p14="http://schemas.microsoft.com/office/powerpoint/2010/main" val="44076261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Tree>
    <p:extLst>
      <p:ext uri="{BB962C8B-B14F-4D97-AF65-F5344CB8AC3E}">
        <p14:creationId xmlns:p14="http://schemas.microsoft.com/office/powerpoint/2010/main" val="27267217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52"/>
          <p:cNvSpPr txBox="1">
            <a:spLocks noGrp="1"/>
          </p:cNvSpPr>
          <p:nvPr>
            <p:ph type="title"/>
          </p:nvPr>
        </p:nvSpPr>
        <p:spPr>
          <a:xfrm>
            <a:off x="595750" y="5957456"/>
            <a:ext cx="11001000" cy="720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Synchronous Messaging</a:t>
            </a:r>
            <a:endParaRPr/>
          </a:p>
        </p:txBody>
      </p:sp>
      <p:sp>
        <p:nvSpPr>
          <p:cNvPr id="990" name="Google Shape;990;p152"/>
          <p:cNvSpPr txBox="1"/>
          <p:nvPr/>
        </p:nvSpPr>
        <p:spPr>
          <a:xfrm>
            <a:off x="349750" y="2626800"/>
            <a:ext cx="5446800" cy="30000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None/>
            </a:pPr>
            <a:r>
              <a:rPr lang="en-US" sz="2800" b="1">
                <a:solidFill>
                  <a:srgbClr val="262626"/>
                </a:solidFill>
              </a:rPr>
              <a:t>Why?</a:t>
            </a:r>
            <a:endParaRPr sz="2800" b="1">
              <a:solidFill>
                <a:srgbClr val="262626"/>
              </a:solidFill>
            </a:endParaRPr>
          </a:p>
          <a:p>
            <a:pPr marL="0" lvl="0" indent="0" algn="l" rtl="0">
              <a:lnSpc>
                <a:spcPct val="110000"/>
              </a:lnSpc>
              <a:spcBef>
                <a:spcPts val="1000"/>
              </a:spcBef>
              <a:spcAft>
                <a:spcPts val="0"/>
              </a:spcAft>
              <a:buNone/>
            </a:pPr>
            <a:r>
              <a:rPr lang="en-US" sz="2800">
                <a:solidFill>
                  <a:srgbClr val="262626"/>
                </a:solidFill>
              </a:rPr>
              <a:t>Easy to understand</a:t>
            </a:r>
            <a:endParaRPr sz="2800">
              <a:solidFill>
                <a:srgbClr val="262626"/>
              </a:solidFill>
            </a:endParaRPr>
          </a:p>
          <a:p>
            <a:pPr marL="0" lvl="0" indent="0" algn="l" rtl="0">
              <a:lnSpc>
                <a:spcPct val="110000"/>
              </a:lnSpc>
              <a:spcBef>
                <a:spcPts val="1000"/>
              </a:spcBef>
              <a:spcAft>
                <a:spcPts val="0"/>
              </a:spcAft>
              <a:buNone/>
            </a:pPr>
            <a:r>
              <a:rPr lang="en-US" sz="2800">
                <a:solidFill>
                  <a:srgbClr val="262626"/>
                </a:solidFill>
              </a:rPr>
              <a:t>Easy to implement</a:t>
            </a:r>
            <a:endParaRPr sz="2800">
              <a:solidFill>
                <a:srgbClr val="262626"/>
              </a:solidFill>
            </a:endParaRPr>
          </a:p>
          <a:p>
            <a:pPr marL="0" lvl="0" indent="0" algn="l" rtl="0">
              <a:lnSpc>
                <a:spcPct val="110000"/>
              </a:lnSpc>
              <a:spcBef>
                <a:spcPts val="1000"/>
              </a:spcBef>
              <a:spcAft>
                <a:spcPts val="0"/>
              </a:spcAft>
              <a:buNone/>
            </a:pPr>
            <a:r>
              <a:rPr lang="en-US" sz="2800">
                <a:solidFill>
                  <a:srgbClr val="262626"/>
                </a:solidFill>
              </a:rPr>
              <a:t>Lots of tools and frameworks</a:t>
            </a:r>
            <a:endParaRPr sz="2800">
              <a:solidFill>
                <a:srgbClr val="262626"/>
              </a:solidFill>
            </a:endParaRPr>
          </a:p>
          <a:p>
            <a:pPr marL="0" lvl="0" indent="0" algn="l" rtl="0">
              <a:lnSpc>
                <a:spcPct val="110000"/>
              </a:lnSpc>
              <a:spcBef>
                <a:spcPts val="1000"/>
              </a:spcBef>
              <a:spcAft>
                <a:spcPts val="0"/>
              </a:spcAft>
              <a:buNone/>
            </a:pPr>
            <a:r>
              <a:rPr lang="en-US" sz="2800">
                <a:solidFill>
                  <a:srgbClr val="262626"/>
                </a:solidFill>
              </a:rPr>
              <a:t>Immediate error feedback</a:t>
            </a:r>
            <a:endParaRPr sz="2800">
              <a:solidFill>
                <a:srgbClr val="262626"/>
              </a:solidFill>
            </a:endParaRPr>
          </a:p>
          <a:p>
            <a:pPr marL="0" lvl="0" indent="0" algn="l" rtl="0">
              <a:lnSpc>
                <a:spcPct val="110000"/>
              </a:lnSpc>
              <a:spcBef>
                <a:spcPts val="1000"/>
              </a:spcBef>
              <a:spcAft>
                <a:spcPts val="600"/>
              </a:spcAft>
              <a:buNone/>
            </a:pPr>
            <a:endParaRPr sz="2800">
              <a:solidFill>
                <a:srgbClr val="262626"/>
              </a:solidFill>
            </a:endParaRPr>
          </a:p>
        </p:txBody>
      </p:sp>
      <p:pic>
        <p:nvPicPr>
          <p:cNvPr id="991" name="Google Shape;991;p152"/>
          <p:cNvPicPr preferRelativeResize="0"/>
          <p:nvPr/>
        </p:nvPicPr>
        <p:blipFill rotWithShape="1">
          <a:blip r:embed="rId3">
            <a:alphaModFix/>
          </a:blip>
          <a:srcRect t="38065"/>
          <a:stretch/>
        </p:blipFill>
        <p:spPr>
          <a:xfrm>
            <a:off x="2994475" y="426050"/>
            <a:ext cx="5495925" cy="1870075"/>
          </a:xfrm>
          <a:prstGeom prst="rect">
            <a:avLst/>
          </a:prstGeom>
          <a:noFill/>
          <a:ln>
            <a:noFill/>
          </a:ln>
        </p:spPr>
      </p:pic>
      <p:sp>
        <p:nvSpPr>
          <p:cNvPr id="992" name="Google Shape;992;p152"/>
          <p:cNvSpPr txBox="1"/>
          <p:nvPr/>
        </p:nvSpPr>
        <p:spPr>
          <a:xfrm>
            <a:off x="6539025" y="2626788"/>
            <a:ext cx="4446300" cy="30000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None/>
            </a:pPr>
            <a:r>
              <a:rPr lang="en-US" sz="2800" b="1">
                <a:solidFill>
                  <a:srgbClr val="262626"/>
                </a:solidFill>
              </a:rPr>
              <a:t>Why Not?</a:t>
            </a:r>
            <a:endParaRPr sz="2800" b="1">
              <a:solidFill>
                <a:srgbClr val="262626"/>
              </a:solidFill>
            </a:endParaRPr>
          </a:p>
          <a:p>
            <a:pPr marL="0" lvl="0" indent="0" algn="l" rtl="0">
              <a:lnSpc>
                <a:spcPct val="110000"/>
              </a:lnSpc>
              <a:spcBef>
                <a:spcPts val="1000"/>
              </a:spcBef>
              <a:spcAft>
                <a:spcPts val="0"/>
              </a:spcAft>
              <a:buNone/>
            </a:pPr>
            <a:r>
              <a:rPr lang="en-US" sz="2800">
                <a:solidFill>
                  <a:srgbClr val="262626"/>
                </a:solidFill>
              </a:rPr>
              <a:t>Scalability</a:t>
            </a:r>
            <a:endParaRPr sz="2800">
              <a:solidFill>
                <a:srgbClr val="262626"/>
              </a:solidFill>
            </a:endParaRPr>
          </a:p>
          <a:p>
            <a:pPr marL="0" lvl="0" indent="0" algn="l" rtl="0">
              <a:lnSpc>
                <a:spcPct val="110000"/>
              </a:lnSpc>
              <a:spcBef>
                <a:spcPts val="1000"/>
              </a:spcBef>
              <a:spcAft>
                <a:spcPts val="0"/>
              </a:spcAft>
              <a:buNone/>
            </a:pPr>
            <a:r>
              <a:rPr lang="en-US" sz="2800">
                <a:solidFill>
                  <a:srgbClr val="262626"/>
                </a:solidFill>
              </a:rPr>
              <a:t>Coupling</a:t>
            </a:r>
            <a:endParaRPr sz="2800">
              <a:solidFill>
                <a:srgbClr val="262626"/>
              </a:solidFill>
            </a:endParaRPr>
          </a:p>
          <a:p>
            <a:pPr marL="0" lvl="0" indent="0" algn="l" rtl="0">
              <a:lnSpc>
                <a:spcPct val="110000"/>
              </a:lnSpc>
              <a:spcBef>
                <a:spcPts val="1000"/>
              </a:spcBef>
              <a:spcAft>
                <a:spcPts val="0"/>
              </a:spcAft>
              <a:buNone/>
            </a:pPr>
            <a:r>
              <a:rPr lang="en-US" sz="2800">
                <a:solidFill>
                  <a:srgbClr val="262626"/>
                </a:solidFill>
              </a:rPr>
              <a:t>Long running processes</a:t>
            </a:r>
            <a:endParaRPr sz="2800">
              <a:solidFill>
                <a:srgbClr val="262626"/>
              </a:solidFill>
            </a:endParaRPr>
          </a:p>
          <a:p>
            <a:pPr marL="0" lvl="0" indent="0" algn="l" rtl="0">
              <a:lnSpc>
                <a:spcPct val="110000"/>
              </a:lnSpc>
              <a:spcBef>
                <a:spcPts val="1000"/>
              </a:spcBef>
              <a:spcAft>
                <a:spcPts val="600"/>
              </a:spcAft>
              <a:buNone/>
            </a:pPr>
            <a:r>
              <a:rPr lang="en-US" sz="2800" b="1">
                <a:solidFill>
                  <a:srgbClr val="262626"/>
                </a:solidFill>
              </a:rPr>
              <a:t>Reliability</a:t>
            </a:r>
            <a:endParaRPr sz="2800">
              <a:solidFill>
                <a:srgbClr val="262626"/>
              </a:solidFill>
            </a:endParaRPr>
          </a:p>
        </p:txBody>
      </p:sp>
    </p:spTree>
    <p:extLst>
      <p:ext uri="{BB962C8B-B14F-4D97-AF65-F5344CB8AC3E}">
        <p14:creationId xmlns:p14="http://schemas.microsoft.com/office/powerpoint/2010/main" val="10579694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153"/>
          <p:cNvSpPr txBox="1">
            <a:spLocks noGrp="1"/>
          </p:cNvSpPr>
          <p:nvPr>
            <p:ph type="title"/>
          </p:nvPr>
        </p:nvSpPr>
        <p:spPr>
          <a:xfrm>
            <a:off x="595750" y="5957456"/>
            <a:ext cx="11001000" cy="720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Asynchronous</a:t>
            </a:r>
            <a:endParaRPr/>
          </a:p>
        </p:txBody>
      </p:sp>
      <p:sp>
        <p:nvSpPr>
          <p:cNvPr id="999" name="Google Shape;999;p153"/>
          <p:cNvSpPr txBox="1"/>
          <p:nvPr/>
        </p:nvSpPr>
        <p:spPr>
          <a:xfrm>
            <a:off x="349750" y="3068250"/>
            <a:ext cx="4446300" cy="26268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None/>
            </a:pPr>
            <a:r>
              <a:rPr lang="en-US" sz="2800" b="1">
                <a:solidFill>
                  <a:srgbClr val="262626"/>
                </a:solidFill>
              </a:rPr>
              <a:t>Why?</a:t>
            </a:r>
            <a:endParaRPr sz="2800" b="1">
              <a:solidFill>
                <a:srgbClr val="262626"/>
              </a:solidFill>
            </a:endParaRPr>
          </a:p>
          <a:p>
            <a:pPr marL="0" lvl="0" indent="0" algn="l" rtl="0">
              <a:lnSpc>
                <a:spcPct val="110000"/>
              </a:lnSpc>
              <a:spcBef>
                <a:spcPts val="1000"/>
              </a:spcBef>
              <a:spcAft>
                <a:spcPts val="0"/>
              </a:spcAft>
              <a:buNone/>
            </a:pPr>
            <a:r>
              <a:rPr lang="en-US" sz="2200">
                <a:solidFill>
                  <a:srgbClr val="262626"/>
                </a:solidFill>
              </a:rPr>
              <a:t>Responsiveness</a:t>
            </a:r>
            <a:endParaRPr sz="2200">
              <a:solidFill>
                <a:srgbClr val="262626"/>
              </a:solidFill>
            </a:endParaRPr>
          </a:p>
          <a:p>
            <a:pPr marL="0" lvl="0" indent="0" algn="l" rtl="0">
              <a:lnSpc>
                <a:spcPct val="110000"/>
              </a:lnSpc>
              <a:spcBef>
                <a:spcPts val="1000"/>
              </a:spcBef>
              <a:spcAft>
                <a:spcPts val="0"/>
              </a:spcAft>
              <a:buNone/>
            </a:pPr>
            <a:r>
              <a:rPr lang="en-US" sz="2200">
                <a:solidFill>
                  <a:srgbClr val="262626"/>
                </a:solidFill>
              </a:rPr>
              <a:t>Scalability</a:t>
            </a:r>
            <a:endParaRPr sz="2200">
              <a:solidFill>
                <a:srgbClr val="262626"/>
              </a:solidFill>
            </a:endParaRPr>
          </a:p>
          <a:p>
            <a:pPr marL="0" lvl="0" indent="0" algn="l" rtl="0">
              <a:lnSpc>
                <a:spcPct val="110000"/>
              </a:lnSpc>
              <a:spcBef>
                <a:spcPts val="1000"/>
              </a:spcBef>
              <a:spcAft>
                <a:spcPts val="0"/>
              </a:spcAft>
              <a:buNone/>
            </a:pPr>
            <a:r>
              <a:rPr lang="en-US" sz="2200">
                <a:solidFill>
                  <a:srgbClr val="262626"/>
                </a:solidFill>
              </a:rPr>
              <a:t>Fire and forget</a:t>
            </a:r>
            <a:endParaRPr sz="2200">
              <a:solidFill>
                <a:srgbClr val="262626"/>
              </a:solidFill>
            </a:endParaRPr>
          </a:p>
          <a:p>
            <a:pPr marL="0" lvl="0" indent="0" algn="l" rtl="0">
              <a:lnSpc>
                <a:spcPct val="110000"/>
              </a:lnSpc>
              <a:spcBef>
                <a:spcPts val="1000"/>
              </a:spcBef>
              <a:spcAft>
                <a:spcPts val="600"/>
              </a:spcAft>
              <a:buNone/>
            </a:pPr>
            <a:r>
              <a:rPr lang="en-US" sz="2200">
                <a:solidFill>
                  <a:srgbClr val="262626"/>
                </a:solidFill>
              </a:rPr>
              <a:t>Long running processes</a:t>
            </a:r>
            <a:endParaRPr sz="2200">
              <a:solidFill>
                <a:srgbClr val="262626"/>
              </a:solidFill>
            </a:endParaRPr>
          </a:p>
        </p:txBody>
      </p:sp>
      <p:sp>
        <p:nvSpPr>
          <p:cNvPr id="1000" name="Google Shape;1000;p153"/>
          <p:cNvSpPr txBox="1"/>
          <p:nvPr/>
        </p:nvSpPr>
        <p:spPr>
          <a:xfrm>
            <a:off x="7108325" y="3068250"/>
            <a:ext cx="4446300" cy="26268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None/>
            </a:pPr>
            <a:r>
              <a:rPr lang="en-US" sz="2800" b="1">
                <a:solidFill>
                  <a:srgbClr val="262626"/>
                </a:solidFill>
              </a:rPr>
              <a:t>Why Not?</a:t>
            </a:r>
            <a:endParaRPr sz="2800" b="1">
              <a:solidFill>
                <a:srgbClr val="262626"/>
              </a:solidFill>
            </a:endParaRPr>
          </a:p>
          <a:p>
            <a:pPr marL="0" lvl="0" indent="0" algn="l" rtl="0">
              <a:lnSpc>
                <a:spcPct val="110000"/>
              </a:lnSpc>
              <a:spcBef>
                <a:spcPts val="1000"/>
              </a:spcBef>
              <a:spcAft>
                <a:spcPts val="0"/>
              </a:spcAft>
              <a:buNone/>
            </a:pPr>
            <a:r>
              <a:rPr lang="en-US" sz="2400">
                <a:solidFill>
                  <a:srgbClr val="262626"/>
                </a:solidFill>
              </a:rPr>
              <a:t>Complex! Threading, message correlation, error handling</a:t>
            </a:r>
            <a:endParaRPr sz="2400">
              <a:solidFill>
                <a:srgbClr val="262626"/>
              </a:solidFill>
            </a:endParaRPr>
          </a:p>
          <a:p>
            <a:pPr marL="0" lvl="0" indent="0" algn="l" rtl="0">
              <a:lnSpc>
                <a:spcPct val="110000"/>
              </a:lnSpc>
              <a:spcBef>
                <a:spcPts val="1000"/>
              </a:spcBef>
              <a:spcAft>
                <a:spcPts val="0"/>
              </a:spcAft>
              <a:buNone/>
            </a:pPr>
            <a:r>
              <a:rPr lang="en-US" sz="2400">
                <a:solidFill>
                  <a:srgbClr val="262626"/>
                </a:solidFill>
              </a:rPr>
              <a:t>Latency</a:t>
            </a:r>
            <a:endParaRPr sz="2400">
              <a:solidFill>
                <a:srgbClr val="262626"/>
              </a:solidFill>
            </a:endParaRPr>
          </a:p>
          <a:p>
            <a:pPr marL="0" lvl="0" indent="0" algn="l" rtl="0">
              <a:lnSpc>
                <a:spcPct val="110000"/>
              </a:lnSpc>
              <a:spcBef>
                <a:spcPts val="1000"/>
              </a:spcBef>
              <a:spcAft>
                <a:spcPts val="600"/>
              </a:spcAft>
              <a:buNone/>
            </a:pPr>
            <a:endParaRPr sz="2800">
              <a:solidFill>
                <a:srgbClr val="262626"/>
              </a:solidFill>
            </a:endParaRPr>
          </a:p>
        </p:txBody>
      </p:sp>
      <p:pic>
        <p:nvPicPr>
          <p:cNvPr id="1001" name="Google Shape;1001;p153"/>
          <p:cNvPicPr preferRelativeResize="0"/>
          <p:nvPr/>
        </p:nvPicPr>
        <p:blipFill rotWithShape="1">
          <a:blip r:embed="rId3">
            <a:alphaModFix/>
          </a:blip>
          <a:srcRect l="8160" t="14842" r="8402"/>
          <a:stretch/>
        </p:blipFill>
        <p:spPr>
          <a:xfrm>
            <a:off x="3322625" y="245225"/>
            <a:ext cx="3620850" cy="2823025"/>
          </a:xfrm>
          <a:prstGeom prst="rect">
            <a:avLst/>
          </a:prstGeom>
          <a:noFill/>
          <a:ln>
            <a:noFill/>
          </a:ln>
        </p:spPr>
      </p:pic>
    </p:spTree>
    <p:extLst>
      <p:ext uri="{BB962C8B-B14F-4D97-AF65-F5344CB8AC3E}">
        <p14:creationId xmlns:p14="http://schemas.microsoft.com/office/powerpoint/2010/main" val="42759497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Tree>
    <p:extLst>
      <p:ext uri="{BB962C8B-B14F-4D97-AF65-F5344CB8AC3E}">
        <p14:creationId xmlns:p14="http://schemas.microsoft.com/office/powerpoint/2010/main" val="323043887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55"/>
          <p:cNvSpPr txBox="1">
            <a:spLocks noGrp="1"/>
          </p:cNvSpPr>
          <p:nvPr>
            <p:ph type="title"/>
          </p:nvPr>
        </p:nvSpPr>
        <p:spPr>
          <a:xfrm>
            <a:off x="595750" y="5957456"/>
            <a:ext cx="11001000" cy="720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Example: Notifications</a:t>
            </a:r>
            <a:endParaRPr/>
          </a:p>
        </p:txBody>
      </p:sp>
      <p:pic>
        <p:nvPicPr>
          <p:cNvPr id="1013" name="Google Shape;1013;p155"/>
          <p:cNvPicPr preferRelativeResize="0"/>
          <p:nvPr/>
        </p:nvPicPr>
        <p:blipFill>
          <a:blip r:embed="rId3">
            <a:alphaModFix/>
          </a:blip>
          <a:stretch>
            <a:fillRect/>
          </a:stretch>
        </p:blipFill>
        <p:spPr>
          <a:xfrm>
            <a:off x="3652838" y="712950"/>
            <a:ext cx="4886325" cy="4267200"/>
          </a:xfrm>
          <a:prstGeom prst="rect">
            <a:avLst/>
          </a:prstGeom>
          <a:noFill/>
          <a:ln>
            <a:noFill/>
          </a:ln>
        </p:spPr>
      </p:pic>
    </p:spTree>
    <p:extLst>
      <p:ext uri="{BB962C8B-B14F-4D97-AF65-F5344CB8AC3E}">
        <p14:creationId xmlns:p14="http://schemas.microsoft.com/office/powerpoint/2010/main" val="109202849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156"/>
          <p:cNvSpPr txBox="1">
            <a:spLocks noGrp="1"/>
          </p:cNvSpPr>
          <p:nvPr>
            <p:ph type="title"/>
          </p:nvPr>
        </p:nvSpPr>
        <p:spPr>
          <a:xfrm>
            <a:off x="595750" y="5957456"/>
            <a:ext cx="11001000" cy="720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Example: Notifications</a:t>
            </a:r>
            <a:endParaRPr/>
          </a:p>
        </p:txBody>
      </p:sp>
      <p:pic>
        <p:nvPicPr>
          <p:cNvPr id="1020" name="Google Shape;1020;p156"/>
          <p:cNvPicPr preferRelativeResize="0"/>
          <p:nvPr/>
        </p:nvPicPr>
        <p:blipFill>
          <a:blip r:embed="rId3">
            <a:alphaModFix/>
          </a:blip>
          <a:stretch>
            <a:fillRect/>
          </a:stretch>
        </p:blipFill>
        <p:spPr>
          <a:xfrm>
            <a:off x="595750" y="861825"/>
            <a:ext cx="11172825" cy="4267200"/>
          </a:xfrm>
          <a:prstGeom prst="rect">
            <a:avLst/>
          </a:prstGeom>
          <a:noFill/>
          <a:ln>
            <a:noFill/>
          </a:ln>
        </p:spPr>
      </p:pic>
    </p:spTree>
    <p:extLst>
      <p:ext uri="{BB962C8B-B14F-4D97-AF65-F5344CB8AC3E}">
        <p14:creationId xmlns:p14="http://schemas.microsoft.com/office/powerpoint/2010/main" val="4251908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8" name="Google Shape;358;p57"/>
          <p:cNvSpPr txBox="1">
            <a:spLocks noGrp="1"/>
          </p:cNvSpPr>
          <p:nvPr>
            <p:ph type="title"/>
          </p:nvPr>
        </p:nvSpPr>
        <p:spPr>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API Design</a:t>
            </a:r>
            <a:endParaRPr/>
          </a:p>
        </p:txBody>
      </p:sp>
      <p:sp>
        <p:nvSpPr>
          <p:cNvPr id="2" name="Text Placeholder 1"/>
          <p:cNvSpPr>
            <a:spLocks noGrp="1"/>
          </p:cNvSpPr>
          <p:nvPr>
            <p:ph type="body" idx="1"/>
          </p:nvPr>
        </p:nvSpPr>
        <p:spPr/>
        <p:txBody>
          <a:bodyPr/>
          <a:lstStyle/>
          <a:p>
            <a:endParaRPr lang="en-US"/>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157"/>
          <p:cNvSpPr txBox="1">
            <a:spLocks noGrp="1"/>
          </p:cNvSpPr>
          <p:nvPr>
            <p:ph type="title"/>
          </p:nvPr>
        </p:nvSpPr>
        <p:spPr>
          <a:xfrm>
            <a:off x="595750" y="5957456"/>
            <a:ext cx="11001000" cy="720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Example: Notifications</a:t>
            </a:r>
            <a:endParaRPr/>
          </a:p>
        </p:txBody>
      </p:sp>
      <p:pic>
        <p:nvPicPr>
          <p:cNvPr id="1027" name="Google Shape;1027;p157"/>
          <p:cNvPicPr preferRelativeResize="0"/>
          <p:nvPr/>
        </p:nvPicPr>
        <p:blipFill>
          <a:blip r:embed="rId3">
            <a:alphaModFix/>
          </a:blip>
          <a:stretch>
            <a:fillRect/>
          </a:stretch>
        </p:blipFill>
        <p:spPr>
          <a:xfrm>
            <a:off x="509588" y="765500"/>
            <a:ext cx="11172825" cy="4267200"/>
          </a:xfrm>
          <a:prstGeom prst="rect">
            <a:avLst/>
          </a:prstGeom>
          <a:noFill/>
          <a:ln>
            <a:noFill/>
          </a:ln>
        </p:spPr>
      </p:pic>
    </p:spTree>
    <p:extLst>
      <p:ext uri="{BB962C8B-B14F-4D97-AF65-F5344CB8AC3E}">
        <p14:creationId xmlns:p14="http://schemas.microsoft.com/office/powerpoint/2010/main" val="25136270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Tree>
    <p:extLst>
      <p:ext uri="{BB962C8B-B14F-4D97-AF65-F5344CB8AC3E}">
        <p14:creationId xmlns:p14="http://schemas.microsoft.com/office/powerpoint/2010/main" val="111703472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59"/>
          <p:cNvSpPr>
            <a:spLocks noGrp="1"/>
          </p:cNvSpPr>
          <p:nvPr>
            <p:ph type="pic" idx="2"/>
          </p:nvPr>
        </p:nvSpPr>
        <p:spPr>
          <a:xfrm>
            <a:off x="115400" y="1191450"/>
            <a:ext cx="3218700" cy="4475100"/>
          </a:xfrm>
          <a:prstGeom prst="rect">
            <a:avLst/>
          </a:prstGeom>
        </p:spPr>
      </p:sp>
      <p:sp>
        <p:nvSpPr>
          <p:cNvPr id="1039" name="Google Shape;1039;p159"/>
          <p:cNvSpPr txBox="1">
            <a:spLocks noGrp="1"/>
          </p:cNvSpPr>
          <p:nvPr>
            <p:ph type="body" idx="3"/>
          </p:nvPr>
        </p:nvSpPr>
        <p:spPr>
          <a:xfrm>
            <a:off x="4156800" y="377424"/>
            <a:ext cx="7315200" cy="5940300"/>
          </a:xfrm>
          <a:prstGeom prst="rect">
            <a:avLst/>
          </a:prstGeom>
        </p:spPr>
        <p:txBody>
          <a:bodyPr spcFirstLastPara="1" wrap="square" lIns="91425" tIns="45700" rIns="91425" bIns="45700" anchor="t" anchorCtr="0">
            <a:noAutofit/>
          </a:bodyPr>
          <a:lstStyle/>
          <a:p>
            <a:pPr marL="0" marR="0" lvl="0" indent="0" algn="l" rtl="0">
              <a:lnSpc>
                <a:spcPct val="110000"/>
              </a:lnSpc>
              <a:spcBef>
                <a:spcPts val="1000"/>
              </a:spcBef>
              <a:spcAft>
                <a:spcPts val="0"/>
              </a:spcAft>
              <a:buNone/>
            </a:pPr>
            <a:r>
              <a:rPr lang="en-US"/>
              <a:t>Technology Drivers</a:t>
            </a:r>
            <a:endParaRPr/>
          </a:p>
          <a:p>
            <a:pPr marL="914400" marR="0" lvl="1" indent="-433069" algn="l" rtl="0">
              <a:lnSpc>
                <a:spcPct val="110000"/>
              </a:lnSpc>
              <a:spcBef>
                <a:spcPts val="1000"/>
              </a:spcBef>
              <a:spcAft>
                <a:spcPts val="0"/>
              </a:spcAft>
              <a:buClr>
                <a:schemeClr val="accent3"/>
              </a:buClr>
              <a:buSzPts val="3220"/>
              <a:buFont typeface="Noto Sans Symbols"/>
              <a:buChar char="▪"/>
            </a:pPr>
            <a:r>
              <a:rPr lang="en-US"/>
              <a:t>System decoupling</a:t>
            </a:r>
            <a:endParaRPr/>
          </a:p>
          <a:p>
            <a:pPr marL="914400" marR="0" lvl="1" indent="-433069" algn="l" rtl="0">
              <a:lnSpc>
                <a:spcPct val="110000"/>
              </a:lnSpc>
              <a:spcBef>
                <a:spcPts val="0"/>
              </a:spcBef>
              <a:spcAft>
                <a:spcPts val="0"/>
              </a:spcAft>
              <a:buClr>
                <a:schemeClr val="accent3"/>
              </a:buClr>
              <a:buSzPts val="3220"/>
              <a:buFont typeface="Noto Sans Symbols"/>
              <a:buChar char="▪"/>
            </a:pPr>
            <a:r>
              <a:rPr lang="en-US"/>
              <a:t>Extensibility</a:t>
            </a:r>
            <a:endParaRPr/>
          </a:p>
          <a:p>
            <a:pPr marL="914400" marR="0" lvl="1" indent="-433069" algn="l" rtl="0">
              <a:lnSpc>
                <a:spcPct val="110000"/>
              </a:lnSpc>
              <a:spcBef>
                <a:spcPts val="0"/>
              </a:spcBef>
              <a:spcAft>
                <a:spcPts val="0"/>
              </a:spcAft>
              <a:buClr>
                <a:schemeClr val="accent3"/>
              </a:buClr>
              <a:buSzPts val="3220"/>
              <a:buFont typeface="Noto Sans Symbols"/>
              <a:buChar char="▪"/>
            </a:pPr>
            <a:r>
              <a:rPr lang="en-US"/>
              <a:t>Resiliency</a:t>
            </a:r>
            <a:endParaRPr/>
          </a:p>
          <a:p>
            <a:pPr marL="914400" marR="0" lvl="1" indent="-433069" algn="l" rtl="0">
              <a:lnSpc>
                <a:spcPct val="110000"/>
              </a:lnSpc>
              <a:spcBef>
                <a:spcPts val="0"/>
              </a:spcBef>
              <a:spcAft>
                <a:spcPts val="0"/>
              </a:spcAft>
              <a:buClr>
                <a:schemeClr val="accent3"/>
              </a:buClr>
              <a:buSzPts val="3220"/>
              <a:buFont typeface="Noto Sans Symbols"/>
              <a:buChar char="▪"/>
            </a:pPr>
            <a:r>
              <a:rPr lang="en-US"/>
              <a:t>Centralized security and administration</a:t>
            </a:r>
            <a:endParaRPr/>
          </a:p>
          <a:p>
            <a:pPr marL="0" marR="0" lvl="0" indent="0" algn="l" rtl="0">
              <a:lnSpc>
                <a:spcPct val="110000"/>
              </a:lnSpc>
              <a:spcBef>
                <a:spcPts val="1000"/>
              </a:spcBef>
              <a:spcAft>
                <a:spcPts val="0"/>
              </a:spcAft>
              <a:buNone/>
            </a:pPr>
            <a:r>
              <a:rPr lang="en-US"/>
              <a:t>Business Drivers</a:t>
            </a:r>
            <a:endParaRPr/>
          </a:p>
          <a:p>
            <a:pPr marL="914400" marR="0" lvl="1" indent="-433069" algn="l" rtl="0">
              <a:lnSpc>
                <a:spcPct val="110000"/>
              </a:lnSpc>
              <a:spcBef>
                <a:spcPts val="1000"/>
              </a:spcBef>
              <a:spcAft>
                <a:spcPts val="0"/>
              </a:spcAft>
              <a:buClr>
                <a:schemeClr val="accent3"/>
              </a:buClr>
              <a:buSzPts val="3220"/>
              <a:buFont typeface="Noto Sans Symbols"/>
              <a:buChar char="▪"/>
            </a:pPr>
            <a:r>
              <a:rPr lang="en-US"/>
              <a:t>Continuous situation awareness</a:t>
            </a:r>
            <a:endParaRPr/>
          </a:p>
          <a:p>
            <a:pPr marL="914400" marR="0" lvl="1" indent="-433069" algn="l" rtl="0">
              <a:lnSpc>
                <a:spcPct val="110000"/>
              </a:lnSpc>
              <a:spcBef>
                <a:spcPts val="0"/>
              </a:spcBef>
              <a:spcAft>
                <a:spcPts val="0"/>
              </a:spcAft>
              <a:buClr>
                <a:schemeClr val="accent3"/>
              </a:buClr>
              <a:buSzPts val="3220"/>
              <a:buFont typeface="Noto Sans Symbols"/>
              <a:buChar char="▪"/>
            </a:pPr>
            <a:r>
              <a:rPr lang="en-US"/>
              <a:t>Real-time decision making</a:t>
            </a:r>
            <a:endParaRPr/>
          </a:p>
          <a:p>
            <a:pPr marL="914400" marR="0" lvl="1" indent="-433069" algn="l" rtl="0">
              <a:lnSpc>
                <a:spcPct val="110000"/>
              </a:lnSpc>
              <a:spcBef>
                <a:spcPts val="0"/>
              </a:spcBef>
              <a:spcAft>
                <a:spcPts val="0"/>
              </a:spcAft>
              <a:buClr>
                <a:schemeClr val="accent3"/>
              </a:buClr>
              <a:buSzPts val="3220"/>
              <a:buFont typeface="Noto Sans Symbols"/>
              <a:buChar char="▪"/>
            </a:pPr>
            <a:r>
              <a:rPr lang="en-US"/>
              <a:t>Improved user experience</a:t>
            </a:r>
            <a:endParaRPr/>
          </a:p>
          <a:p>
            <a:pPr marL="914400" marR="0" lvl="1" indent="-433069" algn="l" rtl="0">
              <a:lnSpc>
                <a:spcPct val="110000"/>
              </a:lnSpc>
              <a:spcBef>
                <a:spcPts val="0"/>
              </a:spcBef>
              <a:spcAft>
                <a:spcPts val="0"/>
              </a:spcAft>
              <a:buClr>
                <a:schemeClr val="accent3"/>
              </a:buClr>
              <a:buSzPts val="3220"/>
              <a:buFont typeface="Noto Sans Symbols"/>
              <a:buChar char="▪"/>
            </a:pPr>
            <a:r>
              <a:rPr lang="en-US"/>
              <a:t>Rapid reduced risk innovation</a:t>
            </a:r>
            <a:br>
              <a:rPr lang="en-US"/>
            </a:br>
            <a:endParaRPr/>
          </a:p>
        </p:txBody>
      </p:sp>
    </p:spTree>
    <p:extLst>
      <p:ext uri="{BB962C8B-B14F-4D97-AF65-F5344CB8AC3E}">
        <p14:creationId xmlns:p14="http://schemas.microsoft.com/office/powerpoint/2010/main" val="284049596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60"/>
          <p:cNvSpPr>
            <a:spLocks noGrp="1"/>
          </p:cNvSpPr>
          <p:nvPr>
            <p:ph type="pic" idx="2"/>
          </p:nvPr>
        </p:nvSpPr>
        <p:spPr>
          <a:xfrm>
            <a:off x="115400" y="1191450"/>
            <a:ext cx="3218700" cy="4475100"/>
          </a:xfrm>
          <a:prstGeom prst="rect">
            <a:avLst/>
          </a:prstGeom>
        </p:spPr>
      </p:sp>
      <p:sp>
        <p:nvSpPr>
          <p:cNvPr id="1046" name="Google Shape;1046;p160"/>
          <p:cNvSpPr txBox="1">
            <a:spLocks noGrp="1"/>
          </p:cNvSpPr>
          <p:nvPr>
            <p:ph type="body" idx="3"/>
          </p:nvPr>
        </p:nvSpPr>
        <p:spPr>
          <a:xfrm>
            <a:off x="4156800" y="377424"/>
            <a:ext cx="7315200" cy="5940300"/>
          </a:xfrm>
          <a:prstGeom prst="rect">
            <a:avLst/>
          </a:prstGeom>
        </p:spPr>
        <p:txBody>
          <a:bodyPr spcFirstLastPara="1" wrap="square" lIns="91425" tIns="45700" rIns="91425" bIns="45700" anchor="ctr" anchorCtr="0">
            <a:noAutofit/>
          </a:bodyPr>
          <a:lstStyle/>
          <a:p>
            <a:pPr marL="0" marR="0" lvl="0" indent="0" algn="l" rtl="0">
              <a:lnSpc>
                <a:spcPct val="110000"/>
              </a:lnSpc>
              <a:spcBef>
                <a:spcPts val="1000"/>
              </a:spcBef>
              <a:spcAft>
                <a:spcPts val="0"/>
              </a:spcAft>
              <a:buNone/>
            </a:pPr>
            <a:r>
              <a:rPr lang="en-US"/>
              <a:t>Event Notification</a:t>
            </a:r>
            <a:endParaRPr/>
          </a:p>
          <a:p>
            <a:pPr marL="0" marR="0" lvl="0" indent="0" algn="l" rtl="0">
              <a:lnSpc>
                <a:spcPct val="110000"/>
              </a:lnSpc>
              <a:spcBef>
                <a:spcPts val="1000"/>
              </a:spcBef>
              <a:spcAft>
                <a:spcPts val="0"/>
              </a:spcAft>
              <a:buNone/>
            </a:pPr>
            <a:endParaRPr/>
          </a:p>
          <a:p>
            <a:pPr marL="0" marR="0" lvl="0" indent="0" algn="l" rtl="0">
              <a:lnSpc>
                <a:spcPct val="110000"/>
              </a:lnSpc>
              <a:spcBef>
                <a:spcPts val="1000"/>
              </a:spcBef>
              <a:spcAft>
                <a:spcPts val="0"/>
              </a:spcAft>
              <a:buNone/>
            </a:pPr>
            <a:r>
              <a:rPr lang="en-US"/>
              <a:t>Event-Carried State Transfer</a:t>
            </a:r>
            <a:endParaRPr/>
          </a:p>
          <a:p>
            <a:pPr marL="0" marR="0" lvl="0" indent="0" algn="l" rtl="0">
              <a:lnSpc>
                <a:spcPct val="110000"/>
              </a:lnSpc>
              <a:spcBef>
                <a:spcPts val="1000"/>
              </a:spcBef>
              <a:spcAft>
                <a:spcPts val="0"/>
              </a:spcAft>
              <a:buNone/>
            </a:pPr>
            <a:endParaRPr/>
          </a:p>
          <a:p>
            <a:pPr marL="0" marR="0" lvl="0" indent="0" algn="l" rtl="0">
              <a:lnSpc>
                <a:spcPct val="110000"/>
              </a:lnSpc>
              <a:spcBef>
                <a:spcPts val="1000"/>
              </a:spcBef>
              <a:spcAft>
                <a:spcPts val="0"/>
              </a:spcAft>
              <a:buNone/>
            </a:pPr>
            <a:r>
              <a:rPr lang="en-US"/>
              <a:t>Event Sourcing</a:t>
            </a:r>
            <a:endParaRPr/>
          </a:p>
          <a:p>
            <a:pPr marL="0" marR="0" lvl="0" indent="0" algn="l" rtl="0">
              <a:lnSpc>
                <a:spcPct val="110000"/>
              </a:lnSpc>
              <a:spcBef>
                <a:spcPts val="1000"/>
              </a:spcBef>
              <a:spcAft>
                <a:spcPts val="0"/>
              </a:spcAft>
              <a:buNone/>
            </a:pPr>
            <a:endParaRPr/>
          </a:p>
          <a:p>
            <a:pPr marL="0" marR="0" lvl="0" indent="0" algn="l" rtl="0">
              <a:lnSpc>
                <a:spcPct val="110000"/>
              </a:lnSpc>
              <a:spcBef>
                <a:spcPts val="1000"/>
              </a:spcBef>
              <a:spcAft>
                <a:spcPts val="600"/>
              </a:spcAft>
              <a:buNone/>
            </a:pPr>
            <a:r>
              <a:rPr lang="en-US"/>
              <a:t>Event Streaming</a:t>
            </a:r>
            <a:br>
              <a:rPr lang="en-US"/>
            </a:br>
            <a:endParaRPr/>
          </a:p>
        </p:txBody>
      </p:sp>
    </p:spTree>
    <p:extLst>
      <p:ext uri="{BB962C8B-B14F-4D97-AF65-F5344CB8AC3E}">
        <p14:creationId xmlns:p14="http://schemas.microsoft.com/office/powerpoint/2010/main" val="12338249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161"/>
          <p:cNvSpPr>
            <a:spLocks noGrp="1"/>
          </p:cNvSpPr>
          <p:nvPr>
            <p:ph type="pic" idx="2"/>
          </p:nvPr>
        </p:nvSpPr>
        <p:spPr>
          <a:xfrm>
            <a:off x="115400" y="1191450"/>
            <a:ext cx="3218700" cy="4475100"/>
          </a:xfrm>
          <a:prstGeom prst="rect">
            <a:avLst/>
          </a:prstGeom>
        </p:spPr>
      </p:sp>
      <p:sp>
        <p:nvSpPr>
          <p:cNvPr id="1053" name="Google Shape;1053;p161"/>
          <p:cNvSpPr txBox="1">
            <a:spLocks noGrp="1"/>
          </p:cNvSpPr>
          <p:nvPr>
            <p:ph type="body" idx="3"/>
          </p:nvPr>
        </p:nvSpPr>
        <p:spPr>
          <a:xfrm>
            <a:off x="4126375" y="397724"/>
            <a:ext cx="7315200" cy="5940300"/>
          </a:xfrm>
          <a:prstGeom prst="rect">
            <a:avLst/>
          </a:prstGeom>
        </p:spPr>
        <p:txBody>
          <a:bodyPr spcFirstLastPara="1" wrap="square" lIns="91425" tIns="45700" rIns="91425" bIns="45700" anchor="ctr" anchorCtr="0">
            <a:noAutofit/>
          </a:bodyPr>
          <a:lstStyle/>
          <a:p>
            <a:pPr marL="457200" marR="0" lvl="0" indent="0" algn="l" rtl="0">
              <a:lnSpc>
                <a:spcPct val="110000"/>
              </a:lnSpc>
              <a:spcBef>
                <a:spcPts val="1000"/>
              </a:spcBef>
              <a:spcAft>
                <a:spcPts val="0"/>
              </a:spcAft>
              <a:buNone/>
            </a:pPr>
            <a:r>
              <a:rPr lang="en-US"/>
              <a:t>A system sends event messages to notify other systems of a change in its domain</a:t>
            </a:r>
            <a:endParaRPr/>
          </a:p>
          <a:p>
            <a:pPr marL="457200" marR="0" lvl="0" indent="0" algn="l" rtl="0">
              <a:lnSpc>
                <a:spcPct val="110000"/>
              </a:lnSpc>
              <a:spcBef>
                <a:spcPts val="1000"/>
              </a:spcBef>
              <a:spcAft>
                <a:spcPts val="0"/>
              </a:spcAft>
              <a:buNone/>
            </a:pPr>
            <a:endParaRPr/>
          </a:p>
          <a:p>
            <a:pPr marL="457200" marR="0" lvl="0" indent="0" algn="l" rtl="0">
              <a:lnSpc>
                <a:spcPct val="110000"/>
              </a:lnSpc>
              <a:spcBef>
                <a:spcPts val="1000"/>
              </a:spcBef>
              <a:spcAft>
                <a:spcPts val="0"/>
              </a:spcAft>
              <a:buNone/>
            </a:pPr>
            <a:r>
              <a:rPr lang="en-US"/>
              <a:t>Source system doesn’t care about the response</a:t>
            </a:r>
            <a:endParaRPr/>
          </a:p>
          <a:p>
            <a:pPr marL="457200" marR="0" lvl="0" indent="0" algn="l" rtl="0">
              <a:lnSpc>
                <a:spcPct val="110000"/>
              </a:lnSpc>
              <a:spcBef>
                <a:spcPts val="1000"/>
              </a:spcBef>
              <a:spcAft>
                <a:spcPts val="0"/>
              </a:spcAft>
              <a:buNone/>
            </a:pPr>
            <a:endParaRPr/>
          </a:p>
          <a:p>
            <a:pPr marL="457200" marR="0" lvl="0" indent="0" algn="l" rtl="0">
              <a:lnSpc>
                <a:spcPct val="110000"/>
              </a:lnSpc>
              <a:spcBef>
                <a:spcPts val="1000"/>
              </a:spcBef>
              <a:spcAft>
                <a:spcPts val="0"/>
              </a:spcAft>
              <a:buNone/>
            </a:pPr>
            <a:r>
              <a:rPr lang="en-US"/>
              <a:t>Usually coupled with a publish/subscribe to allow self service of events</a:t>
            </a:r>
            <a:endParaRPr/>
          </a:p>
          <a:p>
            <a:pPr marL="457200" marR="0" lvl="0" indent="0" algn="l" rtl="0">
              <a:lnSpc>
                <a:spcPct val="110000"/>
              </a:lnSpc>
              <a:spcBef>
                <a:spcPts val="1000"/>
              </a:spcBef>
              <a:spcAft>
                <a:spcPts val="0"/>
              </a:spcAft>
              <a:buNone/>
            </a:pPr>
            <a:endParaRPr/>
          </a:p>
          <a:p>
            <a:pPr marL="457200" marR="0" lvl="0" indent="0" algn="l" rtl="0">
              <a:lnSpc>
                <a:spcPct val="110000"/>
              </a:lnSpc>
              <a:spcBef>
                <a:spcPts val="1000"/>
              </a:spcBef>
              <a:spcAft>
                <a:spcPts val="600"/>
              </a:spcAft>
              <a:buNone/>
            </a:pPr>
            <a:r>
              <a:rPr lang="en-US"/>
              <a:t>Consumers may have to reach back to publisher to augment the message data</a:t>
            </a:r>
            <a:endParaRPr/>
          </a:p>
        </p:txBody>
      </p:sp>
    </p:spTree>
    <p:extLst>
      <p:ext uri="{BB962C8B-B14F-4D97-AF65-F5344CB8AC3E}">
        <p14:creationId xmlns:p14="http://schemas.microsoft.com/office/powerpoint/2010/main" val="33163468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162"/>
          <p:cNvSpPr>
            <a:spLocks noGrp="1"/>
          </p:cNvSpPr>
          <p:nvPr>
            <p:ph type="pic" idx="2"/>
          </p:nvPr>
        </p:nvSpPr>
        <p:spPr>
          <a:xfrm>
            <a:off x="115400" y="1191450"/>
            <a:ext cx="3218700" cy="4475100"/>
          </a:xfrm>
          <a:prstGeom prst="rect">
            <a:avLst/>
          </a:prstGeom>
        </p:spPr>
      </p:sp>
      <p:sp>
        <p:nvSpPr>
          <p:cNvPr id="1060" name="Google Shape;1060;p162"/>
          <p:cNvSpPr txBox="1">
            <a:spLocks noGrp="1"/>
          </p:cNvSpPr>
          <p:nvPr>
            <p:ph type="body" idx="3"/>
          </p:nvPr>
        </p:nvSpPr>
        <p:spPr>
          <a:xfrm>
            <a:off x="4156800" y="377424"/>
            <a:ext cx="7315200" cy="5940300"/>
          </a:xfrm>
          <a:prstGeom prst="rect">
            <a:avLst/>
          </a:prstGeom>
        </p:spPr>
        <p:txBody>
          <a:bodyPr spcFirstLastPara="1" wrap="square" lIns="91425" tIns="45700" rIns="91425" bIns="45700" anchor="ctr" anchorCtr="0">
            <a:noAutofit/>
          </a:bodyPr>
          <a:lstStyle/>
          <a:p>
            <a:pPr marL="0" marR="0" lvl="0" indent="0" algn="l" rtl="0">
              <a:lnSpc>
                <a:spcPct val="110000"/>
              </a:lnSpc>
              <a:spcBef>
                <a:spcPts val="1000"/>
              </a:spcBef>
              <a:spcAft>
                <a:spcPts val="0"/>
              </a:spcAft>
              <a:buNone/>
            </a:pPr>
            <a:r>
              <a:rPr lang="en-US"/>
              <a:t>Data changes are broadcast to other systems so they can store their own copy of the data</a:t>
            </a:r>
            <a:endParaRPr/>
          </a:p>
          <a:p>
            <a:pPr marL="0" marR="0" lvl="0" indent="0" algn="l" rtl="0">
              <a:lnSpc>
                <a:spcPct val="110000"/>
              </a:lnSpc>
              <a:spcBef>
                <a:spcPts val="1000"/>
              </a:spcBef>
              <a:spcAft>
                <a:spcPts val="0"/>
              </a:spcAft>
              <a:buNone/>
            </a:pPr>
            <a:endParaRPr/>
          </a:p>
          <a:p>
            <a:pPr marL="0" marR="0" lvl="0" indent="0" algn="l" rtl="0">
              <a:lnSpc>
                <a:spcPct val="110000"/>
              </a:lnSpc>
              <a:spcBef>
                <a:spcPts val="1000"/>
              </a:spcBef>
              <a:spcAft>
                <a:spcPts val="0"/>
              </a:spcAft>
              <a:buNone/>
            </a:pPr>
            <a:r>
              <a:rPr lang="en-US"/>
              <a:t>Event contains all data. Consumers don’t need to reach out to source system.</a:t>
            </a:r>
            <a:endParaRPr/>
          </a:p>
          <a:p>
            <a:pPr marL="0" marR="0" lvl="0" indent="0" algn="l" rtl="0">
              <a:lnSpc>
                <a:spcPct val="110000"/>
              </a:lnSpc>
              <a:spcBef>
                <a:spcPts val="1000"/>
              </a:spcBef>
              <a:spcAft>
                <a:spcPts val="0"/>
              </a:spcAft>
              <a:buNone/>
            </a:pPr>
            <a:endParaRPr/>
          </a:p>
          <a:p>
            <a:pPr marL="0" marR="0" lvl="0" indent="0" algn="l" rtl="0">
              <a:lnSpc>
                <a:spcPct val="110000"/>
              </a:lnSpc>
              <a:spcBef>
                <a:spcPts val="1000"/>
              </a:spcBef>
              <a:spcAft>
                <a:spcPts val="0"/>
              </a:spcAft>
              <a:buNone/>
            </a:pPr>
            <a:r>
              <a:rPr lang="en-US"/>
              <a:t>Think database log shipping</a:t>
            </a:r>
            <a:endParaRPr/>
          </a:p>
          <a:p>
            <a:pPr marL="0" marR="0" lvl="0" indent="0" algn="l" rtl="0">
              <a:lnSpc>
                <a:spcPct val="110000"/>
              </a:lnSpc>
              <a:spcBef>
                <a:spcPts val="1000"/>
              </a:spcBef>
              <a:spcAft>
                <a:spcPts val="600"/>
              </a:spcAft>
              <a:buNone/>
            </a:pPr>
            <a:br>
              <a:rPr lang="en-US"/>
            </a:br>
            <a:endParaRPr/>
          </a:p>
        </p:txBody>
      </p:sp>
    </p:spTree>
    <p:extLst>
      <p:ext uri="{BB962C8B-B14F-4D97-AF65-F5344CB8AC3E}">
        <p14:creationId xmlns:p14="http://schemas.microsoft.com/office/powerpoint/2010/main" val="40904980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163"/>
          <p:cNvSpPr>
            <a:spLocks noGrp="1"/>
          </p:cNvSpPr>
          <p:nvPr>
            <p:ph type="pic" idx="2"/>
          </p:nvPr>
        </p:nvSpPr>
        <p:spPr>
          <a:xfrm>
            <a:off x="115400" y="1191450"/>
            <a:ext cx="3218700" cy="4475100"/>
          </a:xfrm>
          <a:prstGeom prst="rect">
            <a:avLst/>
          </a:prstGeom>
        </p:spPr>
      </p:sp>
      <p:sp>
        <p:nvSpPr>
          <p:cNvPr id="1067" name="Google Shape;1067;p163"/>
          <p:cNvSpPr txBox="1">
            <a:spLocks noGrp="1"/>
          </p:cNvSpPr>
          <p:nvPr>
            <p:ph type="body" idx="3"/>
          </p:nvPr>
        </p:nvSpPr>
        <p:spPr>
          <a:xfrm>
            <a:off x="4156800" y="377424"/>
            <a:ext cx="7315200" cy="5940300"/>
          </a:xfrm>
          <a:prstGeom prst="rect">
            <a:avLst/>
          </a:prstGeom>
        </p:spPr>
        <p:txBody>
          <a:bodyPr spcFirstLastPara="1" wrap="square" lIns="91425" tIns="45700" rIns="91425" bIns="45700" anchor="ctr" anchorCtr="0">
            <a:noAutofit/>
          </a:bodyPr>
          <a:lstStyle/>
          <a:p>
            <a:pPr marL="0" marR="0" lvl="0" indent="0" algn="l" rtl="0">
              <a:lnSpc>
                <a:spcPct val="110000"/>
              </a:lnSpc>
              <a:spcBef>
                <a:spcPts val="1000"/>
              </a:spcBef>
              <a:spcAft>
                <a:spcPts val="0"/>
              </a:spcAft>
              <a:buNone/>
            </a:pPr>
            <a:r>
              <a:rPr lang="en-US"/>
              <a:t>Every event is recorded so the current state of the system can be rebuilt</a:t>
            </a:r>
            <a:endParaRPr/>
          </a:p>
          <a:p>
            <a:pPr marL="0" marR="0" lvl="0" indent="0" algn="l" rtl="0">
              <a:lnSpc>
                <a:spcPct val="110000"/>
              </a:lnSpc>
              <a:spcBef>
                <a:spcPts val="1000"/>
              </a:spcBef>
              <a:spcAft>
                <a:spcPts val="0"/>
              </a:spcAft>
              <a:buNone/>
            </a:pPr>
            <a:endParaRPr/>
          </a:p>
          <a:p>
            <a:pPr marL="0" marR="0" lvl="0" indent="0" algn="l" rtl="0">
              <a:lnSpc>
                <a:spcPct val="110000"/>
              </a:lnSpc>
              <a:spcBef>
                <a:spcPts val="1000"/>
              </a:spcBef>
              <a:spcAft>
                <a:spcPts val="0"/>
              </a:spcAft>
              <a:buNone/>
            </a:pPr>
            <a:r>
              <a:rPr lang="en-US"/>
              <a:t>Like a ledger</a:t>
            </a:r>
            <a:endParaRPr/>
          </a:p>
          <a:p>
            <a:pPr marL="0" marR="0" lvl="0" indent="0" algn="l" rtl="0">
              <a:lnSpc>
                <a:spcPct val="110000"/>
              </a:lnSpc>
              <a:spcBef>
                <a:spcPts val="1000"/>
              </a:spcBef>
              <a:spcAft>
                <a:spcPts val="0"/>
              </a:spcAft>
              <a:buNone/>
            </a:pPr>
            <a:endParaRPr/>
          </a:p>
          <a:p>
            <a:pPr marL="0" marR="0" lvl="0" indent="0" algn="l" rtl="0">
              <a:lnSpc>
                <a:spcPct val="110000"/>
              </a:lnSpc>
              <a:spcBef>
                <a:spcPts val="1000"/>
              </a:spcBef>
              <a:spcAft>
                <a:spcPts val="600"/>
              </a:spcAft>
              <a:buNone/>
            </a:pPr>
            <a:r>
              <a:rPr lang="en-US"/>
              <a:t>Think source control</a:t>
            </a:r>
            <a:endParaRPr/>
          </a:p>
        </p:txBody>
      </p:sp>
    </p:spTree>
    <p:extLst>
      <p:ext uri="{BB962C8B-B14F-4D97-AF65-F5344CB8AC3E}">
        <p14:creationId xmlns:p14="http://schemas.microsoft.com/office/powerpoint/2010/main" val="209146756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164"/>
          <p:cNvSpPr txBox="1">
            <a:spLocks noGrp="1"/>
          </p:cNvSpPr>
          <p:nvPr>
            <p:ph type="title"/>
          </p:nvPr>
        </p:nvSpPr>
        <p:spPr>
          <a:xfrm>
            <a:off x="595750" y="5957456"/>
            <a:ext cx="11001000" cy="720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Saga Example</a:t>
            </a:r>
            <a:endParaRPr/>
          </a:p>
        </p:txBody>
      </p:sp>
      <p:sp>
        <p:nvSpPr>
          <p:cNvPr id="1074" name="Google Shape;1074;p164"/>
          <p:cNvSpPr txBox="1"/>
          <p:nvPr/>
        </p:nvSpPr>
        <p:spPr>
          <a:xfrm>
            <a:off x="569100" y="559750"/>
            <a:ext cx="11332800" cy="503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t>When a policy is issued...</a:t>
            </a:r>
            <a:endParaRPr sz="3000"/>
          </a:p>
          <a:p>
            <a:pPr marL="0" lvl="0" indent="0" algn="l" rtl="0">
              <a:spcBef>
                <a:spcPts val="0"/>
              </a:spcBef>
              <a:spcAft>
                <a:spcPts val="0"/>
              </a:spcAft>
              <a:buNone/>
            </a:pPr>
            <a:endParaRPr sz="3000"/>
          </a:p>
          <a:p>
            <a:pPr marL="457200" lvl="0" indent="-419100" algn="l" rtl="0">
              <a:spcBef>
                <a:spcPts val="0"/>
              </a:spcBef>
              <a:spcAft>
                <a:spcPts val="0"/>
              </a:spcAft>
              <a:buSzPts val="3000"/>
              <a:buAutoNum type="arabicPeriod"/>
            </a:pPr>
            <a:r>
              <a:rPr lang="en-US" sz="3000"/>
              <a:t>A policy document must be created and stored in the document management system. (~5 min)</a:t>
            </a:r>
            <a:endParaRPr sz="3000"/>
          </a:p>
          <a:p>
            <a:pPr marL="457200" lvl="0" indent="-419100" algn="l" rtl="0">
              <a:spcBef>
                <a:spcPts val="0"/>
              </a:spcBef>
              <a:spcAft>
                <a:spcPts val="0"/>
              </a:spcAft>
              <a:buSzPts val="3000"/>
              <a:buAutoNum type="arabicPeriod"/>
            </a:pPr>
            <a:r>
              <a:rPr lang="en-US" sz="3000"/>
              <a:t>The policy must be manually approved in the policy administration system.</a:t>
            </a:r>
            <a:endParaRPr sz="3000"/>
          </a:p>
          <a:p>
            <a:pPr marL="457200" lvl="0" indent="-419100" algn="l" rtl="0">
              <a:spcBef>
                <a:spcPts val="0"/>
              </a:spcBef>
              <a:spcAft>
                <a:spcPts val="0"/>
              </a:spcAft>
              <a:buSzPts val="3000"/>
              <a:buAutoNum type="arabicPeriod"/>
            </a:pPr>
            <a:r>
              <a:rPr lang="en-US" sz="3000"/>
              <a:t>The policy must be associated with a consumer record in the data warehouse.</a:t>
            </a:r>
            <a:endParaRPr sz="3000"/>
          </a:p>
          <a:p>
            <a:pPr marL="457200" lvl="0" indent="-419100" algn="l" rtl="0">
              <a:spcBef>
                <a:spcPts val="0"/>
              </a:spcBef>
              <a:spcAft>
                <a:spcPts val="0"/>
              </a:spcAft>
              <a:buSzPts val="3000"/>
              <a:buAutoNum type="arabicPeriod"/>
            </a:pPr>
            <a:r>
              <a:rPr lang="en-US" sz="3000"/>
              <a:t>After 1-3 are complete the policy is set up and available online, send an email to the policy owner.</a:t>
            </a:r>
            <a:endParaRPr sz="3000"/>
          </a:p>
        </p:txBody>
      </p:sp>
    </p:spTree>
    <p:extLst>
      <p:ext uri="{BB962C8B-B14F-4D97-AF65-F5344CB8AC3E}">
        <p14:creationId xmlns:p14="http://schemas.microsoft.com/office/powerpoint/2010/main" val="12978695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Tree>
    <p:extLst>
      <p:ext uri="{BB962C8B-B14F-4D97-AF65-F5344CB8AC3E}">
        <p14:creationId xmlns:p14="http://schemas.microsoft.com/office/powerpoint/2010/main" val="193180514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66"/>
          <p:cNvSpPr txBox="1">
            <a:spLocks noGrp="1"/>
          </p:cNvSpPr>
          <p:nvPr>
            <p:ph type="title"/>
          </p:nvPr>
        </p:nvSpPr>
        <p:spPr>
          <a:xfrm>
            <a:off x="595750" y="5957456"/>
            <a:ext cx="11001000" cy="720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Saga Example</a:t>
            </a:r>
            <a:endParaRPr/>
          </a:p>
        </p:txBody>
      </p:sp>
      <p:pic>
        <p:nvPicPr>
          <p:cNvPr id="1086" name="Google Shape;1086;p166"/>
          <p:cNvPicPr preferRelativeResize="0"/>
          <p:nvPr/>
        </p:nvPicPr>
        <p:blipFill>
          <a:blip r:embed="rId3">
            <a:alphaModFix/>
          </a:blip>
          <a:stretch>
            <a:fillRect/>
          </a:stretch>
        </p:blipFill>
        <p:spPr>
          <a:xfrm>
            <a:off x="571750" y="176725"/>
            <a:ext cx="11049000" cy="5543550"/>
          </a:xfrm>
          <a:prstGeom prst="rect">
            <a:avLst/>
          </a:prstGeom>
          <a:noFill/>
          <a:ln>
            <a:noFill/>
          </a:ln>
        </p:spPr>
      </p:pic>
    </p:spTree>
    <p:extLst>
      <p:ext uri="{BB962C8B-B14F-4D97-AF65-F5344CB8AC3E}">
        <p14:creationId xmlns:p14="http://schemas.microsoft.com/office/powerpoint/2010/main" val="2705344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Steve </a:t>
            </a:r>
            <a:r>
              <a:rPr lang="en-US" dirty="0" err="1"/>
              <a:t>Yegge’s</a:t>
            </a:r>
            <a:r>
              <a:rPr lang="en-US" dirty="0"/>
              <a:t> Platform Rant</a:t>
            </a:r>
          </a:p>
        </p:txBody>
      </p:sp>
      <p:sp>
        <p:nvSpPr>
          <p:cNvPr id="364" name="Google Shape;364;p58"/>
          <p:cNvSpPr txBox="1">
            <a:spLocks noGrp="1"/>
          </p:cNvSpPr>
          <p:nvPr>
            <p:ph idx="1"/>
          </p:nvPr>
        </p:nvSpPr>
        <p:spPr>
          <a:prstGeom prst="rect">
            <a:avLst/>
          </a:prstGeom>
        </p:spPr>
        <p:txBody>
          <a:bodyPr spcFirstLastPara="1" wrap="square" lIns="91425" tIns="45700" rIns="91425" bIns="45700" anchor="ctr" anchorCtr="0">
            <a:noAutofit/>
          </a:bodyPr>
          <a:lstStyle/>
          <a:p>
            <a:pPr marL="0" lvl="0" indent="0" algn="l" rtl="0">
              <a:spcBef>
                <a:spcPts val="1000"/>
              </a:spcBef>
              <a:spcAft>
                <a:spcPts val="600"/>
              </a:spcAft>
              <a:buNone/>
            </a:pPr>
            <a:endParaRPr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167"/>
          <p:cNvSpPr txBox="1">
            <a:spLocks noGrp="1"/>
          </p:cNvSpPr>
          <p:nvPr>
            <p:ph type="title"/>
          </p:nvPr>
        </p:nvSpPr>
        <p:spPr>
          <a:xfrm>
            <a:off x="595750" y="5957456"/>
            <a:ext cx="11001000" cy="720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Saga Example</a:t>
            </a:r>
            <a:endParaRPr/>
          </a:p>
        </p:txBody>
      </p:sp>
      <p:pic>
        <p:nvPicPr>
          <p:cNvPr id="1093" name="Google Shape;1093;p167"/>
          <p:cNvPicPr preferRelativeResize="0"/>
          <p:nvPr/>
        </p:nvPicPr>
        <p:blipFill>
          <a:blip r:embed="rId3">
            <a:alphaModFix/>
          </a:blip>
          <a:stretch>
            <a:fillRect/>
          </a:stretch>
        </p:blipFill>
        <p:spPr>
          <a:xfrm>
            <a:off x="613063" y="130525"/>
            <a:ext cx="10966371" cy="5652656"/>
          </a:xfrm>
          <a:prstGeom prst="rect">
            <a:avLst/>
          </a:prstGeom>
          <a:noFill/>
          <a:ln>
            <a:noFill/>
          </a:ln>
        </p:spPr>
      </p:pic>
    </p:spTree>
    <p:extLst>
      <p:ext uri="{BB962C8B-B14F-4D97-AF65-F5344CB8AC3E}">
        <p14:creationId xmlns:p14="http://schemas.microsoft.com/office/powerpoint/2010/main" val="2073533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9"/>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Amazon’s Key to Success</a:t>
            </a:r>
            <a:endParaRPr dirty="0"/>
          </a:p>
        </p:txBody>
      </p:sp>
      <p:sp>
        <p:nvSpPr>
          <p:cNvPr id="372" name="Google Shape;372;p59"/>
          <p:cNvSpPr txBox="1">
            <a:spLocks noGrp="1"/>
          </p:cNvSpPr>
          <p:nvPr>
            <p:ph idx="1"/>
          </p:nvPr>
        </p:nvSpPr>
        <p:spPr>
          <a:prstGeom prst="rect">
            <a:avLst/>
          </a:prstGeom>
        </p:spPr>
        <p:txBody>
          <a:bodyPr spcFirstLastPara="1" wrap="square" lIns="91425" tIns="45700" rIns="91425" bIns="45700" anchor="t" anchorCtr="0">
            <a:noAutofit/>
          </a:bodyPr>
          <a:lstStyle/>
          <a:p>
            <a:pPr marL="457200" lvl="0" indent="0" algn="l" rtl="0">
              <a:lnSpc>
                <a:spcPct val="115000"/>
              </a:lnSpc>
              <a:spcBef>
                <a:spcPts val="2400"/>
              </a:spcBef>
              <a:spcAft>
                <a:spcPts val="0"/>
              </a:spcAft>
              <a:buNone/>
            </a:pPr>
            <a:r>
              <a:rPr lang="en-US" sz="2400" dirty="0">
                <a:solidFill>
                  <a:srgbClr val="24292E"/>
                </a:solidFill>
              </a:rPr>
              <a:t>All teams will henceforth expose their data and functionality through service interfaces.</a:t>
            </a:r>
            <a:endParaRPr sz="2400" dirty="0">
              <a:solidFill>
                <a:srgbClr val="24292E"/>
              </a:solidFill>
            </a:endParaRPr>
          </a:p>
          <a:p>
            <a:pPr marL="457200" lvl="0" indent="0" algn="l" rtl="0">
              <a:lnSpc>
                <a:spcPct val="115000"/>
              </a:lnSpc>
              <a:spcBef>
                <a:spcPts val="2400"/>
              </a:spcBef>
              <a:spcAft>
                <a:spcPts val="0"/>
              </a:spcAft>
              <a:buNone/>
            </a:pPr>
            <a:r>
              <a:rPr lang="en-US" sz="2400" dirty="0">
                <a:solidFill>
                  <a:srgbClr val="24292E"/>
                </a:solidFill>
              </a:rPr>
              <a:t>Teams must communicate with each other through these interfaces.</a:t>
            </a:r>
            <a:endParaRPr sz="2400" dirty="0">
              <a:solidFill>
                <a:srgbClr val="24292E"/>
              </a:solidFill>
            </a:endParaRPr>
          </a:p>
          <a:p>
            <a:pPr marL="457200" lvl="0" indent="0" algn="l" rtl="0">
              <a:lnSpc>
                <a:spcPct val="115000"/>
              </a:lnSpc>
              <a:spcBef>
                <a:spcPts val="2400"/>
              </a:spcBef>
              <a:spcAft>
                <a:spcPts val="0"/>
              </a:spcAft>
              <a:buNone/>
            </a:pPr>
            <a:r>
              <a:rPr lang="en-US" sz="2400" dirty="0">
                <a:solidFill>
                  <a:srgbClr val="24292E"/>
                </a:solidFill>
              </a:rPr>
              <a:t>There will be no other form of </a:t>
            </a:r>
            <a:r>
              <a:rPr lang="en-US" sz="2400" dirty="0" err="1">
                <a:solidFill>
                  <a:srgbClr val="24292E"/>
                </a:solidFill>
              </a:rPr>
              <a:t>interprocess</a:t>
            </a:r>
            <a:r>
              <a:rPr lang="en-US" sz="2400" dirty="0">
                <a:solidFill>
                  <a:srgbClr val="24292E"/>
                </a:solidFill>
              </a:rPr>
              <a:t> communication allowed: no direct linking, no direct reads of another team's data store, no shared-memory model, no back-doors whatsoever. The only communication allowed is via service interface calls over the network.</a:t>
            </a:r>
            <a:endParaRPr sz="2400" dirty="0">
              <a:solidFill>
                <a:srgbClr val="24292E"/>
              </a:solidFill>
            </a:endParaRPr>
          </a:p>
          <a:p>
            <a:pPr marL="0" lvl="0" indent="0" algn="l" rtl="0">
              <a:spcBef>
                <a:spcPts val="2400"/>
              </a:spcBef>
              <a:spcAft>
                <a:spcPts val="60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2"/>
          <p:cNvSpPr txBox="1">
            <a:spLocks noGrp="1"/>
          </p:cNvSpPr>
          <p:nvPr>
            <p:ph type="title"/>
          </p:nvPr>
        </p:nvSpPr>
        <p:spPr>
          <a:xfrm>
            <a:off x="595750" y="5957456"/>
            <a:ext cx="11001000" cy="720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Meet Your Instructors</a:t>
            </a:r>
            <a:endParaRPr/>
          </a:p>
        </p:txBody>
      </p:sp>
      <p:sp>
        <p:nvSpPr>
          <p:cNvPr id="238" name="Google Shape;238;p42"/>
          <p:cNvSpPr txBox="1">
            <a:spLocks noGrp="1"/>
          </p:cNvSpPr>
          <p:nvPr>
            <p:ph type="body" idx="1"/>
          </p:nvPr>
        </p:nvSpPr>
        <p:spPr>
          <a:xfrm>
            <a:off x="595750" y="1835937"/>
            <a:ext cx="5250900" cy="3470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Architect: Retirement</a:t>
            </a:r>
            <a:endParaRPr/>
          </a:p>
          <a:p>
            <a:pPr marL="0" lvl="0" indent="0" algn="l" rtl="0">
              <a:spcBef>
                <a:spcPts val="1000"/>
              </a:spcBef>
              <a:spcAft>
                <a:spcPts val="0"/>
              </a:spcAft>
              <a:buNone/>
            </a:pPr>
            <a:r>
              <a:rPr lang="en-US"/>
              <a:t>12+ years experience</a:t>
            </a:r>
            <a:endParaRPr/>
          </a:p>
          <a:p>
            <a:pPr marL="0" lvl="0" indent="0" algn="l" rtl="0">
              <a:spcBef>
                <a:spcPts val="1000"/>
              </a:spcBef>
              <a:spcAft>
                <a:spcPts val="600"/>
              </a:spcAft>
              <a:buNone/>
            </a:pPr>
            <a:r>
              <a:rPr lang="en-US"/>
              <a:t>Speaker / Writer</a:t>
            </a:r>
            <a:endParaRPr/>
          </a:p>
        </p:txBody>
      </p:sp>
      <p:sp>
        <p:nvSpPr>
          <p:cNvPr id="239" name="Google Shape;239;p42"/>
          <p:cNvSpPr txBox="1">
            <a:spLocks noGrp="1"/>
          </p:cNvSpPr>
          <p:nvPr>
            <p:ph type="body" idx="2"/>
          </p:nvPr>
        </p:nvSpPr>
        <p:spPr>
          <a:xfrm>
            <a:off x="6345375" y="1835875"/>
            <a:ext cx="5251200" cy="3470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Architect: Consumer</a:t>
            </a:r>
            <a:endParaRPr/>
          </a:p>
          <a:p>
            <a:pPr marL="0" lvl="0" indent="0" algn="l" rtl="0">
              <a:spcBef>
                <a:spcPts val="1000"/>
              </a:spcBef>
              <a:spcAft>
                <a:spcPts val="0"/>
              </a:spcAft>
              <a:buNone/>
            </a:pPr>
            <a:r>
              <a:rPr lang="en-US"/>
              <a:t>15+ years experience</a:t>
            </a:r>
            <a:endParaRPr/>
          </a:p>
          <a:p>
            <a:pPr marL="0" lvl="0" indent="0" algn="l" rtl="0">
              <a:spcBef>
                <a:spcPts val="1000"/>
              </a:spcBef>
              <a:spcAft>
                <a:spcPts val="600"/>
              </a:spcAft>
              <a:buNone/>
            </a:pPr>
            <a:r>
              <a:rPr lang="en-US"/>
              <a:t>5+ years at CUNA</a:t>
            </a:r>
            <a:endParaRPr/>
          </a:p>
        </p:txBody>
      </p:sp>
      <p:sp>
        <p:nvSpPr>
          <p:cNvPr id="240" name="Google Shape;240;p42"/>
          <p:cNvSpPr txBox="1">
            <a:spLocks noGrp="1"/>
          </p:cNvSpPr>
          <p:nvPr>
            <p:ph type="body" idx="3"/>
          </p:nvPr>
        </p:nvSpPr>
        <p:spPr>
          <a:xfrm>
            <a:off x="595438" y="1027000"/>
            <a:ext cx="5251500" cy="5616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a:t>Dustin Ewers	</a:t>
            </a:r>
            <a:endParaRPr/>
          </a:p>
        </p:txBody>
      </p:sp>
      <p:sp>
        <p:nvSpPr>
          <p:cNvPr id="241" name="Google Shape;241;p42"/>
          <p:cNvSpPr txBox="1">
            <a:spLocks noGrp="1"/>
          </p:cNvSpPr>
          <p:nvPr>
            <p:ph type="body" idx="4"/>
          </p:nvPr>
        </p:nvSpPr>
        <p:spPr>
          <a:xfrm>
            <a:off x="6345218" y="1027000"/>
            <a:ext cx="5251500" cy="5616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a:t>Steve Hirscher</a:t>
            </a:r>
            <a:endParaRPr/>
          </a:p>
        </p:txBody>
      </p:sp>
      <p:pic>
        <p:nvPicPr>
          <p:cNvPr id="242" name="Google Shape;242;p42"/>
          <p:cNvPicPr preferRelativeResize="0"/>
          <p:nvPr/>
        </p:nvPicPr>
        <p:blipFill>
          <a:blip r:embed="rId3">
            <a:alphaModFix/>
          </a:blip>
          <a:stretch>
            <a:fillRect/>
          </a:stretch>
        </p:blipFill>
        <p:spPr>
          <a:xfrm>
            <a:off x="3941650" y="-18225"/>
            <a:ext cx="1905000" cy="1905000"/>
          </a:xfrm>
          <a:prstGeom prst="rect">
            <a:avLst/>
          </a:prstGeom>
          <a:noFill/>
          <a:ln>
            <a:noFill/>
          </a:ln>
        </p:spPr>
      </p:pic>
      <p:pic>
        <p:nvPicPr>
          <p:cNvPr id="243" name="Google Shape;243;p42"/>
          <p:cNvPicPr preferRelativeResize="0"/>
          <p:nvPr/>
        </p:nvPicPr>
        <p:blipFill>
          <a:blip r:embed="rId4">
            <a:alphaModFix/>
          </a:blip>
          <a:stretch>
            <a:fillRect/>
          </a:stretch>
        </p:blipFill>
        <p:spPr>
          <a:xfrm>
            <a:off x="9691575" y="-18225"/>
            <a:ext cx="1905000" cy="1905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0"/>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Steve Yegges Platform Rant - cont... </a:t>
            </a:r>
            <a:endParaRPr/>
          </a:p>
        </p:txBody>
      </p:sp>
      <p:sp>
        <p:nvSpPr>
          <p:cNvPr id="379" name="Google Shape;379;p60"/>
          <p:cNvSpPr txBox="1">
            <a:spLocks noGrp="1"/>
          </p:cNvSpPr>
          <p:nvPr>
            <p:ph idx="1"/>
          </p:nvPr>
        </p:nvSpPr>
        <p:spPr>
          <a:prstGeom prst="rect">
            <a:avLst/>
          </a:prstGeom>
        </p:spPr>
        <p:txBody>
          <a:bodyPr spcFirstLastPara="1" wrap="square" lIns="91425" tIns="45700" rIns="91425" bIns="45700" anchor="t" anchorCtr="0">
            <a:noAutofit/>
          </a:bodyPr>
          <a:lstStyle/>
          <a:p>
            <a:pPr marL="457200" lvl="0" indent="0" algn="l" rtl="0">
              <a:lnSpc>
                <a:spcPct val="115000"/>
              </a:lnSpc>
              <a:spcBef>
                <a:spcPts val="1500"/>
              </a:spcBef>
              <a:spcAft>
                <a:spcPts val="0"/>
              </a:spcAft>
              <a:buNone/>
            </a:pPr>
            <a:endParaRPr sz="2400">
              <a:solidFill>
                <a:srgbClr val="24292E"/>
              </a:solidFill>
            </a:endParaRPr>
          </a:p>
          <a:p>
            <a:pPr marL="457200" lvl="0" indent="0" algn="l" rtl="0">
              <a:lnSpc>
                <a:spcPct val="115000"/>
              </a:lnSpc>
              <a:spcBef>
                <a:spcPts val="2400"/>
              </a:spcBef>
              <a:spcAft>
                <a:spcPts val="0"/>
              </a:spcAft>
              <a:buNone/>
            </a:pPr>
            <a:r>
              <a:rPr lang="en-US" sz="2400">
                <a:solidFill>
                  <a:srgbClr val="24292E"/>
                </a:solidFill>
              </a:rPr>
              <a:t>It doesn't matter what technology they use. HTTP, Corba, Pubsub, custom protocols -- doesn't matter. Bezos doesn't care.</a:t>
            </a:r>
            <a:endParaRPr sz="2400">
              <a:solidFill>
                <a:srgbClr val="24292E"/>
              </a:solidFill>
            </a:endParaRPr>
          </a:p>
          <a:p>
            <a:pPr marL="457200" lvl="0" indent="0" algn="l" rtl="0">
              <a:lnSpc>
                <a:spcPct val="115000"/>
              </a:lnSpc>
              <a:spcBef>
                <a:spcPts val="2400"/>
              </a:spcBef>
              <a:spcAft>
                <a:spcPts val="0"/>
              </a:spcAft>
              <a:buNone/>
            </a:pPr>
            <a:r>
              <a:rPr lang="en-US" sz="2400">
                <a:solidFill>
                  <a:srgbClr val="24292E"/>
                </a:solidFill>
              </a:rPr>
              <a:t>All service interfaces, without exception, must be designed from the ground up to be externalizable. That is to say, the team must plan and design to be able to expose the interface to developers in the outside world. No exceptions.</a:t>
            </a:r>
            <a:endParaRPr sz="2400">
              <a:solidFill>
                <a:srgbClr val="24292E"/>
              </a:solidFill>
            </a:endParaRPr>
          </a:p>
          <a:p>
            <a:pPr marL="457200" lvl="0" indent="0" algn="l" rtl="0">
              <a:lnSpc>
                <a:spcPct val="115000"/>
              </a:lnSpc>
              <a:spcBef>
                <a:spcPts val="2400"/>
              </a:spcBef>
              <a:spcAft>
                <a:spcPts val="0"/>
              </a:spcAft>
              <a:buNone/>
            </a:pPr>
            <a:r>
              <a:rPr lang="en-US" sz="2400">
                <a:solidFill>
                  <a:srgbClr val="24292E"/>
                </a:solidFill>
              </a:rPr>
              <a:t>Anyone who doesn't do this will be fired.</a:t>
            </a:r>
            <a:endParaRPr sz="2400">
              <a:solidFill>
                <a:srgbClr val="24292E"/>
              </a:solidFill>
            </a:endParaRPr>
          </a:p>
          <a:p>
            <a:pPr marL="0" lvl="0" indent="0" algn="l" rtl="0">
              <a:spcBef>
                <a:spcPts val="2400"/>
              </a:spcBef>
              <a:spcAft>
                <a:spcPts val="6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1"/>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API Advantages</a:t>
            </a:r>
            <a:endParaRPr/>
          </a:p>
        </p:txBody>
      </p:sp>
      <p:sp>
        <p:nvSpPr>
          <p:cNvPr id="386" name="Google Shape;386;p61"/>
          <p:cNvSpPr txBox="1">
            <a:spLocks noGrp="1"/>
          </p:cNvSpPr>
          <p:nvPr>
            <p:ph idx="1"/>
          </p:nvPr>
        </p:nvSpPr>
        <p:spPr>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Enables Platforms</a:t>
            </a:r>
            <a:endParaRPr/>
          </a:p>
          <a:p>
            <a:pPr marL="0" lvl="0" indent="0" algn="l" rtl="0">
              <a:spcBef>
                <a:spcPts val="1000"/>
              </a:spcBef>
              <a:spcAft>
                <a:spcPts val="0"/>
              </a:spcAft>
              <a:buNone/>
            </a:pPr>
            <a:endParaRPr/>
          </a:p>
          <a:p>
            <a:pPr marL="0" lvl="0" indent="0" algn="l" rtl="0">
              <a:spcBef>
                <a:spcPts val="1000"/>
              </a:spcBef>
              <a:spcAft>
                <a:spcPts val="0"/>
              </a:spcAft>
              <a:buNone/>
            </a:pPr>
            <a:r>
              <a:rPr lang="en-US"/>
              <a:t>Encourages Accessibility</a:t>
            </a:r>
            <a:endParaRPr/>
          </a:p>
          <a:p>
            <a:pPr marL="0" lvl="0" indent="0" algn="l" rtl="0">
              <a:spcBef>
                <a:spcPts val="1000"/>
              </a:spcBef>
              <a:spcAft>
                <a:spcPts val="0"/>
              </a:spcAft>
              <a:buNone/>
            </a:pPr>
            <a:endParaRPr/>
          </a:p>
          <a:p>
            <a:pPr marL="0" lvl="0" indent="0" algn="l" rtl="0">
              <a:spcBef>
                <a:spcPts val="1000"/>
              </a:spcBef>
              <a:spcAft>
                <a:spcPts val="600"/>
              </a:spcAft>
              <a:buNone/>
            </a:pPr>
            <a:r>
              <a:rPr lang="en-US"/>
              <a:t>Reduces Tight Coupling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txBox="1">
            <a:spLocks noGrp="1"/>
          </p:cNvSpPr>
          <p:nvPr>
            <p:ph type="title"/>
          </p:nvPr>
        </p:nvSpPr>
        <p:spPr>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API Patterns</a:t>
            </a:r>
            <a:endParaRPr/>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3"/>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HTTP Protocols</a:t>
            </a:r>
            <a:endParaRPr/>
          </a:p>
        </p:txBody>
      </p:sp>
      <p:sp>
        <p:nvSpPr>
          <p:cNvPr id="399" name="Google Shape;399;p63"/>
          <p:cNvSpPr txBox="1">
            <a:spLocks noGrp="1"/>
          </p:cNvSpPr>
          <p:nvPr>
            <p:ph idx="1"/>
          </p:nvPr>
        </p:nvSpPr>
        <p:spPr>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SOAP</a:t>
            </a:r>
            <a:endParaRPr/>
          </a:p>
          <a:p>
            <a:pPr marL="0" lvl="0" indent="0" algn="l" rtl="0">
              <a:spcBef>
                <a:spcPts val="1000"/>
              </a:spcBef>
              <a:spcAft>
                <a:spcPts val="0"/>
              </a:spcAft>
              <a:buNone/>
            </a:pPr>
            <a:endParaRPr/>
          </a:p>
          <a:p>
            <a:pPr marL="0" lvl="0" indent="0" algn="l" rtl="0">
              <a:spcBef>
                <a:spcPts val="1000"/>
              </a:spcBef>
              <a:spcAft>
                <a:spcPts val="0"/>
              </a:spcAft>
              <a:buNone/>
            </a:pPr>
            <a:r>
              <a:rPr lang="en-US"/>
              <a:t>REST</a:t>
            </a:r>
            <a:endParaRPr/>
          </a:p>
          <a:p>
            <a:pPr marL="0" lvl="0" indent="0" algn="l" rtl="0">
              <a:spcBef>
                <a:spcPts val="1000"/>
              </a:spcBef>
              <a:spcAft>
                <a:spcPts val="0"/>
              </a:spcAft>
              <a:buNone/>
            </a:pPr>
            <a:endParaRPr/>
          </a:p>
          <a:p>
            <a:pPr marL="0" lvl="0" indent="0" algn="l" rtl="0">
              <a:spcBef>
                <a:spcPts val="1000"/>
              </a:spcBef>
              <a:spcAft>
                <a:spcPts val="600"/>
              </a:spcAft>
              <a:buClr>
                <a:srgbClr val="000000"/>
              </a:buClr>
              <a:buSzPts val="1100"/>
              <a:buFont typeface="Arial"/>
              <a:buNone/>
            </a:pPr>
            <a:r>
              <a:rPr lang="en-US"/>
              <a:t>GraphQL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4"/>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REST</a:t>
            </a:r>
            <a:endParaRPr/>
          </a:p>
        </p:txBody>
      </p:sp>
      <p:sp>
        <p:nvSpPr>
          <p:cNvPr id="406" name="Google Shape;406;p64"/>
          <p:cNvSpPr txBox="1">
            <a:spLocks noGrp="1"/>
          </p:cNvSpPr>
          <p:nvPr>
            <p:ph idx="1"/>
          </p:nvPr>
        </p:nvSpPr>
        <p:spPr>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Representational State Transfer</a:t>
            </a:r>
            <a:endParaRPr/>
          </a:p>
          <a:p>
            <a:pPr marL="0" lvl="0" indent="0" algn="l" rtl="0">
              <a:spcBef>
                <a:spcPts val="1000"/>
              </a:spcBef>
              <a:spcAft>
                <a:spcPts val="0"/>
              </a:spcAft>
              <a:buNone/>
            </a:pPr>
            <a:endParaRPr/>
          </a:p>
          <a:p>
            <a:pPr marL="0" lvl="0" indent="0" algn="l" rtl="0">
              <a:spcBef>
                <a:spcPts val="1000"/>
              </a:spcBef>
              <a:spcAft>
                <a:spcPts val="0"/>
              </a:spcAft>
              <a:buNone/>
            </a:pPr>
            <a:r>
              <a:rPr lang="en-US"/>
              <a:t>URL Format: &lt;url&gt;/&lt;resource&gt;/&lt;parameters&gt;</a:t>
            </a:r>
            <a:endParaRPr/>
          </a:p>
          <a:p>
            <a:pPr marL="0" lvl="0" indent="0" algn="l" rtl="0">
              <a:spcBef>
                <a:spcPts val="1000"/>
              </a:spcBef>
              <a:spcAft>
                <a:spcPts val="0"/>
              </a:spcAft>
              <a:buNone/>
            </a:pPr>
            <a:r>
              <a:rPr lang="en-US"/>
              <a:t>Example: https://your-site.com/policies/543534</a:t>
            </a:r>
            <a:endParaRPr/>
          </a:p>
          <a:p>
            <a:pPr marL="0" lvl="0" indent="0" algn="l" rtl="0">
              <a:spcBef>
                <a:spcPts val="1000"/>
              </a:spcBef>
              <a:spcAft>
                <a:spcPts val="6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5"/>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HTTP Verbs</a:t>
            </a:r>
            <a:endParaRPr/>
          </a:p>
        </p:txBody>
      </p:sp>
      <p:graphicFrame>
        <p:nvGraphicFramePr>
          <p:cNvPr id="413" name="Google Shape;413;p65"/>
          <p:cNvGraphicFramePr/>
          <p:nvPr/>
        </p:nvGraphicFramePr>
        <p:xfrm>
          <a:off x="581900" y="1388225"/>
          <a:ext cx="11001000" cy="3326675"/>
        </p:xfrm>
        <a:graphic>
          <a:graphicData uri="http://schemas.openxmlformats.org/drawingml/2006/table">
            <a:tbl>
              <a:tblPr>
                <a:noFill/>
                <a:tableStyleId>{51B97738-16F1-4DEB-9EEA-5ECC1F4B6EF2}</a:tableStyleId>
              </a:tblPr>
              <a:tblGrid>
                <a:gridCol w="5500500">
                  <a:extLst>
                    <a:ext uri="{9D8B030D-6E8A-4147-A177-3AD203B41FA5}">
                      <a16:colId xmlns:a16="http://schemas.microsoft.com/office/drawing/2014/main" val="20000"/>
                    </a:ext>
                  </a:extLst>
                </a:gridCol>
                <a:gridCol w="5500500">
                  <a:extLst>
                    <a:ext uri="{9D8B030D-6E8A-4147-A177-3AD203B41FA5}">
                      <a16:colId xmlns:a16="http://schemas.microsoft.com/office/drawing/2014/main" val="20001"/>
                    </a:ext>
                  </a:extLst>
                </a:gridCol>
              </a:tblGrid>
              <a:tr h="681175">
                <a:tc>
                  <a:txBody>
                    <a:bodyPr/>
                    <a:lstStyle/>
                    <a:p>
                      <a:pPr marL="0" lvl="0" indent="0" algn="l" rtl="0">
                        <a:spcBef>
                          <a:spcPts val="0"/>
                        </a:spcBef>
                        <a:spcAft>
                          <a:spcPts val="0"/>
                        </a:spcAft>
                        <a:buNone/>
                      </a:pPr>
                      <a:r>
                        <a:rPr lang="en-US" sz="3000" b="1"/>
                        <a:t>Verb</a:t>
                      </a:r>
                      <a:endParaRPr sz="3000" b="1"/>
                    </a:p>
                  </a:txBody>
                  <a:tcPr marL="91425" marR="91425" marT="91425" marB="91425"/>
                </a:tc>
                <a:tc>
                  <a:txBody>
                    <a:bodyPr/>
                    <a:lstStyle/>
                    <a:p>
                      <a:pPr marL="0" lvl="0" indent="0" algn="l" rtl="0">
                        <a:spcBef>
                          <a:spcPts val="0"/>
                        </a:spcBef>
                        <a:spcAft>
                          <a:spcPts val="0"/>
                        </a:spcAft>
                        <a:buNone/>
                      </a:pPr>
                      <a:r>
                        <a:rPr lang="en-US" sz="3000" b="1"/>
                        <a:t>Purpose</a:t>
                      </a:r>
                      <a:endParaRPr sz="3000" b="1"/>
                    </a:p>
                  </a:txBody>
                  <a:tcPr marL="91425" marR="91425" marT="91425" marB="91425"/>
                </a:tc>
                <a:extLst>
                  <a:ext uri="{0D108BD9-81ED-4DB2-BD59-A6C34878D82A}">
                    <a16:rowId xmlns:a16="http://schemas.microsoft.com/office/drawing/2014/main" val="10000"/>
                  </a:ext>
                </a:extLst>
              </a:tr>
              <a:tr h="661375">
                <a:tc>
                  <a:txBody>
                    <a:bodyPr/>
                    <a:lstStyle/>
                    <a:p>
                      <a:pPr marL="0" lvl="0" indent="0" algn="l" rtl="0">
                        <a:spcBef>
                          <a:spcPts val="0"/>
                        </a:spcBef>
                        <a:spcAft>
                          <a:spcPts val="0"/>
                        </a:spcAft>
                        <a:buNone/>
                      </a:pPr>
                      <a:r>
                        <a:rPr lang="en-US" sz="1800"/>
                        <a:t>GET</a:t>
                      </a:r>
                      <a:endParaRPr sz="1800"/>
                    </a:p>
                  </a:txBody>
                  <a:tcPr marL="91425" marR="91425" marT="91425" marB="91425"/>
                </a:tc>
                <a:tc>
                  <a:txBody>
                    <a:bodyPr/>
                    <a:lstStyle/>
                    <a:p>
                      <a:pPr marL="0" lvl="0" indent="0" algn="l" rtl="0">
                        <a:spcBef>
                          <a:spcPts val="0"/>
                        </a:spcBef>
                        <a:spcAft>
                          <a:spcPts val="0"/>
                        </a:spcAft>
                        <a:buNone/>
                      </a:pPr>
                      <a:r>
                        <a:rPr lang="en-US" sz="1800"/>
                        <a:t>Read data</a:t>
                      </a:r>
                      <a:endParaRPr sz="1800"/>
                    </a:p>
                  </a:txBody>
                  <a:tcPr marL="91425" marR="91425" marT="91425" marB="91425"/>
                </a:tc>
                <a:extLst>
                  <a:ext uri="{0D108BD9-81ED-4DB2-BD59-A6C34878D82A}">
                    <a16:rowId xmlns:a16="http://schemas.microsoft.com/office/drawing/2014/main" val="10001"/>
                  </a:ext>
                </a:extLst>
              </a:tr>
              <a:tr h="661375">
                <a:tc>
                  <a:txBody>
                    <a:bodyPr/>
                    <a:lstStyle/>
                    <a:p>
                      <a:pPr marL="0" lvl="0" indent="0" algn="l" rtl="0">
                        <a:spcBef>
                          <a:spcPts val="0"/>
                        </a:spcBef>
                        <a:spcAft>
                          <a:spcPts val="0"/>
                        </a:spcAft>
                        <a:buNone/>
                      </a:pPr>
                      <a:r>
                        <a:rPr lang="en-US" sz="1800"/>
                        <a:t>POST</a:t>
                      </a:r>
                      <a:endParaRPr sz="1800"/>
                    </a:p>
                  </a:txBody>
                  <a:tcPr marL="91425" marR="91425" marT="91425" marB="91425"/>
                </a:tc>
                <a:tc>
                  <a:txBody>
                    <a:bodyPr/>
                    <a:lstStyle/>
                    <a:p>
                      <a:pPr marL="0" lvl="0" indent="0" algn="l" rtl="0">
                        <a:spcBef>
                          <a:spcPts val="0"/>
                        </a:spcBef>
                        <a:spcAft>
                          <a:spcPts val="0"/>
                        </a:spcAft>
                        <a:buNone/>
                      </a:pPr>
                      <a:r>
                        <a:rPr lang="en-US" sz="1800"/>
                        <a:t>Create Data</a:t>
                      </a:r>
                      <a:endParaRPr sz="1800"/>
                    </a:p>
                  </a:txBody>
                  <a:tcPr marL="91425" marR="91425" marT="91425" marB="91425"/>
                </a:tc>
                <a:extLst>
                  <a:ext uri="{0D108BD9-81ED-4DB2-BD59-A6C34878D82A}">
                    <a16:rowId xmlns:a16="http://schemas.microsoft.com/office/drawing/2014/main" val="10002"/>
                  </a:ext>
                </a:extLst>
              </a:tr>
              <a:tr h="661375">
                <a:tc>
                  <a:txBody>
                    <a:bodyPr/>
                    <a:lstStyle/>
                    <a:p>
                      <a:pPr marL="0" lvl="0" indent="0" algn="l" rtl="0">
                        <a:spcBef>
                          <a:spcPts val="0"/>
                        </a:spcBef>
                        <a:spcAft>
                          <a:spcPts val="0"/>
                        </a:spcAft>
                        <a:buNone/>
                      </a:pPr>
                      <a:r>
                        <a:rPr lang="en-US" sz="1800"/>
                        <a:t>PUT</a:t>
                      </a:r>
                      <a:endParaRPr sz="1800"/>
                    </a:p>
                  </a:txBody>
                  <a:tcPr marL="91425" marR="91425" marT="91425" marB="91425"/>
                </a:tc>
                <a:tc>
                  <a:txBody>
                    <a:bodyPr/>
                    <a:lstStyle/>
                    <a:p>
                      <a:pPr marL="0" lvl="0" indent="0" algn="l" rtl="0">
                        <a:spcBef>
                          <a:spcPts val="0"/>
                        </a:spcBef>
                        <a:spcAft>
                          <a:spcPts val="0"/>
                        </a:spcAft>
                        <a:buNone/>
                      </a:pPr>
                      <a:r>
                        <a:rPr lang="en-US" sz="1800"/>
                        <a:t>Update Data</a:t>
                      </a:r>
                      <a:endParaRPr sz="1800"/>
                    </a:p>
                  </a:txBody>
                  <a:tcPr marL="91425" marR="91425" marT="91425" marB="91425"/>
                </a:tc>
                <a:extLst>
                  <a:ext uri="{0D108BD9-81ED-4DB2-BD59-A6C34878D82A}">
                    <a16:rowId xmlns:a16="http://schemas.microsoft.com/office/drawing/2014/main" val="10003"/>
                  </a:ext>
                </a:extLst>
              </a:tr>
              <a:tr h="661375">
                <a:tc>
                  <a:txBody>
                    <a:bodyPr/>
                    <a:lstStyle/>
                    <a:p>
                      <a:pPr marL="0" lvl="0" indent="0" algn="l" rtl="0">
                        <a:spcBef>
                          <a:spcPts val="0"/>
                        </a:spcBef>
                        <a:spcAft>
                          <a:spcPts val="0"/>
                        </a:spcAft>
                        <a:buNone/>
                      </a:pPr>
                      <a:r>
                        <a:rPr lang="en-US" sz="1800"/>
                        <a:t>DELETE</a:t>
                      </a:r>
                      <a:endParaRPr sz="1800"/>
                    </a:p>
                  </a:txBody>
                  <a:tcPr marL="91425" marR="91425" marT="91425" marB="91425"/>
                </a:tc>
                <a:tc>
                  <a:txBody>
                    <a:bodyPr/>
                    <a:lstStyle/>
                    <a:p>
                      <a:pPr marL="0" lvl="0" indent="0" algn="l" rtl="0">
                        <a:spcBef>
                          <a:spcPts val="0"/>
                        </a:spcBef>
                        <a:spcAft>
                          <a:spcPts val="0"/>
                        </a:spcAft>
                        <a:buNone/>
                      </a:pPr>
                      <a:r>
                        <a:rPr lang="en-US" sz="1800"/>
                        <a:t>Delete Data</a:t>
                      </a:r>
                      <a:endParaRPr sz="180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6"/>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Side Effects</a:t>
            </a:r>
            <a:endParaRPr/>
          </a:p>
        </p:txBody>
      </p:sp>
      <p:sp>
        <p:nvSpPr>
          <p:cNvPr id="420" name="Google Shape;420;p66"/>
          <p:cNvSpPr txBox="1">
            <a:spLocks noGrp="1"/>
          </p:cNvSpPr>
          <p:nvPr>
            <p:ph idx="1"/>
          </p:nvPr>
        </p:nvSpPr>
        <p:spPr>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GET, PUT, and DELETE should be idempotent</a:t>
            </a:r>
            <a:endParaRPr/>
          </a:p>
          <a:p>
            <a:pPr marL="0" lvl="0" indent="0" algn="l" rtl="0">
              <a:spcBef>
                <a:spcPts val="1000"/>
              </a:spcBef>
              <a:spcAft>
                <a:spcPts val="0"/>
              </a:spcAft>
              <a:buNone/>
            </a:pPr>
            <a:endParaRPr/>
          </a:p>
          <a:p>
            <a:pPr marL="0" lvl="0" indent="0" algn="l" rtl="0">
              <a:spcBef>
                <a:spcPts val="1000"/>
              </a:spcBef>
              <a:spcAft>
                <a:spcPts val="0"/>
              </a:spcAft>
              <a:buNone/>
            </a:pPr>
            <a:r>
              <a:rPr lang="en-US"/>
              <a:t>POST should be free of unrelated side effects</a:t>
            </a:r>
            <a:endParaRPr/>
          </a:p>
          <a:p>
            <a:pPr marL="0" lvl="0" indent="0" algn="l" rtl="0">
              <a:spcBef>
                <a:spcPts val="1000"/>
              </a:spcBef>
              <a:spcAft>
                <a:spcPts val="0"/>
              </a:spcAft>
              <a:buNone/>
            </a:pPr>
            <a:endParaRPr/>
          </a:p>
          <a:p>
            <a:pPr marL="0" lvl="0" indent="0" algn="l" rtl="0">
              <a:spcBef>
                <a:spcPts val="1000"/>
              </a:spcBef>
              <a:spcAft>
                <a:spcPts val="600"/>
              </a:spcAft>
              <a:buNone/>
            </a:pPr>
            <a:r>
              <a:rPr lang="en-US"/>
              <a:t>Use the Correct HTTP Response Status Codes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7"/>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How to Make a Good REST API</a:t>
            </a:r>
            <a:endParaRPr/>
          </a:p>
        </p:txBody>
      </p:sp>
      <p:sp>
        <p:nvSpPr>
          <p:cNvPr id="427" name="Google Shape;427;p67"/>
          <p:cNvSpPr txBox="1">
            <a:spLocks noGrp="1"/>
          </p:cNvSpPr>
          <p:nvPr>
            <p:ph idx="1"/>
          </p:nvPr>
        </p:nvSpPr>
        <p:spPr>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Don’t Database over REST</a:t>
            </a:r>
            <a:endParaRPr/>
          </a:p>
          <a:p>
            <a:pPr marL="0" lvl="0" indent="0" algn="l" rtl="0">
              <a:spcBef>
                <a:spcPts val="1000"/>
              </a:spcBef>
              <a:spcAft>
                <a:spcPts val="0"/>
              </a:spcAft>
              <a:buNone/>
            </a:pPr>
            <a:endParaRPr/>
          </a:p>
          <a:p>
            <a:pPr marL="0" lvl="0" indent="0" algn="l" rtl="0">
              <a:spcBef>
                <a:spcPts val="1000"/>
              </a:spcBef>
              <a:spcAft>
                <a:spcPts val="0"/>
              </a:spcAft>
              <a:buNone/>
            </a:pPr>
            <a:r>
              <a:rPr lang="en-US"/>
              <a:t>Cater to Customers</a:t>
            </a:r>
            <a:endParaRPr/>
          </a:p>
          <a:p>
            <a:pPr marL="0" lvl="0" indent="0" algn="l" rtl="0">
              <a:spcBef>
                <a:spcPts val="1000"/>
              </a:spcBef>
              <a:spcAft>
                <a:spcPts val="0"/>
              </a:spcAft>
              <a:buNone/>
            </a:pPr>
            <a:endParaRPr/>
          </a:p>
          <a:p>
            <a:pPr marL="0" lvl="0" indent="0" algn="l" rtl="0">
              <a:spcBef>
                <a:spcPts val="1000"/>
              </a:spcBef>
              <a:spcAft>
                <a:spcPts val="600"/>
              </a:spcAft>
              <a:buNone/>
            </a:pPr>
            <a:r>
              <a:rPr lang="en-US"/>
              <a:t>Don’t Overshare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8"/>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Versioning APIs</a:t>
            </a:r>
            <a:endParaRPr/>
          </a:p>
        </p:txBody>
      </p:sp>
      <p:sp>
        <p:nvSpPr>
          <p:cNvPr id="434" name="Google Shape;434;p68"/>
          <p:cNvSpPr txBox="1">
            <a:spLocks noGrp="1"/>
          </p:cNvSpPr>
          <p:nvPr>
            <p:ph idx="1"/>
          </p:nvPr>
        </p:nvSpPr>
        <p:spPr>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No Versioning</a:t>
            </a:r>
            <a:endParaRPr/>
          </a:p>
          <a:p>
            <a:pPr marL="0" lvl="0" indent="0" algn="l" rtl="0">
              <a:spcBef>
                <a:spcPts val="1000"/>
              </a:spcBef>
              <a:spcAft>
                <a:spcPts val="0"/>
              </a:spcAft>
              <a:buNone/>
            </a:pPr>
            <a:endParaRPr/>
          </a:p>
          <a:p>
            <a:pPr marL="0" lvl="0" indent="0" algn="l" rtl="0">
              <a:spcBef>
                <a:spcPts val="1000"/>
              </a:spcBef>
              <a:spcAft>
                <a:spcPts val="0"/>
              </a:spcAft>
              <a:buNone/>
            </a:pPr>
            <a:r>
              <a:rPr lang="en-US"/>
              <a:t>URI (eg. https://your-site.com/</a:t>
            </a:r>
            <a:r>
              <a:rPr lang="en-US" b="1"/>
              <a:t>v1</a:t>
            </a:r>
            <a:r>
              <a:rPr lang="en-US"/>
              <a:t>/policies/543534)</a:t>
            </a:r>
            <a:endParaRPr/>
          </a:p>
          <a:p>
            <a:pPr marL="0" lvl="0" indent="0" algn="l" rtl="0">
              <a:spcBef>
                <a:spcPts val="1000"/>
              </a:spcBef>
              <a:spcAft>
                <a:spcPts val="0"/>
              </a:spcAft>
              <a:buNone/>
            </a:pPr>
            <a:endParaRPr/>
          </a:p>
          <a:p>
            <a:pPr marL="0" lvl="0" indent="0" algn="l" rtl="0">
              <a:spcBef>
                <a:spcPts val="1000"/>
              </a:spcBef>
              <a:spcAft>
                <a:spcPts val="0"/>
              </a:spcAft>
              <a:buNone/>
            </a:pPr>
            <a:r>
              <a:rPr lang="en-US"/>
              <a:t>Query String (eg. https://your-site.com/policies/543534?</a:t>
            </a:r>
            <a:r>
              <a:rPr lang="en-US" b="1"/>
              <a:t>version=1</a:t>
            </a:r>
            <a:r>
              <a:rPr lang="en-US"/>
              <a:t>)</a:t>
            </a:r>
            <a:endParaRPr/>
          </a:p>
          <a:p>
            <a:pPr marL="0" lvl="0" indent="0" algn="l" rtl="0">
              <a:spcBef>
                <a:spcPts val="1000"/>
              </a:spcBef>
              <a:spcAft>
                <a:spcPts val="0"/>
              </a:spcAft>
              <a:buNone/>
            </a:pPr>
            <a:endParaRPr/>
          </a:p>
          <a:p>
            <a:pPr marL="0" lvl="0" indent="0" algn="l" rtl="0">
              <a:spcBef>
                <a:spcPts val="1000"/>
              </a:spcBef>
              <a:spcAft>
                <a:spcPts val="600"/>
              </a:spcAft>
              <a:buNone/>
            </a:pPr>
            <a:r>
              <a:rPr lang="en-US"/>
              <a:t>Header Versioning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9"/>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Documentation</a:t>
            </a:r>
            <a:endParaRPr/>
          </a:p>
        </p:txBody>
      </p:sp>
      <p:sp>
        <p:nvSpPr>
          <p:cNvPr id="441" name="Google Shape;441;p69"/>
          <p:cNvSpPr txBox="1">
            <a:spLocks noGrp="1"/>
          </p:cNvSpPr>
          <p:nvPr>
            <p:ph idx="1"/>
          </p:nvPr>
        </p:nvSpPr>
        <p:spPr>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dirty="0"/>
              <a:t>Open API (aka Swagger)</a:t>
            </a:r>
            <a:endParaRPr dirty="0"/>
          </a:p>
          <a:p>
            <a:pPr marL="24131" lvl="0" indent="0" algn="l" rtl="0">
              <a:spcBef>
                <a:spcPts val="1000"/>
              </a:spcBef>
              <a:spcAft>
                <a:spcPts val="0"/>
              </a:spcAft>
              <a:buSzPts val="3220"/>
              <a:buNone/>
            </a:pPr>
            <a:r>
              <a:rPr lang="en-US" dirty="0"/>
              <a:t>Integrate with .NET using </a:t>
            </a:r>
            <a:r>
              <a:rPr lang="en-US" dirty="0" err="1"/>
              <a:t>Swashbuckle</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2"/>
                </a:solidFill>
              </a:rPr>
              <a:t>Where does today’s course fit in?</a:t>
            </a:r>
          </a:p>
        </p:txBody>
      </p:sp>
      <p:sp>
        <p:nvSpPr>
          <p:cNvPr id="250" name="Google Shape;250;p43"/>
          <p:cNvSpPr txBox="1">
            <a:spLocks noGrp="1"/>
          </p:cNvSpPr>
          <p:nvPr>
            <p:ph type="body" idx="1"/>
          </p:nvPr>
        </p:nvSpPr>
        <p:spPr>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dirty="0"/>
              <a:t>Foundation </a:t>
            </a:r>
            <a:r>
              <a:rPr lang="en-US" dirty="0">
                <a:solidFill>
                  <a:schemeClr val="tx2"/>
                </a:solidFill>
              </a:rPr>
              <a:t>for</a:t>
            </a:r>
            <a:r>
              <a:rPr lang="en-US" dirty="0"/>
              <a:t> Azure Fundamentals</a:t>
            </a:r>
            <a:endParaRPr dirty="0"/>
          </a:p>
          <a:p>
            <a:pPr marL="0" lvl="0" indent="0" algn="l" rtl="0">
              <a:spcBef>
                <a:spcPts val="1000"/>
              </a:spcBef>
              <a:spcAft>
                <a:spcPts val="0"/>
              </a:spcAft>
              <a:buNone/>
            </a:pPr>
            <a:endParaRPr dirty="0"/>
          </a:p>
          <a:p>
            <a:pPr marL="0" lvl="0" indent="0" algn="l" rtl="0">
              <a:spcBef>
                <a:spcPts val="1000"/>
              </a:spcBef>
              <a:spcAft>
                <a:spcPts val="0"/>
              </a:spcAft>
              <a:buNone/>
            </a:pPr>
            <a:r>
              <a:rPr lang="en-US" dirty="0"/>
              <a:t>Modern Patterns Level-set</a:t>
            </a:r>
            <a:endParaRPr dirty="0"/>
          </a:p>
          <a:p>
            <a:pPr marL="0" lvl="0" indent="0" algn="l" rtl="0">
              <a:spcBef>
                <a:spcPts val="1000"/>
              </a:spcBef>
              <a:spcAft>
                <a:spcPts val="0"/>
              </a:spcAft>
              <a:buNone/>
            </a:pPr>
            <a:endParaRPr dirty="0"/>
          </a:p>
          <a:p>
            <a:pPr marL="0" lvl="0" indent="0" algn="l" rtl="0">
              <a:spcBef>
                <a:spcPts val="1000"/>
              </a:spcBef>
              <a:spcAft>
                <a:spcPts val="600"/>
              </a:spcAft>
              <a:buNone/>
            </a:pPr>
            <a:r>
              <a:rPr lang="en-US" dirty="0"/>
              <a:t>Cloud Readiness</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70"/>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GraphQL</a:t>
            </a:r>
            <a:endParaRPr/>
          </a:p>
        </p:txBody>
      </p:sp>
      <p:sp>
        <p:nvSpPr>
          <p:cNvPr id="448" name="Google Shape;448;p70"/>
          <p:cNvSpPr txBox="1">
            <a:spLocks noGrp="1"/>
          </p:cNvSpPr>
          <p:nvPr>
            <p:ph idx="1"/>
          </p:nvPr>
        </p:nvSpPr>
        <p:spPr>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Made by Facebook</a:t>
            </a:r>
            <a:endParaRPr/>
          </a:p>
          <a:p>
            <a:pPr marL="0" lvl="0" indent="0" algn="l" rtl="0">
              <a:spcBef>
                <a:spcPts val="1000"/>
              </a:spcBef>
              <a:spcAft>
                <a:spcPts val="0"/>
              </a:spcAft>
              <a:buNone/>
            </a:pPr>
            <a:endParaRPr/>
          </a:p>
          <a:p>
            <a:pPr marL="0" lvl="0" indent="0" algn="l" rtl="0">
              <a:spcBef>
                <a:spcPts val="1000"/>
              </a:spcBef>
              <a:spcAft>
                <a:spcPts val="0"/>
              </a:spcAft>
              <a:buNone/>
            </a:pPr>
            <a:r>
              <a:rPr lang="en-US"/>
              <a:t>Optimized for mobile usage</a:t>
            </a:r>
            <a:endParaRPr/>
          </a:p>
          <a:p>
            <a:pPr marL="0" lvl="0" indent="0" algn="l" rtl="0">
              <a:spcBef>
                <a:spcPts val="1000"/>
              </a:spcBef>
              <a:spcAft>
                <a:spcPts val="0"/>
              </a:spcAft>
              <a:buNone/>
            </a:pPr>
            <a:endParaRPr/>
          </a:p>
          <a:p>
            <a:pPr marL="0" lvl="0" indent="0" algn="l" rtl="0">
              <a:spcBef>
                <a:spcPts val="1000"/>
              </a:spcBef>
              <a:spcAft>
                <a:spcPts val="600"/>
              </a:spcAft>
              <a:buNone/>
            </a:pPr>
            <a:r>
              <a:rPr lang="en-US"/>
              <a:t>Client Determines Output via Queries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71"/>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GraphQL Example</a:t>
            </a:r>
            <a:endParaRPr/>
          </a:p>
        </p:txBody>
      </p:sp>
      <p:sp>
        <p:nvSpPr>
          <p:cNvPr id="2" name="Content Placeholder 1"/>
          <p:cNvSpPr>
            <a:spLocks noGrp="1"/>
          </p:cNvSpPr>
          <p:nvPr>
            <p:ph idx="1"/>
          </p:nvPr>
        </p:nvSpPr>
        <p:spPr/>
        <p:txBody>
          <a:bodyPr/>
          <a:lstStyle/>
          <a:p>
            <a:endParaRPr lang="en-US"/>
          </a:p>
        </p:txBody>
      </p:sp>
      <p:pic>
        <p:nvPicPr>
          <p:cNvPr id="455" name="Google Shape;455;p71"/>
          <p:cNvPicPr preferRelativeResize="0"/>
          <p:nvPr/>
        </p:nvPicPr>
        <p:blipFill>
          <a:blip r:embed="rId3">
            <a:alphaModFix/>
          </a:blip>
          <a:stretch>
            <a:fillRect/>
          </a:stretch>
        </p:blipFill>
        <p:spPr>
          <a:xfrm>
            <a:off x="0" y="1512100"/>
            <a:ext cx="12192000" cy="488495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72"/>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GraphQL Disadvantages</a:t>
            </a:r>
            <a:endParaRPr/>
          </a:p>
        </p:txBody>
      </p:sp>
      <p:sp>
        <p:nvSpPr>
          <p:cNvPr id="462" name="Google Shape;462;p72"/>
          <p:cNvSpPr txBox="1">
            <a:spLocks noGrp="1"/>
          </p:cNvSpPr>
          <p:nvPr>
            <p:ph idx="1"/>
          </p:nvPr>
        </p:nvSpPr>
        <p:spPr>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Relational Databases</a:t>
            </a:r>
            <a:endParaRPr/>
          </a:p>
          <a:p>
            <a:pPr marL="0" lvl="0" indent="0" algn="l" rtl="0">
              <a:spcBef>
                <a:spcPts val="1000"/>
              </a:spcBef>
              <a:spcAft>
                <a:spcPts val="0"/>
              </a:spcAft>
              <a:buNone/>
            </a:pPr>
            <a:endParaRPr/>
          </a:p>
          <a:p>
            <a:pPr marL="0" lvl="0" indent="0" algn="l" rtl="0">
              <a:spcBef>
                <a:spcPts val="1000"/>
              </a:spcBef>
              <a:spcAft>
                <a:spcPts val="0"/>
              </a:spcAft>
              <a:buNone/>
            </a:pPr>
            <a:r>
              <a:rPr lang="en-US"/>
              <a:t>Customer Understanding</a:t>
            </a:r>
            <a:endParaRPr/>
          </a:p>
          <a:p>
            <a:pPr marL="0" lvl="0" indent="0" algn="l" rtl="0">
              <a:spcBef>
                <a:spcPts val="1000"/>
              </a:spcBef>
              <a:spcAft>
                <a:spcPts val="0"/>
              </a:spcAft>
              <a:buNone/>
            </a:pPr>
            <a:endParaRPr/>
          </a:p>
          <a:p>
            <a:pPr marL="0" lvl="0" indent="0" algn="l" rtl="0">
              <a:spcBef>
                <a:spcPts val="1000"/>
              </a:spcBef>
              <a:spcAft>
                <a:spcPts val="0"/>
              </a:spcAft>
              <a:buNone/>
            </a:pPr>
            <a:r>
              <a:rPr lang="en-US"/>
              <a:t>Lack of Documentation</a:t>
            </a:r>
            <a:endParaRPr/>
          </a:p>
          <a:p>
            <a:pPr marL="0" lvl="0" indent="0" algn="l" rtl="0">
              <a:spcBef>
                <a:spcPts val="1000"/>
              </a:spcBef>
              <a:spcAft>
                <a:spcPts val="0"/>
              </a:spcAft>
              <a:buNone/>
            </a:pPr>
            <a:endParaRPr/>
          </a:p>
          <a:p>
            <a:pPr marL="0" lvl="0" indent="0" algn="l" rtl="0">
              <a:spcBef>
                <a:spcPts val="1000"/>
              </a:spcBef>
              <a:spcAft>
                <a:spcPts val="600"/>
              </a:spcAft>
              <a:buNone/>
            </a:pPr>
            <a:r>
              <a:rPr lang="en-US"/>
              <a:t>Sketchy .NET Support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73"/>
          <p:cNvSpPr txBox="1">
            <a:spLocks noGrp="1"/>
          </p:cNvSpPr>
          <p:nvPr>
            <p:ph type="title"/>
          </p:nvPr>
        </p:nvSpPr>
        <p:spPr>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YAGNI</a:t>
            </a:r>
            <a:endParaRPr/>
          </a:p>
        </p:txBody>
      </p:sp>
      <p:sp>
        <p:nvSpPr>
          <p:cNvPr id="469" name="Google Shape;469;p73"/>
          <p:cNvSpPr txBox="1">
            <a:spLocks noGrp="1"/>
          </p:cNvSpPr>
          <p:nvPr>
            <p:ph type="body" idx="1"/>
          </p:nvPr>
        </p:nvSpPr>
        <p:spPr>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You Aren’t Going to Need It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74"/>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Big Data</a:t>
            </a:r>
            <a:endParaRPr/>
          </a:p>
        </p:txBody>
      </p:sp>
      <p:sp>
        <p:nvSpPr>
          <p:cNvPr id="2" name="Content Placeholder 1"/>
          <p:cNvSpPr>
            <a:spLocks noGrp="1"/>
          </p:cNvSpPr>
          <p:nvPr>
            <p:ph idx="1"/>
          </p:nvPr>
        </p:nvSpPr>
        <p:spPr/>
        <p:txBody>
          <a:bodyPr/>
          <a:lstStyle/>
          <a:p>
            <a:endParaRPr lang="en-US"/>
          </a:p>
        </p:txBody>
      </p:sp>
      <p:pic>
        <p:nvPicPr>
          <p:cNvPr id="476" name="Google Shape;476;p74"/>
          <p:cNvPicPr preferRelativeResize="0"/>
          <p:nvPr/>
        </p:nvPicPr>
        <p:blipFill>
          <a:blip r:embed="rId3">
            <a:alphaModFix/>
          </a:blip>
          <a:stretch>
            <a:fillRect/>
          </a:stretch>
        </p:blipFill>
        <p:spPr>
          <a:xfrm>
            <a:off x="152400" y="1163819"/>
            <a:ext cx="11887203" cy="561274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75"/>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Big Data</a:t>
            </a:r>
            <a:endParaRPr/>
          </a:p>
        </p:txBody>
      </p:sp>
      <p:sp>
        <p:nvSpPr>
          <p:cNvPr id="483" name="Google Shape;483;p75"/>
          <p:cNvSpPr txBox="1">
            <a:spLocks noGrp="1"/>
          </p:cNvSpPr>
          <p:nvPr>
            <p:ph idx="1"/>
          </p:nvPr>
        </p:nvSpPr>
        <p:spPr>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Volume</a:t>
            </a:r>
            <a:endParaRPr/>
          </a:p>
          <a:p>
            <a:pPr marL="0" lvl="0" indent="0" algn="l" rtl="0">
              <a:spcBef>
                <a:spcPts val="1000"/>
              </a:spcBef>
              <a:spcAft>
                <a:spcPts val="0"/>
              </a:spcAft>
              <a:buNone/>
            </a:pPr>
            <a:r>
              <a:rPr lang="en-US"/>
              <a:t>Velocity</a:t>
            </a:r>
            <a:endParaRPr/>
          </a:p>
          <a:p>
            <a:pPr marL="0" lvl="0" indent="0" algn="l" rtl="0">
              <a:spcBef>
                <a:spcPts val="1000"/>
              </a:spcBef>
              <a:spcAft>
                <a:spcPts val="0"/>
              </a:spcAft>
              <a:buNone/>
            </a:pPr>
            <a:r>
              <a:rPr lang="en-US"/>
              <a:t>Variety</a:t>
            </a:r>
            <a:endParaRPr/>
          </a:p>
          <a:p>
            <a:pPr marL="0" lvl="0" indent="0" algn="l" rtl="0">
              <a:spcBef>
                <a:spcPts val="1000"/>
              </a:spcBef>
              <a:spcAft>
                <a:spcPts val="0"/>
              </a:spcAft>
              <a:buNone/>
            </a:pPr>
            <a:r>
              <a:rPr lang="en-US"/>
              <a:t>Veracity</a:t>
            </a:r>
            <a:endParaRPr/>
          </a:p>
          <a:p>
            <a:pPr marL="0" lvl="0" indent="0" algn="l" rtl="0">
              <a:spcBef>
                <a:spcPts val="1000"/>
              </a:spcBef>
              <a:spcAft>
                <a:spcPts val="600"/>
              </a:spcAft>
              <a:buNone/>
            </a:pPr>
            <a:r>
              <a:rPr lang="en-US"/>
              <a:t>Validity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76"/>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Infinite Scalability</a:t>
            </a:r>
            <a:endParaRPr/>
          </a:p>
        </p:txBody>
      </p:sp>
      <p:pic>
        <p:nvPicPr>
          <p:cNvPr id="490" name="Google Shape;490;p76"/>
          <p:cNvPicPr preferRelativeResize="0"/>
          <p:nvPr/>
        </p:nvPicPr>
        <p:blipFill>
          <a:blip r:embed="rId3">
            <a:alphaModFix/>
          </a:blip>
          <a:stretch>
            <a:fillRect/>
          </a:stretch>
        </p:blipFill>
        <p:spPr>
          <a:xfrm>
            <a:off x="1871613" y="1111994"/>
            <a:ext cx="8421575" cy="569418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7"/>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Problem Envy</a:t>
            </a:r>
            <a:endParaRPr/>
          </a:p>
        </p:txBody>
      </p:sp>
      <p:sp>
        <p:nvSpPr>
          <p:cNvPr id="497" name="Google Shape;497;p77"/>
          <p:cNvSpPr txBox="1">
            <a:spLocks noGrp="1"/>
          </p:cNvSpPr>
          <p:nvPr>
            <p:ph idx="1"/>
          </p:nvPr>
        </p:nvSpPr>
        <p:spPr>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You are not Google</a:t>
            </a:r>
            <a:br>
              <a:rPr lang="en-US"/>
            </a:br>
            <a:r>
              <a:rPr lang="en-US"/>
              <a:t>You are not Amazon</a:t>
            </a:r>
            <a:br>
              <a:rPr lang="en-US"/>
            </a:br>
            <a:r>
              <a:rPr lang="en-US"/>
              <a:t>You are not Facebook</a:t>
            </a:r>
            <a:br>
              <a:rPr lang="en-US"/>
            </a:br>
            <a:r>
              <a:rPr lang="en-US"/>
              <a:t>You are not Spotify </a:t>
            </a:r>
            <a:endParaRPr/>
          </a:p>
          <a:p>
            <a:pPr marL="0" lvl="0" indent="0" algn="l" rtl="0">
              <a:spcBef>
                <a:spcPts val="1000"/>
              </a:spcBef>
              <a:spcAft>
                <a:spcPts val="600"/>
              </a:spcAft>
              <a:buNone/>
            </a:pPr>
            <a:r>
              <a:rPr lang="en-US"/>
              <a:t>… and that’s OK.</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78"/>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Most people don’t need infinite scale</a:t>
            </a:r>
            <a:endParaRPr/>
          </a:p>
        </p:txBody>
      </p:sp>
      <p:sp>
        <p:nvSpPr>
          <p:cNvPr id="505" name="Google Shape;505;p78"/>
          <p:cNvSpPr txBox="1">
            <a:spLocks noGrp="1"/>
          </p:cNvSpPr>
          <p:nvPr>
            <p:ph sz="half" idx="1"/>
          </p:nvPr>
        </p:nvSpPr>
        <p:spPr>
          <a:xfrm>
            <a:off x="6263270" y="1282046"/>
            <a:ext cx="5410200" cy="4722828"/>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dirty="0"/>
          </a:p>
          <a:p>
            <a:pPr marL="0" lvl="0" indent="0" algn="l" rtl="0">
              <a:spcBef>
                <a:spcPts val="1000"/>
              </a:spcBef>
              <a:spcAft>
                <a:spcPts val="0"/>
              </a:spcAft>
              <a:buNone/>
            </a:pPr>
            <a:br>
              <a:rPr lang="en-US" dirty="0"/>
            </a:br>
            <a:r>
              <a:rPr lang="en-US" dirty="0"/>
              <a:t>500 million SQL queries</a:t>
            </a:r>
            <a:endParaRPr dirty="0"/>
          </a:p>
          <a:p>
            <a:pPr marL="0" lvl="0" indent="0" algn="l" rtl="0">
              <a:spcBef>
                <a:spcPts val="1000"/>
              </a:spcBef>
              <a:spcAft>
                <a:spcPts val="0"/>
              </a:spcAft>
              <a:buNone/>
            </a:pPr>
            <a:r>
              <a:rPr lang="en-US" dirty="0"/>
              <a:t>200 million HTTP Requests</a:t>
            </a:r>
            <a:endParaRPr dirty="0"/>
          </a:p>
          <a:p>
            <a:pPr marL="0" lvl="0" indent="0" algn="l" rtl="0">
              <a:spcBef>
                <a:spcPts val="1000"/>
              </a:spcBef>
              <a:spcAft>
                <a:spcPts val="0"/>
              </a:spcAft>
              <a:buNone/>
            </a:pPr>
            <a:r>
              <a:rPr lang="en-US" dirty="0"/>
              <a:t>5.8 billion REDIS hits</a:t>
            </a:r>
            <a:endParaRPr dirty="0"/>
          </a:p>
          <a:p>
            <a:pPr marL="0" lvl="0" indent="0" algn="l" rtl="0">
              <a:spcBef>
                <a:spcPts val="1000"/>
              </a:spcBef>
              <a:spcAft>
                <a:spcPts val="0"/>
              </a:spcAft>
              <a:buNone/>
            </a:pPr>
            <a:br>
              <a:rPr lang="en-US" dirty="0"/>
            </a:br>
            <a:r>
              <a:rPr lang="en-US" dirty="0"/>
              <a:t> </a:t>
            </a:r>
            <a:endParaRPr dirty="0"/>
          </a:p>
          <a:p>
            <a:pPr marL="0" lvl="0" indent="0" algn="l" rtl="0">
              <a:spcBef>
                <a:spcPts val="1000"/>
              </a:spcBef>
              <a:spcAft>
                <a:spcPts val="600"/>
              </a:spcAft>
              <a:buNone/>
            </a:pPr>
            <a:r>
              <a:rPr lang="en-US" dirty="0"/>
              <a:t> </a:t>
            </a:r>
            <a:endParaRPr dirty="0"/>
          </a:p>
        </p:txBody>
      </p:sp>
      <p:sp>
        <p:nvSpPr>
          <p:cNvPr id="504" name="Google Shape;504;p78"/>
          <p:cNvSpPr txBox="1">
            <a:spLocks noGrp="1"/>
          </p:cNvSpPr>
          <p:nvPr>
            <p:ph sz="half" idx="2"/>
          </p:nvPr>
        </p:nvSpPr>
        <p:spPr>
          <a:xfrm>
            <a:off x="609600" y="1282046"/>
            <a:ext cx="5410199" cy="4722828"/>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dirty="0"/>
              <a:t>Stack Overflow</a:t>
            </a:r>
            <a:endParaRPr dirty="0"/>
          </a:p>
          <a:p>
            <a:pPr marL="0" lvl="0" indent="0" algn="l" rtl="0">
              <a:spcBef>
                <a:spcPts val="1000"/>
              </a:spcBef>
              <a:spcAft>
                <a:spcPts val="0"/>
              </a:spcAft>
              <a:buNone/>
            </a:pPr>
            <a:br>
              <a:rPr lang="en-US" dirty="0"/>
            </a:br>
            <a:r>
              <a:rPr lang="en-US" dirty="0"/>
              <a:t>4 Microsoft SQL Servers</a:t>
            </a:r>
            <a:br>
              <a:rPr lang="en-US" dirty="0"/>
            </a:br>
            <a:r>
              <a:rPr lang="en-US" dirty="0"/>
              <a:t>11 IIS Web Servers</a:t>
            </a:r>
            <a:br>
              <a:rPr lang="en-US" dirty="0"/>
            </a:br>
            <a:r>
              <a:rPr lang="en-US" dirty="0"/>
              <a:t>2 </a:t>
            </a:r>
            <a:r>
              <a:rPr lang="en-US" dirty="0" err="1"/>
              <a:t>Redis</a:t>
            </a:r>
            <a:r>
              <a:rPr lang="en-US" dirty="0"/>
              <a:t> Servers</a:t>
            </a:r>
            <a:br>
              <a:rPr lang="en-US" dirty="0"/>
            </a:br>
            <a:r>
              <a:rPr lang="en-US" dirty="0"/>
              <a:t>3 Tag Engine servers</a:t>
            </a:r>
            <a:br>
              <a:rPr lang="en-US" dirty="0"/>
            </a:br>
            <a:r>
              <a:rPr lang="en-US" dirty="0"/>
              <a:t>3 </a:t>
            </a:r>
            <a:r>
              <a:rPr lang="en-US" dirty="0" err="1"/>
              <a:t>Elasticsearch</a:t>
            </a:r>
            <a:r>
              <a:rPr lang="en-US" dirty="0"/>
              <a:t> servers</a:t>
            </a:r>
            <a:br>
              <a:rPr lang="en-US" dirty="0"/>
            </a:br>
            <a:r>
              <a:rPr lang="en-US" dirty="0"/>
              <a:t> </a:t>
            </a:r>
            <a:endParaRPr dirty="0"/>
          </a:p>
          <a:p>
            <a:pPr marL="0" lvl="0" indent="0" algn="l" rtl="0">
              <a:spcBef>
                <a:spcPts val="1000"/>
              </a:spcBef>
              <a:spcAft>
                <a:spcPts val="600"/>
              </a:spcAft>
              <a:buNone/>
            </a:pPr>
            <a:r>
              <a:rPr lang="en-US" dirty="0"/>
              <a:t> </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9"/>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Shifting Left</a:t>
            </a:r>
            <a:endParaRPr/>
          </a:p>
        </p:txBody>
      </p:sp>
      <p:sp>
        <p:nvSpPr>
          <p:cNvPr id="2" name="Content Placeholder 1"/>
          <p:cNvSpPr>
            <a:spLocks noGrp="1"/>
          </p:cNvSpPr>
          <p:nvPr>
            <p:ph idx="1"/>
          </p:nvPr>
        </p:nvSpPr>
        <p:spPr/>
        <p:txBody>
          <a:bodyPr/>
          <a:lstStyle/>
          <a:p>
            <a:endParaRPr lang="en-US"/>
          </a:p>
        </p:txBody>
      </p:sp>
      <p:pic>
        <p:nvPicPr>
          <p:cNvPr id="512" name="Google Shape;512;p79"/>
          <p:cNvPicPr preferRelativeResize="0"/>
          <p:nvPr/>
        </p:nvPicPr>
        <p:blipFill>
          <a:blip r:embed="rId3">
            <a:alphaModFix/>
          </a:blip>
          <a:stretch>
            <a:fillRect/>
          </a:stretch>
        </p:blipFill>
        <p:spPr>
          <a:xfrm>
            <a:off x="829363" y="3242669"/>
            <a:ext cx="10506075" cy="1771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256" name="Google Shape;256;p44"/>
          <p:cNvSpPr txBox="1">
            <a:spLocks noGrp="1"/>
          </p:cNvSpPr>
          <p:nvPr>
            <p:ph idx="1"/>
          </p:nvPr>
        </p:nvSpPr>
        <p:spPr>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dirty="0"/>
              <a:t>Learn Modern Patterns</a:t>
            </a:r>
            <a:endParaRPr dirty="0"/>
          </a:p>
          <a:p>
            <a:pPr marL="0" lvl="0" indent="0" algn="l" rtl="0">
              <a:spcBef>
                <a:spcPts val="1000"/>
              </a:spcBef>
              <a:spcAft>
                <a:spcPts val="0"/>
              </a:spcAft>
              <a:buNone/>
            </a:pPr>
            <a:endParaRPr dirty="0"/>
          </a:p>
          <a:p>
            <a:pPr marL="0" lvl="0" indent="0" algn="l" rtl="0">
              <a:spcBef>
                <a:spcPts val="1000"/>
              </a:spcBef>
              <a:spcAft>
                <a:spcPts val="0"/>
              </a:spcAft>
              <a:buNone/>
            </a:pPr>
            <a:r>
              <a:rPr lang="en-US" dirty="0"/>
              <a:t>Apply These Patterns Pragmatically</a:t>
            </a:r>
            <a:endParaRPr dirty="0"/>
          </a:p>
          <a:p>
            <a:pPr marL="0" lvl="0" indent="0" algn="l" rtl="0">
              <a:spcBef>
                <a:spcPts val="1000"/>
              </a:spcBef>
              <a:spcAft>
                <a:spcPts val="0"/>
              </a:spcAft>
              <a:buNone/>
            </a:pPr>
            <a:endParaRPr dirty="0"/>
          </a:p>
          <a:p>
            <a:pPr marL="0" lvl="0" indent="0" algn="l" rtl="0">
              <a:spcBef>
                <a:spcPts val="1000"/>
              </a:spcBef>
              <a:spcAft>
                <a:spcPts val="0"/>
              </a:spcAft>
              <a:buNone/>
            </a:pPr>
            <a:r>
              <a:rPr lang="en-US" dirty="0"/>
              <a:t>Evolve Legacy Applications</a:t>
            </a:r>
            <a:endParaRPr dirty="0"/>
          </a:p>
          <a:p>
            <a:pPr marL="0" lvl="0" indent="0" algn="l" rtl="0">
              <a:spcBef>
                <a:spcPts val="1000"/>
              </a:spcBef>
              <a:spcAft>
                <a:spcPts val="600"/>
              </a:spcAft>
              <a:buNone/>
            </a:pPr>
            <a:endParaRPr dirty="0"/>
          </a:p>
        </p:txBody>
      </p:sp>
      <p:pic>
        <p:nvPicPr>
          <p:cNvPr id="257" name="Google Shape;257;p44"/>
          <p:cNvPicPr preferRelativeResize="0"/>
          <p:nvPr/>
        </p:nvPicPr>
        <p:blipFill>
          <a:blip r:embed="rId3">
            <a:alphaModFix/>
          </a:blip>
          <a:stretch>
            <a:fillRect/>
          </a:stretch>
        </p:blipFill>
        <p:spPr>
          <a:xfrm>
            <a:off x="7791700" y="1192850"/>
            <a:ext cx="3763000" cy="54679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80"/>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How to Shift Left</a:t>
            </a:r>
            <a:endParaRPr/>
          </a:p>
        </p:txBody>
      </p:sp>
      <p:sp>
        <p:nvSpPr>
          <p:cNvPr id="519" name="Google Shape;519;p80"/>
          <p:cNvSpPr txBox="1">
            <a:spLocks noGrp="1"/>
          </p:cNvSpPr>
          <p:nvPr>
            <p:ph idx="1"/>
          </p:nvPr>
        </p:nvSpPr>
        <p:spPr>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Non-functional Requirements</a:t>
            </a:r>
            <a:endParaRPr/>
          </a:p>
          <a:p>
            <a:pPr marL="0" lvl="0" indent="0" algn="l" rtl="0">
              <a:spcBef>
                <a:spcPts val="1000"/>
              </a:spcBef>
              <a:spcAft>
                <a:spcPts val="0"/>
              </a:spcAft>
              <a:buNone/>
            </a:pPr>
            <a:endParaRPr/>
          </a:p>
          <a:p>
            <a:pPr marL="0" lvl="0" indent="0" algn="l" rtl="0">
              <a:spcBef>
                <a:spcPts val="1000"/>
              </a:spcBef>
              <a:spcAft>
                <a:spcPts val="0"/>
              </a:spcAft>
              <a:buNone/>
            </a:pPr>
            <a:r>
              <a:rPr lang="en-US"/>
              <a:t>Definition of Done</a:t>
            </a:r>
            <a:endParaRPr/>
          </a:p>
          <a:p>
            <a:pPr marL="0" lvl="0" indent="0" algn="l" rtl="0">
              <a:spcBef>
                <a:spcPts val="1000"/>
              </a:spcBef>
              <a:spcAft>
                <a:spcPts val="0"/>
              </a:spcAft>
              <a:buNone/>
            </a:pPr>
            <a:endParaRPr/>
          </a:p>
          <a:p>
            <a:pPr marL="0" lvl="0" indent="0" algn="l" rtl="0">
              <a:spcBef>
                <a:spcPts val="1000"/>
              </a:spcBef>
              <a:spcAft>
                <a:spcPts val="600"/>
              </a:spcAft>
              <a:buNone/>
            </a:pPr>
            <a:r>
              <a:rPr lang="en-US"/>
              <a:t>Automate Everything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81"/>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Golden Hammer</a:t>
            </a:r>
            <a:endParaRPr/>
          </a:p>
        </p:txBody>
      </p:sp>
      <p:pic>
        <p:nvPicPr>
          <p:cNvPr id="526" name="Google Shape;526;p81"/>
          <p:cNvPicPr preferRelativeResize="0"/>
          <p:nvPr/>
        </p:nvPicPr>
        <p:blipFill>
          <a:blip r:embed="rId3">
            <a:alphaModFix/>
          </a:blip>
          <a:stretch>
            <a:fillRect/>
          </a:stretch>
        </p:blipFill>
        <p:spPr>
          <a:xfrm>
            <a:off x="2523538" y="1163819"/>
            <a:ext cx="7117727" cy="569418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82"/>
          <p:cNvSpPr txBox="1">
            <a:spLocks noGrp="1"/>
          </p:cNvSpPr>
          <p:nvPr>
            <p:ph type="ctrTitle"/>
          </p:nvPr>
        </p:nvSpPr>
        <p:spPr>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The Purpose of Software is To Deliver Business Value, Not Pad Your Resume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83"/>
          <p:cNvSpPr txBox="1">
            <a:spLocks noGrp="1"/>
          </p:cNvSpPr>
          <p:nvPr>
            <p:ph type="title"/>
          </p:nvPr>
        </p:nvSpPr>
        <p:spPr>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Changeable Architectures</a:t>
            </a:r>
            <a:endParaRPr/>
          </a:p>
        </p:txBody>
      </p:sp>
      <p:sp>
        <p:nvSpPr>
          <p:cNvPr id="539" name="Google Shape;539;p83"/>
          <p:cNvSpPr txBox="1">
            <a:spLocks noGrp="1"/>
          </p:cNvSpPr>
          <p:nvPr>
            <p:ph type="body" idx="1"/>
          </p:nvPr>
        </p:nvSpPr>
        <p:spPr>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Building software you can change and test.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84"/>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Problems... </a:t>
            </a:r>
            <a:endParaRPr/>
          </a:p>
        </p:txBody>
      </p:sp>
      <p:sp>
        <p:nvSpPr>
          <p:cNvPr id="546" name="Google Shape;546;p84"/>
          <p:cNvSpPr txBox="1">
            <a:spLocks noGrp="1"/>
          </p:cNvSpPr>
          <p:nvPr>
            <p:ph idx="1"/>
          </p:nvPr>
        </p:nvSpPr>
        <p:spPr>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Users Change</a:t>
            </a:r>
            <a:endParaRPr/>
          </a:p>
          <a:p>
            <a:pPr marL="0" lvl="0" indent="0" algn="l" rtl="0">
              <a:spcBef>
                <a:spcPts val="1000"/>
              </a:spcBef>
              <a:spcAft>
                <a:spcPts val="0"/>
              </a:spcAft>
              <a:buNone/>
            </a:pPr>
            <a:r>
              <a:rPr lang="en-US"/>
              <a:t>Patterns Change</a:t>
            </a:r>
            <a:endParaRPr/>
          </a:p>
          <a:p>
            <a:pPr marL="0" lvl="0" indent="0" algn="l" rtl="0">
              <a:spcBef>
                <a:spcPts val="1000"/>
              </a:spcBef>
              <a:spcAft>
                <a:spcPts val="0"/>
              </a:spcAft>
              <a:buNone/>
            </a:pPr>
            <a:r>
              <a:rPr lang="en-US"/>
              <a:t>Technologies Change</a:t>
            </a:r>
            <a:endParaRPr/>
          </a:p>
          <a:p>
            <a:pPr marL="0" lvl="0" indent="0" algn="l" rtl="0">
              <a:spcBef>
                <a:spcPts val="1000"/>
              </a:spcBef>
              <a:spcAft>
                <a:spcPts val="600"/>
              </a:spcAft>
              <a:buNone/>
            </a:pPr>
            <a:r>
              <a:rPr lang="en-US"/>
              <a:t>_________ Changes…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52" name="Google Shape;552;p85"/>
          <p:cNvSpPr txBox="1">
            <a:spLocks noGrp="1"/>
          </p:cNvSpPr>
          <p:nvPr>
            <p:ph idx="1"/>
          </p:nvPr>
        </p:nvSpPr>
        <p:spPr>
          <a:prstGeom prst="rect">
            <a:avLst/>
          </a:prstGeom>
        </p:spPr>
        <p:txBody>
          <a:bodyPr spcFirstLastPara="1" wrap="square" lIns="91425" tIns="45700" rIns="91425" bIns="45700" anchor="ctr" anchorCtr="0">
            <a:noAutofit/>
          </a:bodyPr>
          <a:lstStyle/>
          <a:p>
            <a:pPr marL="0" lvl="0" indent="0" algn="l" rtl="0">
              <a:spcBef>
                <a:spcPts val="1000"/>
              </a:spcBef>
              <a:spcAft>
                <a:spcPts val="600"/>
              </a:spcAft>
              <a:buNone/>
            </a:pPr>
            <a:r>
              <a:rPr lang="en-US"/>
              <a:t>What’s the most important concern for changeable software?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86"/>
          <p:cNvSpPr txBox="1">
            <a:spLocks noGrp="1"/>
          </p:cNvSpPr>
          <p:nvPr>
            <p:ph type="body" idx="1"/>
          </p:nvPr>
        </p:nvSpPr>
        <p:spPr>
          <a:prstGeom prst="rect">
            <a:avLst/>
          </a:prstGeom>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4200" b="1">
                <a:solidFill>
                  <a:schemeClr val="accent1"/>
                </a:solidFill>
              </a:rPr>
              <a:t>Tests Equal Safety</a:t>
            </a:r>
            <a:endParaRPr sz="4200" b="1">
              <a:solidFill>
                <a:schemeClr val="accent1"/>
              </a:solidFill>
            </a:endParaRPr>
          </a:p>
        </p:txBody>
      </p:sp>
      <p:sp>
        <p:nvSpPr>
          <p:cNvPr id="560" name="Google Shape;560;p86"/>
          <p:cNvSpPr txBox="1">
            <a:spLocks noGrp="1"/>
          </p:cNvSpPr>
          <p:nvPr>
            <p:ph type="body" idx="2"/>
          </p:nvPr>
        </p:nvSpPr>
        <p:spPr>
          <a:prstGeom prst="rect">
            <a:avLst/>
          </a:prstGeom>
        </p:spPr>
        <p:txBody>
          <a:bodyPr spcFirstLastPara="1" wrap="square" lIns="91425" tIns="45700" rIns="91425" bIns="45700" anchor="ctr" anchorCtr="0">
            <a:noAutofit/>
          </a:bodyPr>
          <a:lstStyle/>
          <a:p>
            <a:pPr marL="0" lvl="0" indent="0" algn="r" rtl="0">
              <a:spcBef>
                <a:spcPts val="100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87"/>
          <p:cNvSpPr txBox="1">
            <a:spLocks noGrp="1"/>
          </p:cNvSpPr>
          <p:nvPr>
            <p:ph type="title"/>
          </p:nvPr>
        </p:nvSpPr>
        <p:spPr>
          <a:xfrm>
            <a:off x="0" y="591015"/>
            <a:ext cx="3735659" cy="5229922"/>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Automated Test Pyramid</a:t>
            </a:r>
            <a:endParaRPr dirty="0"/>
          </a:p>
        </p:txBody>
      </p:sp>
      <p:pic>
        <p:nvPicPr>
          <p:cNvPr id="567" name="Google Shape;567;p87"/>
          <p:cNvPicPr preferRelativeResize="0"/>
          <p:nvPr/>
        </p:nvPicPr>
        <p:blipFill>
          <a:blip r:embed="rId3">
            <a:alphaModFix/>
          </a:blip>
          <a:stretch>
            <a:fillRect/>
          </a:stretch>
        </p:blipFill>
        <p:spPr>
          <a:xfrm>
            <a:off x="3590691" y="325905"/>
            <a:ext cx="7961971" cy="645338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88"/>
          <p:cNvSpPr txBox="1">
            <a:spLocks noGrp="1"/>
          </p:cNvSpPr>
          <p:nvPr>
            <p:ph type="body" idx="1"/>
          </p:nvPr>
        </p:nvSpPr>
        <p:spPr>
          <a:prstGeom prst="rect">
            <a:avLst/>
          </a:prstGeom>
        </p:spPr>
        <p:txBody>
          <a:bodyPr spcFirstLastPara="1" wrap="square" lIns="91425" tIns="45700" rIns="91425" bIns="45700" anchor="ctr" anchorCtr="0">
            <a:noAutofit/>
          </a:bodyPr>
          <a:lstStyle/>
          <a:p>
            <a:pPr marL="0" lvl="0" indent="0" algn="l" rtl="0">
              <a:spcBef>
                <a:spcPts val="1000"/>
              </a:spcBef>
              <a:spcAft>
                <a:spcPts val="600"/>
              </a:spcAft>
              <a:buClr>
                <a:srgbClr val="000000"/>
              </a:buClr>
              <a:buSzPts val="1100"/>
              <a:buFont typeface="Arial"/>
              <a:buNone/>
            </a:pPr>
            <a:r>
              <a:rPr lang="en-US" sz="3600"/>
              <a:t>How do we build testable software?</a:t>
            </a:r>
            <a:endParaRPr sz="3600"/>
          </a:p>
        </p:txBody>
      </p:sp>
      <p:sp>
        <p:nvSpPr>
          <p:cNvPr id="574" name="Google Shape;574;p88"/>
          <p:cNvSpPr txBox="1">
            <a:spLocks noGrp="1"/>
          </p:cNvSpPr>
          <p:nvPr>
            <p:ph type="body" idx="2"/>
          </p:nvPr>
        </p:nvSpPr>
        <p:spPr>
          <a:prstGeom prst="rect">
            <a:avLst/>
          </a:prstGeom>
        </p:spPr>
        <p:txBody>
          <a:bodyPr spcFirstLastPara="1" wrap="square" lIns="91425" tIns="45700" rIns="91425" bIns="45700" anchor="ctr" anchorCtr="0">
            <a:noAutofit/>
          </a:bodyPr>
          <a:lstStyle/>
          <a:p>
            <a:pPr marL="0" lvl="0" indent="0" algn="r" rtl="0">
              <a:spcBef>
                <a:spcPts val="100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89"/>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Isolate Dependencies</a:t>
            </a:r>
            <a:endParaRPr/>
          </a:p>
        </p:txBody>
      </p:sp>
      <p:sp>
        <p:nvSpPr>
          <p:cNvPr id="581" name="Google Shape;581;p89"/>
          <p:cNvSpPr txBox="1">
            <a:spLocks noGrp="1"/>
          </p:cNvSpPr>
          <p:nvPr>
            <p:ph idx="1"/>
          </p:nvPr>
        </p:nvSpPr>
        <p:spPr>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a:t>Databases</a:t>
            </a:r>
            <a:endParaRPr/>
          </a:p>
          <a:p>
            <a:pPr marL="0" lvl="0" indent="0" algn="l" rtl="0">
              <a:spcBef>
                <a:spcPts val="1000"/>
              </a:spcBef>
              <a:spcAft>
                <a:spcPts val="0"/>
              </a:spcAft>
              <a:buNone/>
            </a:pPr>
            <a:r>
              <a:rPr lang="en-US"/>
              <a:t>Session Handling</a:t>
            </a:r>
            <a:endParaRPr/>
          </a:p>
          <a:p>
            <a:pPr marL="0" lvl="0" indent="0" algn="l" rtl="0">
              <a:spcBef>
                <a:spcPts val="1000"/>
              </a:spcBef>
              <a:spcAft>
                <a:spcPts val="0"/>
              </a:spcAft>
              <a:buNone/>
            </a:pPr>
            <a:r>
              <a:rPr lang="en-US"/>
              <a:t>Caching</a:t>
            </a:r>
            <a:endParaRPr/>
          </a:p>
          <a:p>
            <a:pPr marL="0" lvl="0" indent="0" algn="l" rtl="0">
              <a:spcBef>
                <a:spcPts val="1000"/>
              </a:spcBef>
              <a:spcAft>
                <a:spcPts val="0"/>
              </a:spcAft>
              <a:buNone/>
            </a:pPr>
            <a:r>
              <a:rPr lang="en-US"/>
              <a:t>Filesystems</a:t>
            </a:r>
            <a:endParaRPr/>
          </a:p>
          <a:p>
            <a:pPr marL="0" lvl="0" indent="0" algn="l" rtl="0">
              <a:spcBef>
                <a:spcPts val="1000"/>
              </a:spcBef>
              <a:spcAft>
                <a:spcPts val="0"/>
              </a:spcAft>
              <a:buNone/>
            </a:pPr>
            <a:r>
              <a:rPr lang="en-US"/>
              <a:t>UI Layers</a:t>
            </a:r>
            <a:endParaRPr/>
          </a:p>
          <a:p>
            <a:pPr marL="0" lvl="0" indent="0" algn="l" rtl="0">
              <a:spcBef>
                <a:spcPts val="1000"/>
              </a:spcBef>
              <a:spcAft>
                <a:spcPts val="0"/>
              </a:spcAft>
              <a:buNone/>
            </a:pPr>
            <a:r>
              <a:rPr lang="en-US"/>
              <a:t>Frameworks</a:t>
            </a:r>
            <a:endParaRPr/>
          </a:p>
          <a:p>
            <a:pPr marL="0" lvl="0" indent="0" algn="l" rtl="0">
              <a:spcBef>
                <a:spcPts val="1000"/>
              </a:spcBef>
              <a:spcAft>
                <a:spcPts val="600"/>
              </a:spcAft>
              <a:buNone/>
            </a:pPr>
            <a:r>
              <a:rPr lang="en-US"/>
              <a:t>External Services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5"/>
          <p:cNvSpPr txBox="1">
            <a:spLocks noGrp="1"/>
          </p:cNvSpPr>
          <p:nvPr>
            <p:ph idx="1"/>
          </p:nvPr>
        </p:nvSpPr>
        <p:spPr>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a:t>Breaks</a:t>
            </a:r>
            <a:endParaRPr/>
          </a:p>
          <a:p>
            <a:pPr marL="0" lvl="0" indent="0" algn="l" rtl="0">
              <a:spcBef>
                <a:spcPts val="1000"/>
              </a:spcBef>
              <a:spcAft>
                <a:spcPts val="0"/>
              </a:spcAft>
              <a:buNone/>
            </a:pPr>
            <a:endParaRPr/>
          </a:p>
          <a:p>
            <a:pPr marL="0" lvl="0" indent="0" algn="l" rtl="0">
              <a:spcBef>
                <a:spcPts val="1000"/>
              </a:spcBef>
              <a:spcAft>
                <a:spcPts val="0"/>
              </a:spcAft>
              <a:buNone/>
            </a:pPr>
            <a:r>
              <a:rPr lang="en-US"/>
              <a:t>Discussion</a:t>
            </a:r>
            <a:endParaRPr/>
          </a:p>
          <a:p>
            <a:pPr marL="0" lvl="0" indent="0" algn="l" rtl="0">
              <a:spcBef>
                <a:spcPts val="1000"/>
              </a:spcBef>
              <a:spcAft>
                <a:spcPts val="0"/>
              </a:spcAft>
              <a:buNone/>
            </a:pPr>
            <a:endParaRPr/>
          </a:p>
          <a:p>
            <a:pPr marL="0" lvl="0" indent="0" algn="l" rtl="0">
              <a:spcBef>
                <a:spcPts val="1000"/>
              </a:spcBef>
              <a:spcAft>
                <a:spcPts val="600"/>
              </a:spcAft>
              <a:buNone/>
            </a:pPr>
            <a:r>
              <a:rPr lang="en-US"/>
              <a:t>Parking Lot</a:t>
            </a:r>
            <a:endParaRPr/>
          </a:p>
        </p:txBody>
      </p:sp>
      <p:sp>
        <p:nvSpPr>
          <p:cNvPr id="2" name="Title 1"/>
          <p:cNvSpPr>
            <a:spLocks noGrp="1"/>
          </p:cNvSpPr>
          <p:nvPr>
            <p:ph type="title"/>
          </p:nvPr>
        </p:nvSpPr>
        <p:spPr/>
        <p:txBody>
          <a:bodyPr/>
          <a:lstStyle/>
          <a:p>
            <a:r>
              <a:rPr lang="en-US" dirty="0"/>
              <a:t>Logistics</a:t>
            </a:r>
          </a:p>
        </p:txBody>
      </p:sp>
      <p:sp>
        <p:nvSpPr>
          <p:cNvPr id="3" name="Content Placeholder 2"/>
          <p:cNvSpPr>
            <a:spLocks noGrp="1"/>
          </p:cNvSpPr>
          <p:nvPr>
            <p:ph sz="half" idx="13"/>
          </p:nvPr>
        </p:nvSpPr>
        <p:spPr/>
        <p:txBody>
          <a:bodyPr/>
          <a:lstStyle/>
          <a:p>
            <a:pPr marL="0" lvl="0" indent="0">
              <a:spcAft>
                <a:spcPts val="0"/>
              </a:spcAft>
              <a:buNone/>
            </a:pPr>
            <a:r>
              <a:rPr lang="en-US" dirty="0"/>
              <a:t>Breaks</a:t>
            </a:r>
          </a:p>
          <a:p>
            <a:pPr marL="0" lvl="0" indent="0">
              <a:spcAft>
                <a:spcPts val="0"/>
              </a:spcAft>
              <a:buNone/>
            </a:pPr>
            <a:endParaRPr lang="en-US" dirty="0"/>
          </a:p>
          <a:p>
            <a:pPr marL="0" lvl="0" indent="0">
              <a:spcAft>
                <a:spcPts val="0"/>
              </a:spcAft>
              <a:buNone/>
            </a:pPr>
            <a:r>
              <a:rPr lang="en-US" dirty="0"/>
              <a:t>Discussion</a:t>
            </a:r>
          </a:p>
          <a:p>
            <a:pPr marL="0" lvl="0" indent="0">
              <a:spcAft>
                <a:spcPts val="0"/>
              </a:spcAft>
              <a:buNone/>
            </a:pPr>
            <a:endParaRPr lang="en-US" dirty="0"/>
          </a:p>
          <a:p>
            <a:pPr marL="0" lvl="0" indent="0">
              <a:spcAft>
                <a:spcPts val="600"/>
              </a:spcAft>
              <a:buNone/>
            </a:pPr>
            <a:r>
              <a:rPr lang="en-US" dirty="0"/>
              <a:t>Parking Lot</a:t>
            </a:r>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90"/>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Isolation Patterns</a:t>
            </a:r>
            <a:endParaRPr/>
          </a:p>
        </p:txBody>
      </p:sp>
      <p:sp>
        <p:nvSpPr>
          <p:cNvPr id="588" name="Google Shape;588;p90"/>
          <p:cNvSpPr txBox="1">
            <a:spLocks noGrp="1"/>
          </p:cNvSpPr>
          <p:nvPr>
            <p:ph idx="1"/>
          </p:nvPr>
        </p:nvSpPr>
        <p:spPr>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Dependency Injection / Inversion of Control</a:t>
            </a:r>
            <a:endParaRPr/>
          </a:p>
          <a:p>
            <a:pPr marL="0" lvl="0" indent="0" algn="l" rtl="0">
              <a:spcBef>
                <a:spcPts val="1000"/>
              </a:spcBef>
              <a:spcAft>
                <a:spcPts val="0"/>
              </a:spcAft>
              <a:buNone/>
            </a:pPr>
            <a:endParaRPr/>
          </a:p>
          <a:p>
            <a:pPr marL="0" lvl="0" indent="0" algn="l" rtl="0">
              <a:spcBef>
                <a:spcPts val="1000"/>
              </a:spcBef>
              <a:spcAft>
                <a:spcPts val="600"/>
              </a:spcAft>
              <a:buNone/>
            </a:pPr>
            <a:endParaRPr/>
          </a:p>
        </p:txBody>
      </p:sp>
      <p:pic>
        <p:nvPicPr>
          <p:cNvPr id="589" name="Google Shape;589;p90"/>
          <p:cNvPicPr preferRelativeResize="0"/>
          <p:nvPr/>
        </p:nvPicPr>
        <p:blipFill>
          <a:blip r:embed="rId3">
            <a:alphaModFix/>
          </a:blip>
          <a:stretch>
            <a:fillRect/>
          </a:stretch>
        </p:blipFill>
        <p:spPr>
          <a:xfrm>
            <a:off x="595749" y="1202400"/>
            <a:ext cx="9787026" cy="44104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91"/>
          <p:cNvSpPr txBox="1">
            <a:spLocks noGrp="1"/>
          </p:cNvSpPr>
          <p:nvPr>
            <p:ph type="title"/>
          </p:nvPr>
        </p:nvSpPr>
        <p:spPr>
          <a:xfrm>
            <a:off x="609600" y="365126"/>
            <a:ext cx="3583259" cy="5779196"/>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Onion Architecture </a:t>
            </a:r>
            <a:endParaRPr dirty="0"/>
          </a:p>
          <a:p>
            <a:pPr marL="0" lvl="0" indent="0" algn="ctr" rtl="0">
              <a:spcBef>
                <a:spcPts val="0"/>
              </a:spcBef>
              <a:spcAft>
                <a:spcPts val="0"/>
              </a:spcAft>
              <a:buNone/>
            </a:pPr>
            <a:r>
              <a:rPr lang="en-US" dirty="0"/>
              <a:t>/</a:t>
            </a:r>
            <a:endParaRPr dirty="0"/>
          </a:p>
          <a:p>
            <a:pPr marL="0" lvl="0" indent="0" algn="ctr" rtl="0">
              <a:spcBef>
                <a:spcPts val="0"/>
              </a:spcBef>
              <a:spcAft>
                <a:spcPts val="0"/>
              </a:spcAft>
              <a:buNone/>
            </a:pPr>
            <a:r>
              <a:rPr lang="en-US" dirty="0"/>
              <a:t>Clean Architecture</a:t>
            </a:r>
            <a:endParaRPr dirty="0"/>
          </a:p>
        </p:txBody>
      </p:sp>
      <p:pic>
        <p:nvPicPr>
          <p:cNvPr id="596" name="Google Shape;596;p91"/>
          <p:cNvPicPr preferRelativeResize="0"/>
          <p:nvPr/>
        </p:nvPicPr>
        <p:blipFill>
          <a:blip r:embed="rId3">
            <a:alphaModFix/>
          </a:blip>
          <a:stretch>
            <a:fillRect/>
          </a:stretch>
        </p:blipFill>
        <p:spPr>
          <a:xfrm>
            <a:off x="4595763" y="152400"/>
            <a:ext cx="5682561" cy="65532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92"/>
          <p:cNvSpPr txBox="1">
            <a:spLocks noGrp="1"/>
          </p:cNvSpPr>
          <p:nvPr>
            <p:ph type="title"/>
          </p:nvPr>
        </p:nvSpPr>
        <p:spPr>
          <a:xfrm>
            <a:off x="609600" y="365126"/>
            <a:ext cx="2947639" cy="463062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Example:</a:t>
            </a:r>
            <a:endParaRPr dirty="0"/>
          </a:p>
          <a:p>
            <a:pPr marL="0" lvl="0" indent="0" algn="ctr" rtl="0">
              <a:spcBef>
                <a:spcPts val="0"/>
              </a:spcBef>
              <a:spcAft>
                <a:spcPts val="0"/>
              </a:spcAft>
              <a:buNone/>
            </a:pPr>
            <a:r>
              <a:rPr lang="en-US" dirty="0"/>
              <a:t>Caching</a:t>
            </a:r>
            <a:endParaRPr dirty="0"/>
          </a:p>
        </p:txBody>
      </p:sp>
      <p:pic>
        <p:nvPicPr>
          <p:cNvPr id="603" name="Google Shape;603;p92"/>
          <p:cNvPicPr preferRelativeResize="0"/>
          <p:nvPr/>
        </p:nvPicPr>
        <p:blipFill>
          <a:blip r:embed="rId3">
            <a:alphaModFix/>
          </a:blip>
          <a:stretch>
            <a:fillRect/>
          </a:stretch>
        </p:blipFill>
        <p:spPr>
          <a:xfrm>
            <a:off x="4636748" y="145925"/>
            <a:ext cx="6677100" cy="67120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93"/>
          <p:cNvSpPr txBox="1">
            <a:spLocks noGrp="1"/>
          </p:cNvSpPr>
          <p:nvPr>
            <p:ph type="ctrTitle"/>
          </p:nvPr>
        </p:nvSpPr>
        <p:spPr>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Questions/Discussion?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1"/>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4200"/>
              <a:buFont typeface="Arial"/>
              <a:buNone/>
            </a:pPr>
            <a:r>
              <a:rPr lang="en-US"/>
              <a:t>Modern Software Architecture</a:t>
            </a:r>
            <a:endParaRPr/>
          </a:p>
        </p:txBody>
      </p:sp>
      <p:sp>
        <p:nvSpPr>
          <p:cNvPr id="231" name="Google Shape;231;p41"/>
          <p:cNvSpPr txBox="1">
            <a:spLocks noGrp="1"/>
          </p:cNvSpPr>
          <p:nvPr>
            <p:ph type="subTitle"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2"/>
              </a:buClr>
              <a:buSzPts val="2400"/>
              <a:buNone/>
            </a:pPr>
            <a:r>
              <a:rPr lang="en-US"/>
              <a:t>Part 2: Architectural Patterns</a:t>
            </a:r>
            <a:endParaRPr/>
          </a:p>
        </p:txBody>
      </p:sp>
      <p:sp>
        <p:nvSpPr>
          <p:cNvPr id="2" name="Text Placeholder 1"/>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829141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2"/>
          <p:cNvSpPr txBox="1">
            <a:spLocks noGrp="1"/>
          </p:cNvSpPr>
          <p:nvPr>
            <p:ph type="title"/>
          </p:nvPr>
        </p:nvSpPr>
        <p:spPr>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Example: Lunch Ordering App</a:t>
            </a:r>
            <a:endParaRPr/>
          </a:p>
        </p:txBody>
      </p:sp>
    </p:spTree>
    <p:extLst>
      <p:ext uri="{BB962C8B-B14F-4D97-AF65-F5344CB8AC3E}">
        <p14:creationId xmlns:p14="http://schemas.microsoft.com/office/powerpoint/2010/main" val="11856865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3"/>
          <p:cNvSpPr txBox="1">
            <a:spLocks noGrp="1"/>
          </p:cNvSpPr>
          <p:nvPr>
            <p:ph type="title"/>
          </p:nvPr>
        </p:nvSpPr>
        <p:spPr>
          <a:xfrm>
            <a:off x="609600" y="365125"/>
            <a:ext cx="3605561" cy="6080279"/>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Application</a:t>
            </a:r>
            <a:endParaRPr dirty="0"/>
          </a:p>
          <a:p>
            <a:pPr marL="0" lvl="0" indent="0" algn="ctr" rtl="0">
              <a:spcBef>
                <a:spcPts val="0"/>
              </a:spcBef>
              <a:spcAft>
                <a:spcPts val="0"/>
              </a:spcAft>
              <a:buNone/>
            </a:pPr>
            <a:r>
              <a:rPr lang="en-US" dirty="0"/>
              <a:t>Components</a:t>
            </a:r>
            <a:endParaRPr dirty="0"/>
          </a:p>
        </p:txBody>
      </p:sp>
      <p:pic>
        <p:nvPicPr>
          <p:cNvPr id="244" name="Google Shape;244;p43"/>
          <p:cNvPicPr preferRelativeResize="0"/>
          <p:nvPr/>
        </p:nvPicPr>
        <p:blipFill>
          <a:blip r:embed="rId3">
            <a:alphaModFix/>
          </a:blip>
          <a:stretch>
            <a:fillRect/>
          </a:stretch>
        </p:blipFill>
        <p:spPr>
          <a:xfrm>
            <a:off x="4612225" y="181077"/>
            <a:ext cx="7102800" cy="6448374"/>
          </a:xfrm>
          <a:prstGeom prst="rect">
            <a:avLst/>
          </a:prstGeom>
          <a:noFill/>
          <a:ln>
            <a:noFill/>
          </a:ln>
        </p:spPr>
      </p:pic>
    </p:spTree>
    <p:extLst>
      <p:ext uri="{BB962C8B-B14F-4D97-AF65-F5344CB8AC3E}">
        <p14:creationId xmlns:p14="http://schemas.microsoft.com/office/powerpoint/2010/main" val="22400316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4"/>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Data Model</a:t>
            </a:r>
            <a:endParaRPr/>
          </a:p>
        </p:txBody>
      </p:sp>
      <p:pic>
        <p:nvPicPr>
          <p:cNvPr id="251" name="Google Shape;251;p44"/>
          <p:cNvPicPr preferRelativeResize="0"/>
          <p:nvPr/>
        </p:nvPicPr>
        <p:blipFill>
          <a:blip r:embed="rId3">
            <a:alphaModFix/>
          </a:blip>
          <a:stretch>
            <a:fillRect/>
          </a:stretch>
        </p:blipFill>
        <p:spPr>
          <a:xfrm>
            <a:off x="1090775" y="1081475"/>
            <a:ext cx="10492118" cy="5846573"/>
          </a:xfrm>
          <a:prstGeom prst="rect">
            <a:avLst/>
          </a:prstGeom>
          <a:noFill/>
          <a:ln>
            <a:noFill/>
          </a:ln>
        </p:spPr>
      </p:pic>
    </p:spTree>
    <p:extLst>
      <p:ext uri="{BB962C8B-B14F-4D97-AF65-F5344CB8AC3E}">
        <p14:creationId xmlns:p14="http://schemas.microsoft.com/office/powerpoint/2010/main" val="31462573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5"/>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Workflows</a:t>
            </a:r>
            <a:endParaRPr/>
          </a:p>
        </p:txBody>
      </p:sp>
      <p:sp>
        <p:nvSpPr>
          <p:cNvPr id="258" name="Google Shape;258;p45"/>
          <p:cNvSpPr txBox="1">
            <a:spLocks noGrp="1"/>
          </p:cNvSpPr>
          <p:nvPr>
            <p:ph idx="1"/>
          </p:nvPr>
        </p:nvSpPr>
        <p:spPr>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a:t>Web</a:t>
            </a:r>
            <a:endParaRPr/>
          </a:p>
          <a:p>
            <a:pPr marL="0" lvl="0" indent="0" algn="l" rtl="0">
              <a:spcBef>
                <a:spcPts val="1000"/>
              </a:spcBef>
              <a:spcAft>
                <a:spcPts val="0"/>
              </a:spcAft>
              <a:buNone/>
            </a:pPr>
            <a:r>
              <a:rPr lang="en-US"/>
              <a:t>	View menu</a:t>
            </a:r>
            <a:endParaRPr/>
          </a:p>
          <a:p>
            <a:pPr marL="0" lvl="0" indent="0" algn="l" rtl="0">
              <a:spcBef>
                <a:spcPts val="1000"/>
              </a:spcBef>
              <a:spcAft>
                <a:spcPts val="0"/>
              </a:spcAft>
              <a:buNone/>
            </a:pPr>
            <a:r>
              <a:rPr lang="en-US"/>
              <a:t>	Add items to cart</a:t>
            </a:r>
            <a:endParaRPr/>
          </a:p>
          <a:p>
            <a:pPr marL="0" lvl="0" indent="0" algn="l" rtl="0">
              <a:spcBef>
                <a:spcPts val="1000"/>
              </a:spcBef>
              <a:spcAft>
                <a:spcPts val="0"/>
              </a:spcAft>
              <a:buNone/>
            </a:pPr>
            <a:r>
              <a:rPr lang="en-US"/>
              <a:t>	Check out</a:t>
            </a:r>
            <a:endParaRPr/>
          </a:p>
          <a:p>
            <a:pPr marL="0" lvl="0" indent="0" algn="l" rtl="0">
              <a:spcBef>
                <a:spcPts val="1000"/>
              </a:spcBef>
              <a:spcAft>
                <a:spcPts val="0"/>
              </a:spcAft>
              <a:buNone/>
            </a:pPr>
            <a:r>
              <a:rPr lang="en-US"/>
              <a:t>Desktop</a:t>
            </a:r>
            <a:endParaRPr/>
          </a:p>
          <a:p>
            <a:pPr marL="0" lvl="0" indent="0" algn="l" rtl="0">
              <a:spcBef>
                <a:spcPts val="1000"/>
              </a:spcBef>
              <a:spcAft>
                <a:spcPts val="0"/>
              </a:spcAft>
              <a:buNone/>
            </a:pPr>
            <a:r>
              <a:rPr lang="en-US"/>
              <a:t>	Add/edit products</a:t>
            </a:r>
            <a:endParaRPr/>
          </a:p>
          <a:p>
            <a:pPr marL="0" lvl="0" indent="0" algn="l" rtl="0">
              <a:spcBef>
                <a:spcPts val="1000"/>
              </a:spcBef>
              <a:spcAft>
                <a:spcPts val="0"/>
              </a:spcAft>
              <a:buNone/>
            </a:pPr>
            <a:r>
              <a:rPr lang="en-US"/>
              <a:t>	Process orders</a:t>
            </a:r>
            <a:endParaRPr/>
          </a:p>
          <a:p>
            <a:pPr marL="0" lvl="0" indent="0" algn="l" rtl="0">
              <a:spcBef>
                <a:spcPts val="1000"/>
              </a:spcBef>
              <a:spcAft>
                <a:spcPts val="0"/>
              </a:spcAft>
              <a:buNone/>
            </a:pPr>
            <a:r>
              <a:rPr lang="en-US"/>
              <a:t>	View inventory</a:t>
            </a:r>
            <a:endParaRPr/>
          </a:p>
          <a:p>
            <a:pPr marL="0" lvl="0" indent="0" algn="l" rtl="0">
              <a:spcBef>
                <a:spcPts val="1000"/>
              </a:spcBef>
              <a:spcAft>
                <a:spcPts val="0"/>
              </a:spcAft>
              <a:buNone/>
            </a:pPr>
            <a:r>
              <a:rPr lang="en-US"/>
              <a:t>Batch</a:t>
            </a:r>
            <a:endParaRPr/>
          </a:p>
          <a:p>
            <a:pPr marL="0" lvl="0" indent="0" algn="l" rtl="0">
              <a:spcBef>
                <a:spcPts val="1000"/>
              </a:spcBef>
              <a:spcAft>
                <a:spcPts val="0"/>
              </a:spcAft>
              <a:buNone/>
            </a:pPr>
            <a:r>
              <a:rPr lang="en-US"/>
              <a:t>	Update inventory based on orders</a:t>
            </a:r>
            <a:endParaRPr/>
          </a:p>
          <a:p>
            <a:pPr marL="0" lvl="0" indent="0" algn="l" rtl="0">
              <a:spcBef>
                <a:spcPts val="1000"/>
              </a:spcBef>
              <a:spcAft>
                <a:spcPts val="600"/>
              </a:spcAft>
              <a:buNone/>
            </a:pPr>
            <a:endParaRPr/>
          </a:p>
        </p:txBody>
      </p:sp>
    </p:spTree>
    <p:extLst>
      <p:ext uri="{BB962C8B-B14F-4D97-AF65-F5344CB8AC3E}">
        <p14:creationId xmlns:p14="http://schemas.microsoft.com/office/powerpoint/2010/main" val="19949660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6"/>
          <p:cNvSpPr txBox="1">
            <a:spLocks noGrp="1"/>
          </p:cNvSpPr>
          <p:nvPr>
            <p:ph type="title"/>
          </p:nvPr>
        </p:nvSpPr>
        <p:spPr>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Monolith Architecture</a:t>
            </a:r>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9670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Preview</a:t>
            </a:r>
          </a:p>
        </p:txBody>
      </p:sp>
      <p:sp>
        <p:nvSpPr>
          <p:cNvPr id="3" name="Content Placeholder 2"/>
          <p:cNvSpPr>
            <a:spLocks noGrp="1"/>
          </p:cNvSpPr>
          <p:nvPr>
            <p:ph sz="half" idx="13"/>
          </p:nvPr>
        </p:nvSpPr>
        <p:spPr/>
        <p:txBody>
          <a:bodyPr/>
          <a:lstStyle/>
          <a:p>
            <a:pPr marL="0" lvl="0" indent="0">
              <a:spcAft>
                <a:spcPts val="0"/>
              </a:spcAft>
              <a:buNone/>
            </a:pPr>
            <a:r>
              <a:rPr lang="en-US" sz="2000" dirty="0"/>
              <a:t>Design Goals</a:t>
            </a:r>
          </a:p>
          <a:p>
            <a:pPr marL="0" lvl="0" indent="0">
              <a:spcAft>
                <a:spcPts val="0"/>
              </a:spcAft>
              <a:buNone/>
            </a:pPr>
            <a:r>
              <a:rPr lang="en-US" sz="2000" dirty="0"/>
              <a:t>API Design</a:t>
            </a:r>
          </a:p>
          <a:p>
            <a:pPr marL="0" lvl="0" indent="0">
              <a:spcAft>
                <a:spcPts val="0"/>
              </a:spcAft>
              <a:buNone/>
            </a:pPr>
            <a:r>
              <a:rPr lang="en-US" sz="2000" dirty="0" err="1"/>
              <a:t>Antipatterns</a:t>
            </a:r>
            <a:endParaRPr lang="en-US" sz="2000" dirty="0"/>
          </a:p>
          <a:p>
            <a:pPr marL="0" lvl="0" indent="0">
              <a:spcAft>
                <a:spcPts val="0"/>
              </a:spcAft>
              <a:buNone/>
            </a:pPr>
            <a:r>
              <a:rPr lang="en-US" sz="2000" dirty="0"/>
              <a:t>Testable Software</a:t>
            </a:r>
          </a:p>
          <a:p>
            <a:pPr marL="0" lvl="0" indent="0">
              <a:spcAft>
                <a:spcPts val="0"/>
              </a:spcAft>
              <a:buNone/>
            </a:pPr>
            <a:r>
              <a:rPr lang="en-US" sz="2000" dirty="0"/>
              <a:t>Architecture Patterns</a:t>
            </a:r>
          </a:p>
          <a:p>
            <a:pPr marL="0" lvl="0" indent="457200">
              <a:spcAft>
                <a:spcPts val="0"/>
              </a:spcAft>
              <a:buNone/>
            </a:pPr>
            <a:r>
              <a:rPr lang="en-US" sz="2000" dirty="0"/>
              <a:t>Monoliths</a:t>
            </a:r>
          </a:p>
          <a:p>
            <a:pPr marL="0" lvl="0" indent="457200">
              <a:spcAft>
                <a:spcPts val="0"/>
              </a:spcAft>
              <a:buNone/>
            </a:pPr>
            <a:r>
              <a:rPr lang="en-US" sz="2000" dirty="0" err="1"/>
              <a:t>Microservices</a:t>
            </a:r>
            <a:endParaRPr lang="en-US" sz="2000" dirty="0"/>
          </a:p>
          <a:p>
            <a:pPr marL="0" lvl="0" indent="457200">
              <a:spcAft>
                <a:spcPts val="0"/>
              </a:spcAft>
              <a:buNone/>
            </a:pPr>
            <a:r>
              <a:rPr lang="en-US" sz="2000" dirty="0"/>
              <a:t>Event-Driven Architecture</a:t>
            </a:r>
          </a:p>
          <a:p>
            <a:pPr marL="0" lvl="0" indent="457200">
              <a:spcAft>
                <a:spcPts val="600"/>
              </a:spcAft>
              <a:buNone/>
            </a:pPr>
            <a:r>
              <a:rPr lang="en-US" sz="2000" dirty="0"/>
              <a:t>Evolutionary Architecture</a:t>
            </a:r>
          </a:p>
          <a:p>
            <a:pPr marL="0" indent="0">
              <a:buNone/>
            </a:pPr>
            <a:endParaRPr lang="en-US" dirty="0"/>
          </a:p>
        </p:txBody>
      </p:sp>
      <p:sp>
        <p:nvSpPr>
          <p:cNvPr id="4" name="Content Placeholder 3"/>
          <p:cNvSpPr>
            <a:spLocks noGrp="1"/>
          </p:cNvSpPr>
          <p:nvPr>
            <p:ph idx="1"/>
          </p:nvPr>
        </p:nvSpPr>
        <p:spPr/>
        <p:txBody>
          <a:bodyPr/>
          <a:lstStyle/>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7"/>
          <p:cNvSpPr txBox="1">
            <a:spLocks noGrp="1"/>
          </p:cNvSpPr>
          <p:nvPr>
            <p:ph type="title"/>
          </p:nvPr>
        </p:nvSpPr>
        <p:spPr>
          <a:xfrm>
            <a:off x="609600" y="365125"/>
            <a:ext cx="3326780" cy="4530259"/>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Monoliths</a:t>
            </a:r>
            <a:br>
              <a:rPr lang="en-US" dirty="0"/>
            </a:br>
            <a:r>
              <a:rPr lang="en-US" dirty="0"/>
              <a:t>Defined</a:t>
            </a:r>
            <a:endParaRPr dirty="0"/>
          </a:p>
        </p:txBody>
      </p:sp>
      <p:pic>
        <p:nvPicPr>
          <p:cNvPr id="272" name="Google Shape;272;p47"/>
          <p:cNvPicPr preferRelativeResize="0"/>
          <p:nvPr/>
        </p:nvPicPr>
        <p:blipFill>
          <a:blip r:embed="rId3">
            <a:alphaModFix/>
          </a:blip>
          <a:stretch>
            <a:fillRect/>
          </a:stretch>
        </p:blipFill>
        <p:spPr>
          <a:xfrm>
            <a:off x="5222388" y="276213"/>
            <a:ext cx="5429250" cy="6353175"/>
          </a:xfrm>
          <a:prstGeom prst="rect">
            <a:avLst/>
          </a:prstGeom>
          <a:noFill/>
          <a:ln>
            <a:noFill/>
          </a:ln>
        </p:spPr>
      </p:pic>
    </p:spTree>
    <p:extLst>
      <p:ext uri="{BB962C8B-B14F-4D97-AF65-F5344CB8AC3E}">
        <p14:creationId xmlns:p14="http://schemas.microsoft.com/office/powerpoint/2010/main" val="12846457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8"/>
          <p:cNvSpPr txBox="1">
            <a:spLocks noGrp="1"/>
          </p:cNvSpPr>
          <p:nvPr>
            <p:ph type="title"/>
          </p:nvPr>
        </p:nvSpPr>
        <p:spPr>
          <a:xfrm>
            <a:off x="609600" y="365126"/>
            <a:ext cx="3394326" cy="3749674"/>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N-Tier Architecture</a:t>
            </a:r>
            <a:endParaRPr/>
          </a:p>
        </p:txBody>
      </p:sp>
      <p:pic>
        <p:nvPicPr>
          <p:cNvPr id="279" name="Google Shape;279;p48"/>
          <p:cNvPicPr preferRelativeResize="0"/>
          <p:nvPr/>
        </p:nvPicPr>
        <p:blipFill>
          <a:blip r:embed="rId3">
            <a:alphaModFix/>
          </a:blip>
          <a:stretch>
            <a:fillRect/>
          </a:stretch>
        </p:blipFill>
        <p:spPr>
          <a:xfrm>
            <a:off x="5078538" y="238125"/>
            <a:ext cx="5429250" cy="6381750"/>
          </a:xfrm>
          <a:prstGeom prst="rect">
            <a:avLst/>
          </a:prstGeom>
          <a:noFill/>
          <a:ln>
            <a:noFill/>
          </a:ln>
        </p:spPr>
      </p:pic>
    </p:spTree>
    <p:extLst>
      <p:ext uri="{BB962C8B-B14F-4D97-AF65-F5344CB8AC3E}">
        <p14:creationId xmlns:p14="http://schemas.microsoft.com/office/powerpoint/2010/main" val="5944249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9"/>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Monolith Hate</a:t>
            </a:r>
            <a:endParaRPr/>
          </a:p>
        </p:txBody>
      </p:sp>
      <p:pic>
        <p:nvPicPr>
          <p:cNvPr id="286" name="Google Shape;286;p49"/>
          <p:cNvPicPr preferRelativeResize="0"/>
          <p:nvPr/>
        </p:nvPicPr>
        <p:blipFill>
          <a:blip r:embed="rId3">
            <a:alphaModFix/>
          </a:blip>
          <a:stretch>
            <a:fillRect/>
          </a:stretch>
        </p:blipFill>
        <p:spPr>
          <a:xfrm>
            <a:off x="2092912" y="1282044"/>
            <a:ext cx="8006175" cy="5337450"/>
          </a:xfrm>
          <a:prstGeom prst="rect">
            <a:avLst/>
          </a:prstGeom>
          <a:noFill/>
          <a:ln>
            <a:noFill/>
          </a:ln>
        </p:spPr>
      </p:pic>
    </p:spTree>
    <p:extLst>
      <p:ext uri="{BB962C8B-B14F-4D97-AF65-F5344CB8AC3E}">
        <p14:creationId xmlns:p14="http://schemas.microsoft.com/office/powerpoint/2010/main" val="41917552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0"/>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Monolith Advantages</a:t>
            </a:r>
            <a:endParaRPr/>
          </a:p>
        </p:txBody>
      </p:sp>
      <p:sp>
        <p:nvSpPr>
          <p:cNvPr id="293" name="Google Shape;293;p50"/>
          <p:cNvSpPr txBox="1">
            <a:spLocks noGrp="1"/>
          </p:cNvSpPr>
          <p:nvPr>
            <p:ph idx="1"/>
          </p:nvPr>
        </p:nvSpPr>
        <p:spPr>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dirty="0"/>
              <a:t>Easy to start</a:t>
            </a:r>
            <a:endParaRPr dirty="0"/>
          </a:p>
          <a:p>
            <a:pPr marL="0" lvl="0" indent="0" algn="l" rtl="0">
              <a:spcBef>
                <a:spcPts val="1000"/>
              </a:spcBef>
              <a:spcAft>
                <a:spcPts val="0"/>
              </a:spcAft>
              <a:buNone/>
            </a:pPr>
            <a:r>
              <a:rPr lang="en-US" dirty="0"/>
              <a:t>Easy to Deploy</a:t>
            </a:r>
            <a:endParaRPr dirty="0"/>
          </a:p>
          <a:p>
            <a:pPr marL="0" lvl="0" indent="0" algn="l" rtl="0">
              <a:spcBef>
                <a:spcPts val="1000"/>
              </a:spcBef>
              <a:spcAft>
                <a:spcPts val="0"/>
              </a:spcAft>
              <a:buNone/>
            </a:pPr>
            <a:r>
              <a:rPr lang="en-US" dirty="0"/>
              <a:t>Easy to Provision For</a:t>
            </a:r>
            <a:endParaRPr dirty="0"/>
          </a:p>
          <a:p>
            <a:pPr marL="0" lvl="0" indent="0" algn="l" rtl="0">
              <a:spcBef>
                <a:spcPts val="1000"/>
              </a:spcBef>
              <a:spcAft>
                <a:spcPts val="0"/>
              </a:spcAft>
              <a:buNone/>
            </a:pPr>
            <a:r>
              <a:rPr lang="en-US" dirty="0"/>
              <a:t>Easy to Refactor</a:t>
            </a:r>
            <a:endParaRPr dirty="0"/>
          </a:p>
          <a:p>
            <a:pPr marL="0" lvl="0" indent="0" algn="l" rtl="0">
              <a:spcBef>
                <a:spcPts val="1000"/>
              </a:spcBef>
              <a:spcAft>
                <a:spcPts val="600"/>
              </a:spcAft>
              <a:buNone/>
            </a:pPr>
            <a:endParaRPr dirty="0"/>
          </a:p>
        </p:txBody>
      </p:sp>
    </p:spTree>
    <p:extLst>
      <p:ext uri="{BB962C8B-B14F-4D97-AF65-F5344CB8AC3E}">
        <p14:creationId xmlns:p14="http://schemas.microsoft.com/office/powerpoint/2010/main" val="33949009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51"/>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Monolith Disadvantages</a:t>
            </a:r>
            <a:endParaRPr/>
          </a:p>
        </p:txBody>
      </p:sp>
      <p:sp>
        <p:nvSpPr>
          <p:cNvPr id="300" name="Google Shape;300;p51"/>
          <p:cNvSpPr txBox="1">
            <a:spLocks noGrp="1"/>
          </p:cNvSpPr>
          <p:nvPr>
            <p:ph idx="1"/>
          </p:nvPr>
        </p:nvSpPr>
        <p:spPr>
          <a:prstGeom prst="rect">
            <a:avLst/>
          </a:prstGeom>
        </p:spPr>
        <p:txBody>
          <a:bodyPr spcFirstLastPara="1" wrap="square" lIns="91425" tIns="45700" rIns="91425" bIns="45700" anchor="t" anchorCtr="0">
            <a:noAutofit/>
          </a:bodyPr>
          <a:lstStyle/>
          <a:p>
            <a:pPr marL="0" lvl="0" indent="0" algn="l" rtl="0">
              <a:spcBef>
                <a:spcPts val="1000"/>
              </a:spcBef>
              <a:spcAft>
                <a:spcPts val="0"/>
              </a:spcAft>
              <a:buClr>
                <a:srgbClr val="000000"/>
              </a:buClr>
              <a:buSzPts val="1100"/>
              <a:buFont typeface="Arial"/>
              <a:buNone/>
            </a:pPr>
            <a:r>
              <a:rPr lang="en-US" dirty="0"/>
              <a:t>Hard to Scale</a:t>
            </a:r>
            <a:endParaRPr dirty="0"/>
          </a:p>
          <a:p>
            <a:pPr marL="0" lvl="0" indent="0" algn="l" rtl="0">
              <a:spcBef>
                <a:spcPts val="1000"/>
              </a:spcBef>
              <a:spcAft>
                <a:spcPts val="0"/>
              </a:spcAft>
              <a:buNone/>
            </a:pPr>
            <a:r>
              <a:rPr lang="en-US" dirty="0"/>
              <a:t>Hard to Understand</a:t>
            </a:r>
            <a:endParaRPr dirty="0"/>
          </a:p>
          <a:p>
            <a:pPr marL="0" lvl="0" indent="0" algn="l" rtl="0">
              <a:spcBef>
                <a:spcPts val="1000"/>
              </a:spcBef>
              <a:spcAft>
                <a:spcPts val="0"/>
              </a:spcAft>
              <a:buNone/>
            </a:pPr>
            <a:r>
              <a:rPr lang="en-US" dirty="0"/>
              <a:t>Slower Onboarding</a:t>
            </a:r>
            <a:endParaRPr dirty="0"/>
          </a:p>
          <a:p>
            <a:pPr marL="0" lvl="0" indent="0" algn="l" rtl="0">
              <a:spcBef>
                <a:spcPts val="1000"/>
              </a:spcBef>
              <a:spcAft>
                <a:spcPts val="0"/>
              </a:spcAft>
              <a:buClr>
                <a:srgbClr val="000000"/>
              </a:buClr>
              <a:buSzPts val="1100"/>
              <a:buFont typeface="Arial"/>
              <a:buNone/>
            </a:pPr>
            <a:r>
              <a:rPr lang="en-US" dirty="0"/>
              <a:t>Hard to Upgrade</a:t>
            </a:r>
            <a:endParaRPr dirty="0"/>
          </a:p>
          <a:p>
            <a:pPr marL="0" lvl="0" indent="0" algn="l" rtl="0">
              <a:spcBef>
                <a:spcPts val="1000"/>
              </a:spcBef>
              <a:spcAft>
                <a:spcPts val="600"/>
              </a:spcAft>
              <a:buClr>
                <a:srgbClr val="000000"/>
              </a:buClr>
              <a:buSzPts val="1100"/>
              <a:buFont typeface="Arial"/>
              <a:buNone/>
            </a:pPr>
            <a:r>
              <a:rPr lang="en-US" dirty="0"/>
              <a:t>Potential Duplication</a:t>
            </a:r>
            <a:endParaRPr dirty="0"/>
          </a:p>
        </p:txBody>
      </p:sp>
    </p:spTree>
    <p:extLst>
      <p:ext uri="{BB962C8B-B14F-4D97-AF65-F5344CB8AC3E}">
        <p14:creationId xmlns:p14="http://schemas.microsoft.com/office/powerpoint/2010/main" val="35396504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5" name="Title 4"/>
          <p:cNvSpPr>
            <a:spLocks noGrp="1"/>
          </p:cNvSpPr>
          <p:nvPr>
            <p:ph type="title"/>
          </p:nvPr>
        </p:nvSpPr>
        <p:spPr>
          <a:xfrm>
            <a:off x="609600" y="2684579"/>
            <a:ext cx="10972800" cy="916920"/>
          </a:xfrm>
        </p:spPr>
        <p:txBody>
          <a:bodyPr/>
          <a:lstStyle/>
          <a:p>
            <a:pPr lvl="0" algn="ctr">
              <a:spcBef>
                <a:spcPts val="1000"/>
              </a:spcBef>
              <a:spcAft>
                <a:spcPts val="600"/>
              </a:spcAft>
            </a:pPr>
            <a:r>
              <a:rPr lang="en-US" dirty="0"/>
              <a:t>It’s all about the size of your app</a:t>
            </a:r>
          </a:p>
        </p:txBody>
      </p:sp>
    </p:spTree>
    <p:extLst>
      <p:ext uri="{BB962C8B-B14F-4D97-AF65-F5344CB8AC3E}">
        <p14:creationId xmlns:p14="http://schemas.microsoft.com/office/powerpoint/2010/main" val="16291135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3"/>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How to Do it Right</a:t>
            </a:r>
            <a:endParaRPr/>
          </a:p>
        </p:txBody>
      </p:sp>
      <p:sp>
        <p:nvSpPr>
          <p:cNvPr id="314" name="Google Shape;314;p53"/>
          <p:cNvSpPr txBox="1">
            <a:spLocks noGrp="1"/>
          </p:cNvSpPr>
          <p:nvPr>
            <p:ph idx="1"/>
          </p:nvPr>
        </p:nvSpPr>
        <p:spPr>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a:t>Separate Concerns</a:t>
            </a:r>
            <a:endParaRPr/>
          </a:p>
          <a:p>
            <a:pPr marL="0" lvl="0" indent="0" algn="l" rtl="0">
              <a:spcBef>
                <a:spcPts val="1000"/>
              </a:spcBef>
              <a:spcAft>
                <a:spcPts val="0"/>
              </a:spcAft>
              <a:buNone/>
            </a:pPr>
            <a:endParaRPr/>
          </a:p>
          <a:p>
            <a:pPr marL="0" lvl="0" indent="0" algn="l" rtl="0">
              <a:spcBef>
                <a:spcPts val="1000"/>
              </a:spcBef>
              <a:spcAft>
                <a:spcPts val="0"/>
              </a:spcAft>
              <a:buNone/>
            </a:pPr>
            <a:r>
              <a:rPr lang="en-US"/>
              <a:t>Maintain Soft Domain Boundaries</a:t>
            </a:r>
            <a:endParaRPr/>
          </a:p>
          <a:p>
            <a:pPr marL="0" lvl="0" indent="0" algn="l" rtl="0">
              <a:spcBef>
                <a:spcPts val="1000"/>
              </a:spcBef>
              <a:spcAft>
                <a:spcPts val="0"/>
              </a:spcAft>
              <a:buNone/>
            </a:pPr>
            <a:endParaRPr/>
          </a:p>
          <a:p>
            <a:pPr marL="0" lvl="0" indent="0" algn="l" rtl="0">
              <a:spcBef>
                <a:spcPts val="1000"/>
              </a:spcBef>
              <a:spcAft>
                <a:spcPts val="0"/>
              </a:spcAft>
              <a:buNone/>
            </a:pPr>
            <a:r>
              <a:rPr lang="en-US"/>
              <a:t>Practice SOLID</a:t>
            </a:r>
            <a:endParaRPr/>
          </a:p>
          <a:p>
            <a:pPr marL="0" lvl="0" indent="0" algn="l" rtl="0">
              <a:spcBef>
                <a:spcPts val="1000"/>
              </a:spcBef>
              <a:spcAft>
                <a:spcPts val="0"/>
              </a:spcAft>
              <a:buNone/>
            </a:pPr>
            <a:endParaRPr/>
          </a:p>
          <a:p>
            <a:pPr marL="0" lvl="0" indent="0" algn="l" rtl="0">
              <a:spcBef>
                <a:spcPts val="1000"/>
              </a:spcBef>
              <a:spcAft>
                <a:spcPts val="600"/>
              </a:spcAft>
              <a:buNone/>
            </a:pPr>
            <a:r>
              <a:rPr lang="en-US"/>
              <a:t>Build using cloud native principles</a:t>
            </a:r>
            <a:endParaRPr/>
          </a:p>
        </p:txBody>
      </p:sp>
    </p:spTree>
    <p:extLst>
      <p:ext uri="{BB962C8B-B14F-4D97-AF65-F5344CB8AC3E}">
        <p14:creationId xmlns:p14="http://schemas.microsoft.com/office/powerpoint/2010/main" val="25962312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4"/>
          <p:cNvSpPr txBox="1">
            <a:spLocks noGrp="1"/>
          </p:cNvSpPr>
          <p:nvPr>
            <p:ph type="title"/>
          </p:nvPr>
        </p:nvSpPr>
        <p:spPr>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Microservices Architecture</a:t>
            </a:r>
            <a:endParaRP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7345704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5"/>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Microservices: Defined</a:t>
            </a:r>
            <a:endParaRPr/>
          </a:p>
        </p:txBody>
      </p:sp>
      <p:sp>
        <p:nvSpPr>
          <p:cNvPr id="328" name="Google Shape;328;p55"/>
          <p:cNvSpPr txBox="1">
            <a:spLocks noGrp="1"/>
          </p:cNvSpPr>
          <p:nvPr>
            <p:ph idx="1"/>
          </p:nvPr>
        </p:nvSpPr>
        <p:spPr>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a:t>Domain Constricted</a:t>
            </a:r>
            <a:endParaRPr/>
          </a:p>
          <a:p>
            <a:pPr marL="0" lvl="0" indent="0" algn="l" rtl="0">
              <a:spcBef>
                <a:spcPts val="1000"/>
              </a:spcBef>
              <a:spcAft>
                <a:spcPts val="0"/>
              </a:spcAft>
              <a:buNone/>
            </a:pPr>
            <a:endParaRPr/>
          </a:p>
          <a:p>
            <a:pPr marL="0" lvl="0" indent="0" algn="l" rtl="0">
              <a:spcBef>
                <a:spcPts val="1000"/>
              </a:spcBef>
              <a:spcAft>
                <a:spcPts val="0"/>
              </a:spcAft>
              <a:buNone/>
            </a:pPr>
            <a:r>
              <a:rPr lang="en-US"/>
              <a:t>Vertical Services</a:t>
            </a:r>
            <a:endParaRPr/>
          </a:p>
          <a:p>
            <a:pPr marL="0" lvl="0" indent="0" algn="l" rtl="0">
              <a:spcBef>
                <a:spcPts val="1000"/>
              </a:spcBef>
              <a:spcAft>
                <a:spcPts val="0"/>
              </a:spcAft>
              <a:buNone/>
            </a:pPr>
            <a:endParaRPr/>
          </a:p>
          <a:p>
            <a:pPr marL="0" lvl="0" indent="0" algn="l" rtl="0">
              <a:spcBef>
                <a:spcPts val="1000"/>
              </a:spcBef>
              <a:spcAft>
                <a:spcPts val="0"/>
              </a:spcAft>
              <a:buNone/>
            </a:pPr>
            <a:r>
              <a:rPr lang="en-US"/>
              <a:t>Own Their Own Data</a:t>
            </a:r>
            <a:endParaRPr/>
          </a:p>
          <a:p>
            <a:pPr marL="0" lvl="0" indent="0" algn="l" rtl="0">
              <a:spcBef>
                <a:spcPts val="1000"/>
              </a:spcBef>
              <a:spcAft>
                <a:spcPts val="0"/>
              </a:spcAft>
              <a:buNone/>
            </a:pPr>
            <a:endParaRPr/>
          </a:p>
          <a:p>
            <a:pPr marL="0" lvl="0" indent="0" algn="l" rtl="0">
              <a:spcBef>
                <a:spcPts val="1000"/>
              </a:spcBef>
              <a:spcAft>
                <a:spcPts val="600"/>
              </a:spcAft>
              <a:buNone/>
            </a:pPr>
            <a:r>
              <a:rPr lang="en-US"/>
              <a:t>Accessed via Service Calls</a:t>
            </a:r>
            <a:endParaRPr/>
          </a:p>
        </p:txBody>
      </p:sp>
    </p:spTree>
    <p:extLst>
      <p:ext uri="{BB962C8B-B14F-4D97-AF65-F5344CB8AC3E}">
        <p14:creationId xmlns:p14="http://schemas.microsoft.com/office/powerpoint/2010/main" val="1765816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6"/>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Scope</a:t>
            </a:r>
            <a:endParaRPr/>
          </a:p>
        </p:txBody>
      </p:sp>
      <p:sp>
        <p:nvSpPr>
          <p:cNvPr id="335" name="Google Shape;335;p56"/>
          <p:cNvSpPr txBox="1">
            <a:spLocks noGrp="1"/>
          </p:cNvSpPr>
          <p:nvPr>
            <p:ph idx="1"/>
          </p:nvPr>
        </p:nvSpPr>
        <p:spPr>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Nano</a:t>
            </a:r>
            <a:endParaRPr/>
          </a:p>
          <a:p>
            <a:pPr marL="0" lvl="0" indent="0" algn="l" rtl="0">
              <a:spcBef>
                <a:spcPts val="1000"/>
              </a:spcBef>
              <a:spcAft>
                <a:spcPts val="0"/>
              </a:spcAft>
              <a:buNone/>
            </a:pPr>
            <a:r>
              <a:rPr lang="en-US"/>
              <a:t>Micro</a:t>
            </a:r>
            <a:endParaRPr/>
          </a:p>
          <a:p>
            <a:pPr marL="0" lvl="0" indent="0" algn="l" rtl="0">
              <a:spcBef>
                <a:spcPts val="1000"/>
              </a:spcBef>
              <a:spcAft>
                <a:spcPts val="0"/>
              </a:spcAft>
              <a:buNone/>
            </a:pPr>
            <a:r>
              <a:rPr lang="en-US"/>
              <a:t>Mini</a:t>
            </a:r>
            <a:endParaRPr/>
          </a:p>
          <a:p>
            <a:pPr marL="0" lvl="0" indent="0" algn="l" rtl="0">
              <a:spcBef>
                <a:spcPts val="1000"/>
              </a:spcBef>
              <a:spcAft>
                <a:spcPts val="0"/>
              </a:spcAft>
              <a:buNone/>
            </a:pPr>
            <a:r>
              <a:rPr lang="en-US"/>
              <a:t>… </a:t>
            </a:r>
            <a:endParaRPr/>
          </a:p>
          <a:p>
            <a:pPr marL="0" lvl="0" indent="0" algn="l" rtl="0">
              <a:spcBef>
                <a:spcPts val="1000"/>
              </a:spcBef>
              <a:spcAft>
                <a:spcPts val="600"/>
              </a:spcAft>
              <a:buNone/>
            </a:pPr>
            <a:r>
              <a:rPr lang="en-US"/>
              <a:t>WHO CARES?</a:t>
            </a:r>
            <a:endParaRPr/>
          </a:p>
        </p:txBody>
      </p:sp>
    </p:spTree>
    <p:extLst>
      <p:ext uri="{BB962C8B-B14F-4D97-AF65-F5344CB8AC3E}">
        <p14:creationId xmlns:p14="http://schemas.microsoft.com/office/powerpoint/2010/main" val="2769993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7"/>
          <p:cNvSpPr txBox="1">
            <a:spLocks noGrp="1"/>
          </p:cNvSpPr>
          <p:nvPr>
            <p:ph type="title"/>
          </p:nvPr>
        </p:nvSpPr>
        <p:spPr>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Architectural Goals</a:t>
            </a:r>
            <a:endParaRPr/>
          </a:p>
        </p:txBody>
      </p:sp>
      <p:sp>
        <p:nvSpPr>
          <p:cNvPr id="2" name="Text Placeholder 1"/>
          <p:cNvSpPr>
            <a:spLocks noGrp="1"/>
          </p:cNvSpPr>
          <p:nvPr>
            <p:ph type="body" idx="1"/>
          </p:nvPr>
        </p:nvSpPr>
        <p:spPr/>
        <p:txBody>
          <a:bodyPr/>
          <a:lstStyle/>
          <a:p>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7"/>
          <p:cNvSpPr txBox="1">
            <a:spLocks noGrp="1"/>
          </p:cNvSpPr>
          <p:nvPr>
            <p:ph idx="1"/>
          </p:nvPr>
        </p:nvSpPr>
        <p:spPr>
          <a:xfrm>
            <a:off x="609600" y="1282045"/>
            <a:ext cx="5322849" cy="4713401"/>
          </a:xfrm>
          <a:prstGeom prst="rect">
            <a:avLst/>
          </a:prstGeom>
        </p:spPr>
        <p:txBody>
          <a:bodyPr spcFirstLastPara="1" wrap="square" lIns="91425" tIns="45700" rIns="91425" bIns="45700" anchor="ctr" anchorCtr="0">
            <a:noAutofit/>
          </a:bodyPr>
          <a:lstStyle/>
          <a:p>
            <a:pPr marL="0" lvl="0" indent="0" algn="l" rtl="0">
              <a:spcBef>
                <a:spcPts val="1000"/>
              </a:spcBef>
              <a:spcAft>
                <a:spcPts val="600"/>
              </a:spcAft>
              <a:buNone/>
            </a:pPr>
            <a:r>
              <a:rPr lang="en-US" b="1" dirty="0"/>
              <a:t>Discussion</a:t>
            </a:r>
            <a:r>
              <a:rPr lang="en-US" dirty="0"/>
              <a:t>: What would our lunch app look like as a set of </a:t>
            </a:r>
            <a:r>
              <a:rPr lang="en-US" dirty="0" err="1"/>
              <a:t>Microservices</a:t>
            </a:r>
            <a:r>
              <a:rPr lang="en-US" dirty="0"/>
              <a:t>?</a:t>
            </a:r>
            <a:endParaRPr dirty="0"/>
          </a:p>
        </p:txBody>
      </p:sp>
      <p:pic>
        <p:nvPicPr>
          <p:cNvPr id="342" name="Google Shape;342;p57"/>
          <p:cNvPicPr preferRelativeResize="0"/>
          <p:nvPr/>
        </p:nvPicPr>
        <p:blipFill>
          <a:blip r:embed="rId3">
            <a:alphaModFix/>
          </a:blip>
          <a:stretch>
            <a:fillRect/>
          </a:stretch>
        </p:blipFill>
        <p:spPr>
          <a:xfrm>
            <a:off x="6404263" y="252413"/>
            <a:ext cx="5429250" cy="6353175"/>
          </a:xfrm>
          <a:prstGeom prst="rect">
            <a:avLst/>
          </a:prstGeom>
          <a:noFill/>
          <a:ln>
            <a:noFill/>
          </a:ln>
        </p:spPr>
      </p:pic>
    </p:spTree>
    <p:extLst>
      <p:ext uri="{BB962C8B-B14F-4D97-AF65-F5344CB8AC3E}">
        <p14:creationId xmlns:p14="http://schemas.microsoft.com/office/powerpoint/2010/main" val="12256877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58"/>
          <p:cNvPicPr preferRelativeResize="0"/>
          <p:nvPr/>
        </p:nvPicPr>
        <p:blipFill>
          <a:blip r:embed="rId3">
            <a:alphaModFix/>
          </a:blip>
          <a:stretch>
            <a:fillRect/>
          </a:stretch>
        </p:blipFill>
        <p:spPr>
          <a:xfrm>
            <a:off x="2664875" y="224500"/>
            <a:ext cx="6862250" cy="6408999"/>
          </a:xfrm>
          <a:prstGeom prst="rect">
            <a:avLst/>
          </a:prstGeom>
          <a:noFill/>
          <a:ln>
            <a:noFill/>
          </a:ln>
        </p:spPr>
      </p:pic>
    </p:spTree>
    <p:extLst>
      <p:ext uri="{BB962C8B-B14F-4D97-AF65-F5344CB8AC3E}">
        <p14:creationId xmlns:p14="http://schemas.microsoft.com/office/powerpoint/2010/main" val="23074787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59"/>
          <p:cNvPicPr preferRelativeResize="0"/>
          <p:nvPr/>
        </p:nvPicPr>
        <p:blipFill>
          <a:blip r:embed="rId3">
            <a:alphaModFix/>
          </a:blip>
          <a:stretch>
            <a:fillRect/>
          </a:stretch>
        </p:blipFill>
        <p:spPr>
          <a:xfrm>
            <a:off x="2168937" y="207738"/>
            <a:ext cx="7854125" cy="6442524"/>
          </a:xfrm>
          <a:prstGeom prst="rect">
            <a:avLst/>
          </a:prstGeom>
          <a:noFill/>
          <a:ln>
            <a:noFill/>
          </a:ln>
        </p:spPr>
      </p:pic>
    </p:spTree>
    <p:extLst>
      <p:ext uri="{BB962C8B-B14F-4D97-AF65-F5344CB8AC3E}">
        <p14:creationId xmlns:p14="http://schemas.microsoft.com/office/powerpoint/2010/main" val="11572134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a:t>
            </a:r>
            <a:r>
              <a:rPr lang="en-US" dirty="0"/>
              <a:t> Advantages</a:t>
            </a:r>
          </a:p>
        </p:txBody>
      </p:sp>
      <p:sp>
        <p:nvSpPr>
          <p:cNvPr id="360" name="Google Shape;360;p60"/>
          <p:cNvSpPr txBox="1">
            <a:spLocks noGrp="1"/>
          </p:cNvSpPr>
          <p:nvPr>
            <p:ph idx="1"/>
          </p:nvPr>
        </p:nvSpPr>
        <p:spPr>
          <a:xfrm>
            <a:off x="609600" y="1282045"/>
            <a:ext cx="10972800" cy="5352931"/>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dirty="0"/>
              <a:t>Easy to Understand</a:t>
            </a:r>
            <a:endParaRPr dirty="0"/>
          </a:p>
          <a:p>
            <a:pPr marL="0" lvl="0" indent="0" algn="l" rtl="0">
              <a:spcBef>
                <a:spcPts val="1000"/>
              </a:spcBef>
              <a:spcAft>
                <a:spcPts val="0"/>
              </a:spcAft>
              <a:buNone/>
            </a:pPr>
            <a:endParaRPr dirty="0"/>
          </a:p>
          <a:p>
            <a:pPr marL="0" lvl="0" indent="0" algn="l" rtl="0">
              <a:spcBef>
                <a:spcPts val="1000"/>
              </a:spcBef>
              <a:spcAft>
                <a:spcPts val="0"/>
              </a:spcAft>
              <a:buNone/>
            </a:pPr>
            <a:r>
              <a:rPr lang="en-US" dirty="0"/>
              <a:t>Easy to Scale</a:t>
            </a:r>
            <a:endParaRPr dirty="0"/>
          </a:p>
          <a:p>
            <a:pPr marL="0" lvl="0" indent="0" algn="l" rtl="0">
              <a:spcBef>
                <a:spcPts val="1000"/>
              </a:spcBef>
              <a:spcAft>
                <a:spcPts val="0"/>
              </a:spcAft>
              <a:buNone/>
            </a:pPr>
            <a:endParaRPr dirty="0"/>
          </a:p>
          <a:p>
            <a:pPr marL="0" lvl="0" indent="0" algn="l" rtl="0">
              <a:spcBef>
                <a:spcPts val="1000"/>
              </a:spcBef>
              <a:spcAft>
                <a:spcPts val="0"/>
              </a:spcAft>
              <a:buNone/>
            </a:pPr>
            <a:r>
              <a:rPr lang="en-US" dirty="0"/>
              <a:t>Easy to Upgrade</a:t>
            </a:r>
            <a:endParaRPr dirty="0"/>
          </a:p>
          <a:p>
            <a:pPr marL="0" lvl="0" indent="0" algn="l" rtl="0">
              <a:spcBef>
                <a:spcPts val="1000"/>
              </a:spcBef>
              <a:spcAft>
                <a:spcPts val="0"/>
              </a:spcAft>
              <a:buNone/>
            </a:pPr>
            <a:endParaRPr dirty="0"/>
          </a:p>
          <a:p>
            <a:pPr marL="0" lvl="0" indent="0" algn="l" rtl="0">
              <a:spcBef>
                <a:spcPts val="1000"/>
              </a:spcBef>
              <a:spcAft>
                <a:spcPts val="0"/>
              </a:spcAft>
              <a:buNone/>
            </a:pPr>
            <a:r>
              <a:rPr lang="en-US" dirty="0"/>
              <a:t>Platform Independence</a:t>
            </a:r>
            <a:endParaRPr dirty="0"/>
          </a:p>
          <a:p>
            <a:pPr marL="0" lvl="0" indent="0" algn="l" rtl="0">
              <a:spcBef>
                <a:spcPts val="1000"/>
              </a:spcBef>
              <a:spcAft>
                <a:spcPts val="0"/>
              </a:spcAft>
              <a:buNone/>
            </a:pPr>
            <a:endParaRPr dirty="0"/>
          </a:p>
          <a:p>
            <a:pPr marL="0" lvl="0" indent="0" algn="l" rtl="0">
              <a:spcBef>
                <a:spcPts val="1000"/>
              </a:spcBef>
              <a:spcAft>
                <a:spcPts val="0"/>
              </a:spcAft>
              <a:buNone/>
            </a:pPr>
            <a:r>
              <a:rPr lang="en-US" dirty="0"/>
              <a:t>Easier to allocate work</a:t>
            </a:r>
            <a:endParaRPr dirty="0"/>
          </a:p>
          <a:p>
            <a:pPr marL="0" lvl="0" indent="0" algn="l" rtl="0">
              <a:spcBef>
                <a:spcPts val="1000"/>
              </a:spcBef>
              <a:spcAft>
                <a:spcPts val="600"/>
              </a:spcAft>
              <a:buNone/>
            </a:pPr>
            <a:endParaRPr dirty="0"/>
          </a:p>
        </p:txBody>
      </p:sp>
    </p:spTree>
    <p:extLst>
      <p:ext uri="{BB962C8B-B14F-4D97-AF65-F5344CB8AC3E}">
        <p14:creationId xmlns:p14="http://schemas.microsoft.com/office/powerpoint/2010/main" val="32120997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a:t>
            </a:r>
            <a:r>
              <a:rPr lang="en-US" dirty="0"/>
              <a:t> Disadvantages</a:t>
            </a:r>
          </a:p>
        </p:txBody>
      </p:sp>
      <p:sp>
        <p:nvSpPr>
          <p:cNvPr id="367" name="Google Shape;367;p61"/>
          <p:cNvSpPr txBox="1">
            <a:spLocks noGrp="1"/>
          </p:cNvSpPr>
          <p:nvPr>
            <p:ph idx="1"/>
          </p:nvPr>
        </p:nvSpPr>
        <p:spPr>
          <a:xfrm>
            <a:off x="609600" y="1282045"/>
            <a:ext cx="10972800" cy="5219116"/>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Clr>
                <a:srgbClr val="000000"/>
              </a:buClr>
              <a:buSzPts val="1100"/>
              <a:buFont typeface="Arial"/>
              <a:buNone/>
            </a:pPr>
            <a:r>
              <a:rPr lang="en-US" dirty="0"/>
              <a:t>Hard to understand (if you have too many)</a:t>
            </a:r>
            <a:endParaRPr dirty="0"/>
          </a:p>
          <a:p>
            <a:pPr marL="0" lvl="0" indent="0" algn="l" rtl="0">
              <a:spcBef>
                <a:spcPts val="1000"/>
              </a:spcBef>
              <a:spcAft>
                <a:spcPts val="0"/>
              </a:spcAft>
              <a:buNone/>
            </a:pPr>
            <a:endParaRPr dirty="0"/>
          </a:p>
          <a:p>
            <a:pPr marL="0" lvl="0" indent="0" algn="l" rtl="0">
              <a:spcBef>
                <a:spcPts val="1000"/>
              </a:spcBef>
              <a:spcAft>
                <a:spcPts val="0"/>
              </a:spcAft>
              <a:buNone/>
            </a:pPr>
            <a:r>
              <a:rPr lang="en-US" dirty="0"/>
              <a:t>Harder to Diagnose Issues</a:t>
            </a:r>
            <a:endParaRPr dirty="0"/>
          </a:p>
          <a:p>
            <a:pPr marL="0" lvl="0" indent="0" algn="l" rtl="0">
              <a:spcBef>
                <a:spcPts val="1000"/>
              </a:spcBef>
              <a:spcAft>
                <a:spcPts val="0"/>
              </a:spcAft>
              <a:buNone/>
            </a:pPr>
            <a:endParaRPr dirty="0"/>
          </a:p>
          <a:p>
            <a:pPr marL="0" lvl="0" indent="0" algn="l" rtl="0">
              <a:spcBef>
                <a:spcPts val="1000"/>
              </a:spcBef>
              <a:spcAft>
                <a:spcPts val="0"/>
              </a:spcAft>
              <a:buNone/>
            </a:pPr>
            <a:r>
              <a:rPr lang="en-US" dirty="0"/>
              <a:t>Latency</a:t>
            </a:r>
            <a:endParaRPr dirty="0"/>
          </a:p>
          <a:p>
            <a:pPr marL="0" lvl="0" indent="0" algn="l" rtl="0">
              <a:spcBef>
                <a:spcPts val="1000"/>
              </a:spcBef>
              <a:spcAft>
                <a:spcPts val="0"/>
              </a:spcAft>
              <a:buNone/>
            </a:pPr>
            <a:endParaRPr dirty="0"/>
          </a:p>
          <a:p>
            <a:pPr marL="0" lvl="0" indent="0" algn="l" rtl="0">
              <a:spcBef>
                <a:spcPts val="1000"/>
              </a:spcBef>
              <a:spcAft>
                <a:spcPts val="0"/>
              </a:spcAft>
              <a:buNone/>
            </a:pPr>
            <a:r>
              <a:rPr lang="en-US" dirty="0"/>
              <a:t>Infrastructure Drama</a:t>
            </a:r>
            <a:endParaRPr dirty="0"/>
          </a:p>
          <a:p>
            <a:pPr marL="0" lvl="0" indent="0" algn="l" rtl="0">
              <a:spcBef>
                <a:spcPts val="1000"/>
              </a:spcBef>
              <a:spcAft>
                <a:spcPts val="0"/>
              </a:spcAft>
              <a:buNone/>
            </a:pPr>
            <a:endParaRPr dirty="0"/>
          </a:p>
          <a:p>
            <a:pPr marL="0" lvl="0" indent="0" algn="l" rtl="0">
              <a:spcBef>
                <a:spcPts val="1000"/>
              </a:spcBef>
              <a:spcAft>
                <a:spcPts val="600"/>
              </a:spcAft>
              <a:buNone/>
            </a:pPr>
            <a:r>
              <a:rPr lang="en-US" dirty="0"/>
              <a:t>Cross Domain Refactoring</a:t>
            </a:r>
            <a:endParaRPr dirty="0"/>
          </a:p>
        </p:txBody>
      </p:sp>
    </p:spTree>
    <p:extLst>
      <p:ext uri="{BB962C8B-B14F-4D97-AF65-F5344CB8AC3E}">
        <p14:creationId xmlns:p14="http://schemas.microsoft.com/office/powerpoint/2010/main" val="2241602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62"/>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Keys to Success</a:t>
            </a:r>
            <a:endParaRPr/>
          </a:p>
        </p:txBody>
      </p:sp>
      <p:sp>
        <p:nvSpPr>
          <p:cNvPr id="375" name="Google Shape;375;p62"/>
          <p:cNvSpPr txBox="1">
            <a:spLocks noGrp="1"/>
          </p:cNvSpPr>
          <p:nvPr>
            <p:ph idx="1"/>
          </p:nvPr>
        </p:nvSpPr>
        <p:spPr>
          <a:xfrm>
            <a:off x="609600" y="1282045"/>
            <a:ext cx="10972800" cy="544214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dirty="0"/>
              <a:t>Strong CI/CD Practices</a:t>
            </a:r>
            <a:endParaRPr dirty="0"/>
          </a:p>
          <a:p>
            <a:pPr marL="0" lvl="0" indent="0" algn="l" rtl="0">
              <a:spcBef>
                <a:spcPts val="1000"/>
              </a:spcBef>
              <a:spcAft>
                <a:spcPts val="0"/>
              </a:spcAft>
              <a:buNone/>
            </a:pPr>
            <a:endParaRPr dirty="0"/>
          </a:p>
          <a:p>
            <a:pPr marL="0" lvl="0" indent="0" algn="l" rtl="0">
              <a:spcBef>
                <a:spcPts val="1000"/>
              </a:spcBef>
              <a:spcAft>
                <a:spcPts val="0"/>
              </a:spcAft>
              <a:buNone/>
            </a:pPr>
            <a:r>
              <a:rPr lang="en-US" dirty="0"/>
              <a:t>Scope vertically, not horizontally</a:t>
            </a:r>
            <a:endParaRPr dirty="0"/>
          </a:p>
          <a:p>
            <a:pPr marL="0" lvl="0" indent="0" algn="l" rtl="0">
              <a:spcBef>
                <a:spcPts val="1000"/>
              </a:spcBef>
              <a:spcAft>
                <a:spcPts val="0"/>
              </a:spcAft>
              <a:buNone/>
            </a:pPr>
            <a:endParaRPr dirty="0"/>
          </a:p>
          <a:p>
            <a:pPr marL="0" lvl="0" indent="0" algn="l" rtl="0">
              <a:spcBef>
                <a:spcPts val="1000"/>
              </a:spcBef>
              <a:spcAft>
                <a:spcPts val="0"/>
              </a:spcAft>
              <a:buNone/>
            </a:pPr>
            <a:r>
              <a:rPr lang="en-US" dirty="0"/>
              <a:t>Build a starter kit</a:t>
            </a:r>
            <a:endParaRPr dirty="0"/>
          </a:p>
          <a:p>
            <a:pPr marL="0" lvl="0" indent="0" algn="l" rtl="0">
              <a:spcBef>
                <a:spcPts val="1000"/>
              </a:spcBef>
              <a:spcAft>
                <a:spcPts val="0"/>
              </a:spcAft>
              <a:buNone/>
            </a:pPr>
            <a:endParaRPr dirty="0"/>
          </a:p>
          <a:p>
            <a:pPr marL="0" lvl="0" indent="0" algn="l" rtl="0">
              <a:spcBef>
                <a:spcPts val="1000"/>
              </a:spcBef>
              <a:spcAft>
                <a:spcPts val="0"/>
              </a:spcAft>
              <a:buNone/>
            </a:pPr>
            <a:r>
              <a:rPr lang="en-US" dirty="0"/>
              <a:t>Service Documentation</a:t>
            </a:r>
            <a:endParaRPr dirty="0"/>
          </a:p>
          <a:p>
            <a:pPr marL="0" lvl="0" indent="0" algn="l" rtl="0">
              <a:spcBef>
                <a:spcPts val="1000"/>
              </a:spcBef>
              <a:spcAft>
                <a:spcPts val="0"/>
              </a:spcAft>
              <a:buNone/>
            </a:pPr>
            <a:endParaRPr dirty="0"/>
          </a:p>
          <a:p>
            <a:pPr marL="0" lvl="0" indent="0" algn="l" rtl="0">
              <a:spcBef>
                <a:spcPts val="1000"/>
              </a:spcBef>
              <a:spcAft>
                <a:spcPts val="0"/>
              </a:spcAft>
              <a:buNone/>
            </a:pPr>
            <a:r>
              <a:rPr lang="en-US" dirty="0"/>
              <a:t>Service Discovery</a:t>
            </a:r>
            <a:endParaRPr dirty="0"/>
          </a:p>
          <a:p>
            <a:pPr marL="0" lvl="0" indent="0" algn="l" rtl="0">
              <a:spcBef>
                <a:spcPts val="1000"/>
              </a:spcBef>
              <a:spcAft>
                <a:spcPts val="600"/>
              </a:spcAft>
              <a:buNone/>
            </a:pPr>
            <a:endParaRPr dirty="0"/>
          </a:p>
        </p:txBody>
      </p:sp>
    </p:spTree>
    <p:extLst>
      <p:ext uri="{BB962C8B-B14F-4D97-AF65-F5344CB8AC3E}">
        <p14:creationId xmlns:p14="http://schemas.microsoft.com/office/powerpoint/2010/main" val="15528820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3"/>
          <p:cNvSpPr txBox="1">
            <a:spLocks noGrp="1"/>
          </p:cNvSpPr>
          <p:nvPr>
            <p:ph type="title"/>
          </p:nvPr>
        </p:nvSpPr>
        <p:spPr>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Monoliths vs. Microservices</a:t>
            </a:r>
            <a:endParaRPr/>
          </a:p>
        </p:txBody>
      </p:sp>
      <p:sp>
        <p:nvSpPr>
          <p:cNvPr id="382" name="Google Shape;382;p63"/>
          <p:cNvSpPr txBox="1">
            <a:spLocks noGrp="1"/>
          </p:cNvSpPr>
          <p:nvPr>
            <p:ph type="body" idx="1"/>
          </p:nvPr>
        </p:nvSpPr>
        <p:spPr>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a:t>When to use each type of architecture</a:t>
            </a:r>
            <a:endParaRPr/>
          </a:p>
        </p:txBody>
      </p:sp>
    </p:spTree>
    <p:extLst>
      <p:ext uri="{BB962C8B-B14F-4D97-AF65-F5344CB8AC3E}">
        <p14:creationId xmlns:p14="http://schemas.microsoft.com/office/powerpoint/2010/main" val="302445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2" name="Title 1"/>
          <p:cNvSpPr>
            <a:spLocks noGrp="1"/>
          </p:cNvSpPr>
          <p:nvPr>
            <p:ph type="title"/>
          </p:nvPr>
        </p:nvSpPr>
        <p:spPr/>
        <p:txBody>
          <a:bodyPr/>
          <a:lstStyle/>
          <a:p>
            <a:pPr lvl="0">
              <a:spcBef>
                <a:spcPts val="1000"/>
              </a:spcBef>
            </a:pPr>
            <a:r>
              <a:rPr lang="en-US" dirty="0"/>
              <a:t>Where Monoliths Shine</a:t>
            </a:r>
          </a:p>
        </p:txBody>
      </p:sp>
      <p:sp>
        <p:nvSpPr>
          <p:cNvPr id="388" name="Google Shape;388;p64"/>
          <p:cNvSpPr txBox="1">
            <a:spLocks noGrp="1"/>
          </p:cNvSpPr>
          <p:nvPr>
            <p:ph idx="1"/>
          </p:nvPr>
        </p:nvSpPr>
        <p:spPr>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a:t>Small to Medium Applications</a:t>
            </a:r>
            <a:endParaRPr/>
          </a:p>
          <a:p>
            <a:pPr marL="0" lvl="0" indent="0" algn="l" rtl="0">
              <a:spcBef>
                <a:spcPts val="1000"/>
              </a:spcBef>
              <a:spcAft>
                <a:spcPts val="0"/>
              </a:spcAft>
              <a:buNone/>
            </a:pPr>
            <a:endParaRPr/>
          </a:p>
          <a:p>
            <a:pPr marL="0" lvl="0" indent="0" algn="l" rtl="0">
              <a:spcBef>
                <a:spcPts val="1000"/>
              </a:spcBef>
              <a:spcAft>
                <a:spcPts val="0"/>
              </a:spcAft>
              <a:buNone/>
            </a:pPr>
            <a:r>
              <a:rPr lang="en-US"/>
              <a:t>New Applications</a:t>
            </a:r>
            <a:endParaRPr/>
          </a:p>
          <a:p>
            <a:pPr marL="0" lvl="0" indent="0" algn="l" rtl="0">
              <a:spcBef>
                <a:spcPts val="1000"/>
              </a:spcBef>
              <a:spcAft>
                <a:spcPts val="0"/>
              </a:spcAft>
              <a:buNone/>
            </a:pPr>
            <a:endParaRPr/>
          </a:p>
          <a:p>
            <a:pPr marL="0" lvl="0" indent="0" algn="l" rtl="0">
              <a:spcBef>
                <a:spcPts val="1000"/>
              </a:spcBef>
              <a:spcAft>
                <a:spcPts val="600"/>
              </a:spcAft>
              <a:buNone/>
            </a:pPr>
            <a:r>
              <a:rPr lang="en-US"/>
              <a:t>Orgs with immature CI / CD practices</a:t>
            </a:r>
            <a:endParaRPr/>
          </a:p>
        </p:txBody>
      </p:sp>
    </p:spTree>
    <p:extLst>
      <p:ext uri="{BB962C8B-B14F-4D97-AF65-F5344CB8AC3E}">
        <p14:creationId xmlns:p14="http://schemas.microsoft.com/office/powerpoint/2010/main" val="7122522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Where </a:t>
            </a:r>
            <a:r>
              <a:rPr lang="en-US" dirty="0" err="1"/>
              <a:t>Microservices</a:t>
            </a:r>
            <a:r>
              <a:rPr lang="en-US" dirty="0"/>
              <a:t> Shine</a:t>
            </a:r>
          </a:p>
        </p:txBody>
      </p:sp>
      <p:sp>
        <p:nvSpPr>
          <p:cNvPr id="396" name="Google Shape;396;p65"/>
          <p:cNvSpPr txBox="1">
            <a:spLocks noGrp="1"/>
          </p:cNvSpPr>
          <p:nvPr>
            <p:ph idx="1"/>
          </p:nvPr>
        </p:nvSpPr>
        <p:spPr>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a:t>Large scale applications</a:t>
            </a:r>
            <a:endParaRPr/>
          </a:p>
          <a:p>
            <a:pPr marL="0" lvl="0" indent="0" algn="l" rtl="0">
              <a:spcBef>
                <a:spcPts val="1000"/>
              </a:spcBef>
              <a:spcAft>
                <a:spcPts val="0"/>
              </a:spcAft>
              <a:buNone/>
            </a:pPr>
            <a:endParaRPr/>
          </a:p>
          <a:p>
            <a:pPr marL="0" lvl="0" indent="0" algn="l" rtl="0">
              <a:spcBef>
                <a:spcPts val="1000"/>
              </a:spcBef>
              <a:spcAft>
                <a:spcPts val="0"/>
              </a:spcAft>
              <a:buNone/>
            </a:pPr>
            <a:r>
              <a:rPr lang="en-US"/>
              <a:t>High Traffic Applications</a:t>
            </a:r>
            <a:endParaRPr/>
          </a:p>
          <a:p>
            <a:pPr marL="0" lvl="0" indent="0" algn="l" rtl="0">
              <a:spcBef>
                <a:spcPts val="1000"/>
              </a:spcBef>
              <a:spcAft>
                <a:spcPts val="0"/>
              </a:spcAft>
              <a:buNone/>
            </a:pPr>
            <a:endParaRPr/>
          </a:p>
          <a:p>
            <a:pPr marL="0" lvl="0" indent="0" algn="l" rtl="0">
              <a:spcBef>
                <a:spcPts val="1000"/>
              </a:spcBef>
              <a:spcAft>
                <a:spcPts val="600"/>
              </a:spcAft>
              <a:buNone/>
            </a:pPr>
            <a:r>
              <a:rPr lang="en-US"/>
              <a:t>Orgs with mature CI/CD</a:t>
            </a:r>
            <a:endParaRPr/>
          </a:p>
        </p:txBody>
      </p:sp>
    </p:spTree>
    <p:extLst>
      <p:ext uri="{BB962C8B-B14F-4D97-AF65-F5344CB8AC3E}">
        <p14:creationId xmlns:p14="http://schemas.microsoft.com/office/powerpoint/2010/main" val="3149818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6"/>
          <p:cNvSpPr txBox="1">
            <a:spLocks noGrp="1"/>
          </p:cNvSpPr>
          <p:nvPr>
            <p:ph idx="1"/>
          </p:nvPr>
        </p:nvSpPr>
        <p:spPr>
          <a:prstGeom prst="rect">
            <a:avLst/>
          </a:prstGeom>
        </p:spPr>
        <p:txBody>
          <a:bodyPr spcFirstLastPara="1" wrap="square" lIns="91425" tIns="45700" rIns="91425" bIns="45700" anchor="ctr" anchorCtr="0">
            <a:noAutofit/>
          </a:bodyPr>
          <a:lstStyle/>
          <a:p>
            <a:pPr marL="0" lvl="0" indent="0" algn="l" rtl="0">
              <a:spcBef>
                <a:spcPts val="1000"/>
              </a:spcBef>
              <a:spcAft>
                <a:spcPts val="600"/>
              </a:spcAft>
              <a:buNone/>
            </a:pPr>
            <a:r>
              <a:rPr lang="en-US" sz="4800"/>
              <a:t>Consider starting with a monolith</a:t>
            </a:r>
            <a:endParaRPr sz="4800"/>
          </a:p>
        </p:txBody>
      </p:sp>
    </p:spTree>
    <p:extLst>
      <p:ext uri="{BB962C8B-B14F-4D97-AF65-F5344CB8AC3E}">
        <p14:creationId xmlns:p14="http://schemas.microsoft.com/office/powerpoint/2010/main" val="385878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 name="Title 1"/>
          <p:cNvSpPr>
            <a:spLocks noGrp="1"/>
          </p:cNvSpPr>
          <p:nvPr>
            <p:ph type="title"/>
          </p:nvPr>
        </p:nvSpPr>
        <p:spPr/>
        <p:txBody>
          <a:bodyPr/>
          <a:lstStyle/>
          <a:p>
            <a:r>
              <a:rPr lang="en-US" dirty="0"/>
              <a:t>Pillars of Software Quality</a:t>
            </a:r>
          </a:p>
        </p:txBody>
      </p:sp>
      <p:sp>
        <p:nvSpPr>
          <p:cNvPr id="286" name="Google Shape;286;p48"/>
          <p:cNvSpPr txBox="1">
            <a:spLocks noGrp="1"/>
          </p:cNvSpPr>
          <p:nvPr>
            <p:ph idx="1"/>
          </p:nvPr>
        </p:nvSpPr>
        <p:spPr>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dirty="0"/>
              <a:t>Scalability</a:t>
            </a:r>
            <a:endParaRPr dirty="0"/>
          </a:p>
          <a:p>
            <a:pPr marL="0" lvl="0" indent="0" algn="l" rtl="0">
              <a:spcBef>
                <a:spcPts val="1000"/>
              </a:spcBef>
              <a:spcAft>
                <a:spcPts val="0"/>
              </a:spcAft>
              <a:buNone/>
            </a:pPr>
            <a:r>
              <a:rPr lang="en-US" dirty="0"/>
              <a:t>Availability</a:t>
            </a:r>
            <a:endParaRPr dirty="0"/>
          </a:p>
          <a:p>
            <a:pPr marL="0" lvl="0" indent="0" algn="l" rtl="0">
              <a:spcBef>
                <a:spcPts val="1000"/>
              </a:spcBef>
              <a:spcAft>
                <a:spcPts val="0"/>
              </a:spcAft>
              <a:buNone/>
            </a:pPr>
            <a:r>
              <a:rPr lang="en-US" dirty="0"/>
              <a:t>Resiliency</a:t>
            </a:r>
            <a:endParaRPr dirty="0"/>
          </a:p>
          <a:p>
            <a:pPr marL="0" lvl="0" indent="0" algn="l" rtl="0">
              <a:spcBef>
                <a:spcPts val="1000"/>
              </a:spcBef>
              <a:spcAft>
                <a:spcPts val="0"/>
              </a:spcAft>
              <a:buNone/>
            </a:pPr>
            <a:r>
              <a:rPr lang="en-US" dirty="0"/>
              <a:t>Management</a:t>
            </a:r>
            <a:endParaRPr dirty="0"/>
          </a:p>
          <a:p>
            <a:pPr marL="0" lvl="0" indent="0" algn="l" rtl="0">
              <a:spcBef>
                <a:spcPts val="1000"/>
              </a:spcBef>
              <a:spcAft>
                <a:spcPts val="600"/>
              </a:spcAft>
              <a:buNone/>
            </a:pPr>
            <a:r>
              <a:rPr lang="en-US" dirty="0"/>
              <a:t>Security</a:t>
            </a:r>
            <a:endParaRPr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7"/>
          <p:cNvSpPr txBox="1">
            <a:spLocks noGrp="1"/>
          </p:cNvSpPr>
          <p:nvPr>
            <p:ph type="title"/>
          </p:nvPr>
        </p:nvSpPr>
        <p:spPr>
          <a:xfrm>
            <a:off x="111512" y="365126"/>
            <a:ext cx="3546088" cy="4184572"/>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As complexity increases, </a:t>
            </a:r>
            <a:endParaRPr dirty="0"/>
          </a:p>
          <a:p>
            <a:pPr marL="0" lvl="0" indent="0" algn="ctr" rtl="0">
              <a:spcBef>
                <a:spcPts val="0"/>
              </a:spcBef>
              <a:spcAft>
                <a:spcPts val="0"/>
              </a:spcAft>
              <a:buNone/>
            </a:pPr>
            <a:r>
              <a:rPr lang="en-US" dirty="0"/>
              <a:t>peel off services.</a:t>
            </a:r>
            <a:endParaRPr dirty="0"/>
          </a:p>
        </p:txBody>
      </p:sp>
      <p:pic>
        <p:nvPicPr>
          <p:cNvPr id="412" name="Google Shape;412;p67"/>
          <p:cNvPicPr preferRelativeResize="0"/>
          <p:nvPr/>
        </p:nvPicPr>
        <p:blipFill>
          <a:blip r:embed="rId3">
            <a:alphaModFix/>
          </a:blip>
          <a:stretch>
            <a:fillRect/>
          </a:stretch>
        </p:blipFill>
        <p:spPr>
          <a:xfrm>
            <a:off x="3881337" y="643100"/>
            <a:ext cx="7816375" cy="5587899"/>
          </a:xfrm>
          <a:prstGeom prst="rect">
            <a:avLst/>
          </a:prstGeom>
          <a:noFill/>
          <a:ln>
            <a:noFill/>
          </a:ln>
        </p:spPr>
      </p:pic>
    </p:spTree>
    <p:extLst>
      <p:ext uri="{BB962C8B-B14F-4D97-AF65-F5344CB8AC3E}">
        <p14:creationId xmlns:p14="http://schemas.microsoft.com/office/powerpoint/2010/main" val="3943884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8"/>
          <p:cNvSpPr txBox="1">
            <a:spLocks noGrp="1"/>
          </p:cNvSpPr>
          <p:nvPr>
            <p:ph type="title"/>
          </p:nvPr>
        </p:nvSpPr>
        <p:spPr>
          <a:xfrm>
            <a:off x="78059" y="365125"/>
            <a:ext cx="3468029" cy="3047147"/>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Eventually…</a:t>
            </a:r>
            <a:endParaRPr dirty="0"/>
          </a:p>
        </p:txBody>
      </p:sp>
      <p:pic>
        <p:nvPicPr>
          <p:cNvPr id="419" name="Google Shape;419;p68"/>
          <p:cNvPicPr preferRelativeResize="0"/>
          <p:nvPr/>
        </p:nvPicPr>
        <p:blipFill>
          <a:blip r:embed="rId3">
            <a:alphaModFix/>
          </a:blip>
          <a:stretch>
            <a:fillRect/>
          </a:stretch>
        </p:blipFill>
        <p:spPr>
          <a:xfrm>
            <a:off x="4272187" y="224501"/>
            <a:ext cx="6862250" cy="6408999"/>
          </a:xfrm>
          <a:prstGeom prst="rect">
            <a:avLst/>
          </a:prstGeom>
          <a:noFill/>
          <a:ln>
            <a:noFill/>
          </a:ln>
        </p:spPr>
      </p:pic>
    </p:spTree>
    <p:extLst>
      <p:ext uri="{BB962C8B-B14F-4D97-AF65-F5344CB8AC3E}">
        <p14:creationId xmlns:p14="http://schemas.microsoft.com/office/powerpoint/2010/main" val="876262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2" name="Title 1"/>
          <p:cNvSpPr>
            <a:spLocks noGrp="1"/>
          </p:cNvSpPr>
          <p:nvPr>
            <p:ph type="title"/>
          </p:nvPr>
        </p:nvSpPr>
        <p:spPr>
          <a:xfrm>
            <a:off x="100362" y="365125"/>
            <a:ext cx="4137102" cy="3214415"/>
          </a:xfrm>
        </p:spPr>
        <p:txBody>
          <a:bodyPr/>
          <a:lstStyle/>
          <a:p>
            <a:r>
              <a:rPr lang="en-US" dirty="0"/>
              <a:t>Your Legacy App is a Monolith</a:t>
            </a:r>
          </a:p>
        </p:txBody>
      </p:sp>
      <p:pic>
        <p:nvPicPr>
          <p:cNvPr id="426" name="Google Shape;426;p69"/>
          <p:cNvPicPr preferRelativeResize="0"/>
          <p:nvPr/>
        </p:nvPicPr>
        <p:blipFill>
          <a:blip r:embed="rId3">
            <a:alphaModFix/>
          </a:blip>
          <a:stretch>
            <a:fillRect/>
          </a:stretch>
        </p:blipFill>
        <p:spPr>
          <a:xfrm>
            <a:off x="4022354" y="756450"/>
            <a:ext cx="7375850" cy="5374050"/>
          </a:xfrm>
          <a:prstGeom prst="rect">
            <a:avLst/>
          </a:prstGeom>
          <a:noFill/>
          <a:ln>
            <a:noFill/>
          </a:ln>
        </p:spPr>
      </p:pic>
    </p:spTree>
    <p:extLst>
      <p:ext uri="{BB962C8B-B14F-4D97-AF65-F5344CB8AC3E}">
        <p14:creationId xmlns:p14="http://schemas.microsoft.com/office/powerpoint/2010/main" val="19086120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70"/>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4200"/>
              <a:buFont typeface="Arial"/>
              <a:buNone/>
            </a:pPr>
            <a:r>
              <a:rPr lang="en-US"/>
              <a:t>Discussion</a:t>
            </a:r>
            <a:endParaRPr/>
          </a:p>
        </p:txBody>
      </p:sp>
      <p:sp>
        <p:nvSpPr>
          <p:cNvPr id="432" name="Google Shape;432;p7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2"/>
              </a:buClr>
              <a:buSzPts val="2400"/>
              <a:buNone/>
            </a:pPr>
            <a:r>
              <a:rPr lang="en-US"/>
              <a:t>Monoliths and Microservices</a:t>
            </a:r>
            <a:endParaRPr/>
          </a:p>
        </p:txBody>
      </p:sp>
    </p:spTree>
    <p:extLst>
      <p:ext uri="{BB962C8B-B14F-4D97-AF65-F5344CB8AC3E}">
        <p14:creationId xmlns:p14="http://schemas.microsoft.com/office/powerpoint/2010/main" val="922412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71"/>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4200"/>
              <a:buFont typeface="Arial"/>
              <a:buNone/>
            </a:pPr>
            <a:r>
              <a:rPr lang="en-US"/>
              <a:t>DISTRIBUTED MESSAGING</a:t>
            </a:r>
            <a:endParaRPr/>
          </a:p>
        </p:txBody>
      </p:sp>
      <p:sp>
        <p:nvSpPr>
          <p:cNvPr id="438" name="Google Shape;438;p71"/>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2"/>
              </a:buClr>
              <a:buSzPts val="2400"/>
              <a:buNone/>
            </a:pPr>
            <a:r>
              <a:rPr lang="en-US"/>
              <a:t>Modern Software Architecture</a:t>
            </a:r>
            <a:endParaRPr/>
          </a:p>
        </p:txBody>
      </p:sp>
    </p:spTree>
    <p:extLst>
      <p:ext uri="{BB962C8B-B14F-4D97-AF65-F5344CB8AC3E}">
        <p14:creationId xmlns:p14="http://schemas.microsoft.com/office/powerpoint/2010/main" val="23194325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7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2600"/>
              <a:buFont typeface="Arial"/>
              <a:buNone/>
            </a:pPr>
            <a:r>
              <a:rPr lang="en-US"/>
              <a:t>FALLACIES OF DISTRIBUTED COMPUTING</a:t>
            </a:r>
            <a:endParaRPr/>
          </a:p>
        </p:txBody>
      </p:sp>
      <p:sp>
        <p:nvSpPr>
          <p:cNvPr id="444" name="Google Shape;444;p72"/>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54012" marR="0" lvl="0" indent="-354012" algn="l" rtl="0">
              <a:lnSpc>
                <a:spcPct val="110000"/>
              </a:lnSpc>
              <a:spcBef>
                <a:spcPts val="0"/>
              </a:spcBef>
              <a:spcAft>
                <a:spcPts val="0"/>
              </a:spcAft>
              <a:buSzPts val="3220"/>
              <a:buChar char="▪"/>
            </a:pPr>
            <a:r>
              <a:rPr lang="en-US"/>
              <a:t>The network is reliable</a:t>
            </a:r>
            <a:endParaRPr/>
          </a:p>
          <a:p>
            <a:pPr marL="354012" marR="0" lvl="0" indent="-354012" algn="l" rtl="0">
              <a:lnSpc>
                <a:spcPct val="110000"/>
              </a:lnSpc>
              <a:spcBef>
                <a:spcPts val="0"/>
              </a:spcBef>
              <a:spcAft>
                <a:spcPts val="0"/>
              </a:spcAft>
              <a:buSzPts val="3220"/>
              <a:buChar char="▪"/>
            </a:pPr>
            <a:r>
              <a:rPr lang="en-US"/>
              <a:t>Latency is zero</a:t>
            </a:r>
            <a:endParaRPr/>
          </a:p>
          <a:p>
            <a:pPr marL="354012" marR="0" lvl="0" indent="-354012" algn="l" rtl="0">
              <a:lnSpc>
                <a:spcPct val="110000"/>
              </a:lnSpc>
              <a:spcBef>
                <a:spcPts val="0"/>
              </a:spcBef>
              <a:spcAft>
                <a:spcPts val="0"/>
              </a:spcAft>
              <a:buSzPts val="3220"/>
              <a:buChar char="▪"/>
            </a:pPr>
            <a:r>
              <a:rPr lang="en-US"/>
              <a:t>Bandwidth is infinite</a:t>
            </a:r>
            <a:endParaRPr/>
          </a:p>
          <a:p>
            <a:pPr marL="354012" marR="0" lvl="0" indent="-354012" algn="l" rtl="0">
              <a:lnSpc>
                <a:spcPct val="110000"/>
              </a:lnSpc>
              <a:spcBef>
                <a:spcPts val="0"/>
              </a:spcBef>
              <a:spcAft>
                <a:spcPts val="0"/>
              </a:spcAft>
              <a:buSzPts val="3220"/>
              <a:buChar char="▪"/>
            </a:pPr>
            <a:r>
              <a:rPr lang="en-US"/>
              <a:t>The network is secure</a:t>
            </a:r>
            <a:endParaRPr/>
          </a:p>
          <a:p>
            <a:pPr marL="354012" marR="0" lvl="0" indent="-354012" algn="l" rtl="0">
              <a:lnSpc>
                <a:spcPct val="110000"/>
              </a:lnSpc>
              <a:spcBef>
                <a:spcPts val="0"/>
              </a:spcBef>
              <a:spcAft>
                <a:spcPts val="0"/>
              </a:spcAft>
              <a:buSzPts val="3220"/>
              <a:buChar char="▪"/>
            </a:pPr>
            <a:r>
              <a:rPr lang="en-US"/>
              <a:t>Topology doesn’t change</a:t>
            </a:r>
            <a:endParaRPr/>
          </a:p>
          <a:p>
            <a:pPr marL="354012" marR="0" lvl="0" indent="-354012" algn="l" rtl="0">
              <a:lnSpc>
                <a:spcPct val="110000"/>
              </a:lnSpc>
              <a:spcBef>
                <a:spcPts val="0"/>
              </a:spcBef>
              <a:spcAft>
                <a:spcPts val="0"/>
              </a:spcAft>
              <a:buSzPts val="3220"/>
              <a:buChar char="▪"/>
            </a:pPr>
            <a:r>
              <a:rPr lang="en-US"/>
              <a:t>There is one administrator</a:t>
            </a:r>
            <a:endParaRPr/>
          </a:p>
          <a:p>
            <a:pPr marL="354012" marR="0" lvl="0" indent="-354012" algn="l" rtl="0">
              <a:lnSpc>
                <a:spcPct val="110000"/>
              </a:lnSpc>
              <a:spcBef>
                <a:spcPts val="0"/>
              </a:spcBef>
              <a:spcAft>
                <a:spcPts val="0"/>
              </a:spcAft>
              <a:buSzPts val="3220"/>
              <a:buChar char="▪"/>
            </a:pPr>
            <a:r>
              <a:rPr lang="en-US"/>
              <a:t>Transport cost is zero</a:t>
            </a:r>
            <a:endParaRPr/>
          </a:p>
          <a:p>
            <a:pPr marL="354012" marR="0" lvl="0" indent="-354012" algn="l" rtl="0">
              <a:lnSpc>
                <a:spcPct val="110000"/>
              </a:lnSpc>
              <a:spcBef>
                <a:spcPts val="0"/>
              </a:spcBef>
              <a:spcAft>
                <a:spcPts val="0"/>
              </a:spcAft>
              <a:buSzPts val="3220"/>
              <a:buChar char="▪"/>
            </a:pPr>
            <a:r>
              <a:rPr lang="en-US"/>
              <a:t>The network homogeneous</a:t>
            </a:r>
            <a:endParaRPr/>
          </a:p>
        </p:txBody>
      </p:sp>
    </p:spTree>
    <p:extLst>
      <p:ext uri="{BB962C8B-B14F-4D97-AF65-F5344CB8AC3E}">
        <p14:creationId xmlns:p14="http://schemas.microsoft.com/office/powerpoint/2010/main" val="11054454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73"/>
          <p:cNvSpPr txBox="1">
            <a:spLocks noGrp="1"/>
          </p:cNvSpPr>
          <p:nvPr>
            <p:ph idx="1"/>
          </p:nvPr>
        </p:nvSpPr>
        <p:spPr>
          <a:prstGeom prst="rect">
            <a:avLst/>
          </a:prstGeom>
        </p:spPr>
        <p:txBody>
          <a:bodyPr spcFirstLastPara="1" wrap="square" lIns="91425" tIns="45700" rIns="91425" bIns="45700" anchor="ctr" anchorCtr="0">
            <a:noAutofit/>
          </a:bodyPr>
          <a:lstStyle/>
          <a:p>
            <a:pPr marL="0" lvl="0" indent="0" algn="l" rtl="0">
              <a:spcBef>
                <a:spcPts val="1000"/>
              </a:spcBef>
              <a:spcAft>
                <a:spcPts val="600"/>
              </a:spcAft>
              <a:buNone/>
            </a:pPr>
            <a:r>
              <a:rPr lang="en-US" sz="2800" dirty="0"/>
              <a:t>How do we compensate for unreliable network or service?</a:t>
            </a:r>
            <a:endParaRPr sz="2800" dirty="0"/>
          </a:p>
        </p:txBody>
      </p:sp>
    </p:spTree>
    <p:extLst>
      <p:ext uri="{BB962C8B-B14F-4D97-AF65-F5344CB8AC3E}">
        <p14:creationId xmlns:p14="http://schemas.microsoft.com/office/powerpoint/2010/main" val="36162352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4"/>
          <p:cNvSpPr txBox="1">
            <a:spLocks noGrp="1"/>
          </p:cNvSpPr>
          <p:nvPr>
            <p:ph type="body" idx="1"/>
          </p:nvPr>
        </p:nvSpPr>
        <p:spPr>
          <a:prstGeom prst="rect">
            <a:avLst/>
          </a:prstGeom>
        </p:spPr>
        <p:txBody>
          <a:bodyPr spcFirstLastPara="1" wrap="square" lIns="91425" tIns="45700" rIns="91425" bIns="45700" anchor="ctr" anchorCtr="0">
            <a:noAutofit/>
          </a:bodyPr>
          <a:lstStyle/>
          <a:p>
            <a:pPr marL="0" lvl="0" indent="0" algn="ctr" rtl="0">
              <a:spcBef>
                <a:spcPts val="1000"/>
              </a:spcBef>
              <a:spcAft>
                <a:spcPts val="0"/>
              </a:spcAft>
              <a:buNone/>
            </a:pPr>
            <a:r>
              <a:rPr lang="en-US" sz="3600"/>
              <a:t>Retry</a:t>
            </a:r>
            <a:endParaRPr sz="3600"/>
          </a:p>
          <a:p>
            <a:pPr marL="0" lvl="0" indent="0" algn="ctr" rtl="0">
              <a:spcBef>
                <a:spcPts val="1000"/>
              </a:spcBef>
              <a:spcAft>
                <a:spcPts val="0"/>
              </a:spcAft>
              <a:buNone/>
            </a:pPr>
            <a:r>
              <a:rPr lang="en-US" sz="2400"/>
              <a:t>Maybe it’s just a blip</a:t>
            </a:r>
            <a:endParaRPr sz="2400"/>
          </a:p>
          <a:p>
            <a:pPr marL="0" lvl="0" indent="0" algn="ctr" rtl="0">
              <a:spcBef>
                <a:spcPts val="1000"/>
              </a:spcBef>
              <a:spcAft>
                <a:spcPts val="0"/>
              </a:spcAft>
              <a:buNone/>
            </a:pPr>
            <a:endParaRPr sz="2400"/>
          </a:p>
          <a:p>
            <a:pPr marL="0" lvl="0" indent="0" algn="ctr" rtl="0">
              <a:spcBef>
                <a:spcPts val="1000"/>
              </a:spcBef>
              <a:spcAft>
                <a:spcPts val="600"/>
              </a:spcAft>
              <a:buNone/>
            </a:pPr>
            <a:r>
              <a:rPr lang="en-US" sz="2400"/>
              <a:t>Many faults are transient and may self-correct after a short delay</a:t>
            </a:r>
            <a:endParaRPr sz="2400"/>
          </a:p>
        </p:txBody>
      </p:sp>
      <p:sp>
        <p:nvSpPr>
          <p:cNvPr id="459" name="Google Shape;459;p74"/>
          <p:cNvSpPr txBox="1">
            <a:spLocks noGrp="1"/>
          </p:cNvSpPr>
          <p:nvPr>
            <p:ph type="body" idx="2"/>
          </p:nvPr>
        </p:nvSpPr>
        <p:spPr>
          <a:prstGeom prst="rect">
            <a:avLst/>
          </a:prstGeom>
        </p:spPr>
        <p:txBody>
          <a:bodyPr spcFirstLastPara="1" wrap="square" lIns="91425" tIns="45700" rIns="91425" bIns="45700" anchor="ctr" anchorCtr="0">
            <a:noAutofit/>
          </a:bodyPr>
          <a:lstStyle/>
          <a:p>
            <a:pPr marL="0" lvl="0" indent="0" algn="r" rtl="0">
              <a:spcBef>
                <a:spcPts val="1000"/>
              </a:spcBef>
              <a:spcAft>
                <a:spcPts val="0"/>
              </a:spcAft>
              <a:buNone/>
            </a:pPr>
            <a:endParaRPr/>
          </a:p>
        </p:txBody>
      </p:sp>
    </p:spTree>
    <p:extLst>
      <p:ext uri="{BB962C8B-B14F-4D97-AF65-F5344CB8AC3E}">
        <p14:creationId xmlns:p14="http://schemas.microsoft.com/office/powerpoint/2010/main" val="38908477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75"/>
          <p:cNvSpPr txBox="1">
            <a:spLocks noGrp="1"/>
          </p:cNvSpPr>
          <p:nvPr>
            <p:ph type="body" idx="1"/>
          </p:nvPr>
        </p:nvSpPr>
        <p:spPr>
          <a:prstGeom prst="rect">
            <a:avLst/>
          </a:prstGeom>
        </p:spPr>
        <p:txBody>
          <a:bodyPr spcFirstLastPara="1" wrap="square" lIns="91425" tIns="45700" rIns="91425" bIns="45700" anchor="ctr" anchorCtr="0">
            <a:noAutofit/>
          </a:bodyPr>
          <a:lstStyle/>
          <a:p>
            <a:pPr marL="0" lvl="0" indent="0" algn="ctr" rtl="0">
              <a:spcBef>
                <a:spcPts val="1000"/>
              </a:spcBef>
              <a:spcAft>
                <a:spcPts val="0"/>
              </a:spcAft>
              <a:buNone/>
            </a:pPr>
            <a:r>
              <a:rPr lang="en-US" sz="3600"/>
              <a:t>Cache</a:t>
            </a:r>
            <a:endParaRPr sz="3600"/>
          </a:p>
          <a:p>
            <a:pPr marL="0" lvl="0" indent="0" algn="ctr" rtl="0">
              <a:spcBef>
                <a:spcPts val="1000"/>
              </a:spcBef>
              <a:spcAft>
                <a:spcPts val="0"/>
              </a:spcAft>
              <a:buNone/>
            </a:pPr>
            <a:r>
              <a:rPr lang="en-US" sz="2400"/>
              <a:t>You’ve asked for that before</a:t>
            </a:r>
            <a:endParaRPr sz="2400"/>
          </a:p>
          <a:p>
            <a:pPr marL="0" lvl="0" indent="0" algn="ctr" rtl="0">
              <a:spcBef>
                <a:spcPts val="1000"/>
              </a:spcBef>
              <a:spcAft>
                <a:spcPts val="0"/>
              </a:spcAft>
              <a:buNone/>
            </a:pPr>
            <a:endParaRPr sz="2400"/>
          </a:p>
          <a:p>
            <a:pPr marL="0" lvl="0" indent="0" algn="ctr" rtl="0">
              <a:spcBef>
                <a:spcPts val="1000"/>
              </a:spcBef>
              <a:spcAft>
                <a:spcPts val="0"/>
              </a:spcAft>
              <a:buNone/>
            </a:pPr>
            <a:r>
              <a:rPr lang="en-US" sz="2400"/>
              <a:t>Cache-Aside, Read/Write-through, Refresh-Ahead, Near Cache…</a:t>
            </a:r>
            <a:endParaRPr sz="2400"/>
          </a:p>
          <a:p>
            <a:pPr marL="0" lvl="0" indent="0" algn="ctr" rtl="0">
              <a:spcBef>
                <a:spcPts val="1000"/>
              </a:spcBef>
              <a:spcAft>
                <a:spcPts val="600"/>
              </a:spcAft>
              <a:buNone/>
            </a:pPr>
            <a:r>
              <a:rPr lang="en-US" sz="2400"/>
              <a:t>“There are only two hard things in Computer Science: cache invalidation and naming things.”  - Phil Karlton</a:t>
            </a:r>
            <a:endParaRPr sz="2400"/>
          </a:p>
        </p:txBody>
      </p:sp>
      <p:sp>
        <p:nvSpPr>
          <p:cNvPr id="466" name="Google Shape;466;p75"/>
          <p:cNvSpPr txBox="1">
            <a:spLocks noGrp="1"/>
          </p:cNvSpPr>
          <p:nvPr>
            <p:ph type="body" idx="2"/>
          </p:nvPr>
        </p:nvSpPr>
        <p:spPr>
          <a:prstGeom prst="rect">
            <a:avLst/>
          </a:prstGeom>
        </p:spPr>
        <p:txBody>
          <a:bodyPr spcFirstLastPara="1" wrap="square" lIns="91425" tIns="45700" rIns="91425" bIns="45700" anchor="ctr" anchorCtr="0">
            <a:noAutofit/>
          </a:bodyPr>
          <a:lstStyle/>
          <a:p>
            <a:pPr marL="0" lvl="0" indent="0" algn="r" rtl="0">
              <a:spcBef>
                <a:spcPts val="1000"/>
              </a:spcBef>
              <a:spcAft>
                <a:spcPts val="0"/>
              </a:spcAft>
              <a:buNone/>
            </a:pPr>
            <a:endParaRPr/>
          </a:p>
        </p:txBody>
      </p:sp>
    </p:spTree>
    <p:extLst>
      <p:ext uri="{BB962C8B-B14F-4D97-AF65-F5344CB8AC3E}">
        <p14:creationId xmlns:p14="http://schemas.microsoft.com/office/powerpoint/2010/main" val="12828526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76"/>
          <p:cNvSpPr txBox="1">
            <a:spLocks noGrp="1"/>
          </p:cNvSpPr>
          <p:nvPr>
            <p:ph type="body" idx="1"/>
          </p:nvPr>
        </p:nvSpPr>
        <p:spPr>
          <a:prstGeom prst="rect">
            <a:avLst/>
          </a:prstGeom>
        </p:spPr>
        <p:txBody>
          <a:bodyPr spcFirstLastPara="1" wrap="square" lIns="91425" tIns="45700" rIns="91425" bIns="45700" anchor="ctr" anchorCtr="0">
            <a:noAutofit/>
          </a:bodyPr>
          <a:lstStyle/>
          <a:p>
            <a:pPr marL="0" lvl="0" indent="0" algn="ctr" rtl="0">
              <a:spcBef>
                <a:spcPts val="1000"/>
              </a:spcBef>
              <a:spcAft>
                <a:spcPts val="0"/>
              </a:spcAft>
              <a:buNone/>
            </a:pPr>
            <a:r>
              <a:rPr lang="en-US" sz="3600"/>
              <a:t>Circuit Breaker</a:t>
            </a:r>
            <a:endParaRPr sz="3600"/>
          </a:p>
          <a:p>
            <a:pPr marL="0" lvl="0" indent="0" algn="ctr" rtl="0">
              <a:spcBef>
                <a:spcPts val="1000"/>
              </a:spcBef>
              <a:spcAft>
                <a:spcPts val="0"/>
              </a:spcAft>
              <a:buNone/>
            </a:pPr>
            <a:r>
              <a:rPr lang="en-US" sz="2400"/>
              <a:t>Stop doing it if it hurts / Give that system a break</a:t>
            </a:r>
            <a:endParaRPr sz="2400"/>
          </a:p>
          <a:p>
            <a:pPr marL="0" lvl="0" indent="0" algn="ctr" rtl="0">
              <a:spcBef>
                <a:spcPts val="1000"/>
              </a:spcBef>
              <a:spcAft>
                <a:spcPts val="0"/>
              </a:spcAft>
              <a:buNone/>
            </a:pPr>
            <a:endParaRPr sz="2400"/>
          </a:p>
          <a:p>
            <a:pPr marL="0" lvl="0" indent="0" algn="ctr" rtl="0">
              <a:spcBef>
                <a:spcPts val="1000"/>
              </a:spcBef>
              <a:spcAft>
                <a:spcPts val="0"/>
              </a:spcAft>
              <a:buNone/>
            </a:pPr>
            <a:r>
              <a:rPr lang="en-US" sz="2400"/>
              <a:t>When a system is struggling, failing fast is better than making users wait</a:t>
            </a:r>
            <a:br>
              <a:rPr lang="en-US" sz="2400"/>
            </a:br>
            <a:r>
              <a:rPr lang="en-US" sz="2400"/>
              <a:t>Protecting a faulting system from overload can help it recover</a:t>
            </a:r>
            <a:endParaRPr sz="2400"/>
          </a:p>
          <a:p>
            <a:pPr marL="0" lvl="0" indent="0" algn="ctr" rtl="0">
              <a:spcBef>
                <a:spcPts val="1000"/>
              </a:spcBef>
              <a:spcAft>
                <a:spcPts val="600"/>
              </a:spcAft>
              <a:buNone/>
            </a:pPr>
            <a:endParaRPr sz="2400"/>
          </a:p>
        </p:txBody>
      </p:sp>
      <p:sp>
        <p:nvSpPr>
          <p:cNvPr id="473" name="Google Shape;473;p76"/>
          <p:cNvSpPr txBox="1">
            <a:spLocks noGrp="1"/>
          </p:cNvSpPr>
          <p:nvPr>
            <p:ph type="body" idx="2"/>
          </p:nvPr>
        </p:nvSpPr>
        <p:spPr>
          <a:prstGeom prst="rect">
            <a:avLst/>
          </a:prstGeom>
        </p:spPr>
        <p:txBody>
          <a:bodyPr spcFirstLastPara="1" wrap="square" lIns="91425" tIns="45700" rIns="91425" bIns="45700" anchor="ctr" anchorCtr="0">
            <a:noAutofit/>
          </a:bodyPr>
          <a:lstStyle/>
          <a:p>
            <a:pPr marL="0" lvl="0" indent="0" algn="r" rtl="0">
              <a:spcBef>
                <a:spcPts val="1000"/>
              </a:spcBef>
              <a:spcAft>
                <a:spcPts val="0"/>
              </a:spcAft>
              <a:buNone/>
            </a:pPr>
            <a:endParaRPr/>
          </a:p>
        </p:txBody>
      </p:sp>
    </p:spTree>
    <p:extLst>
      <p:ext uri="{BB962C8B-B14F-4D97-AF65-F5344CB8AC3E}">
        <p14:creationId xmlns:p14="http://schemas.microsoft.com/office/powerpoint/2010/main" val="2436091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9"/>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Scalability</a:t>
            </a:r>
            <a:endParaRPr/>
          </a:p>
        </p:txBody>
      </p:sp>
      <p:sp>
        <p:nvSpPr>
          <p:cNvPr id="295" name="Google Shape;295;p49"/>
          <p:cNvSpPr txBox="1">
            <a:spLocks noGrp="1"/>
          </p:cNvSpPr>
          <p:nvPr>
            <p:ph type="body" idx="4294967295"/>
          </p:nvPr>
        </p:nvSpPr>
        <p:spPr>
          <a:xfrm>
            <a:off x="0" y="590550"/>
            <a:ext cx="5251450" cy="561975"/>
          </a:xfrm>
          <a:prstGeom prst="rect">
            <a:avLst/>
          </a:prstGeom>
        </p:spPr>
        <p:txBody>
          <a:bodyPr spcFirstLastPara="1" wrap="square" lIns="91425" tIns="45700" rIns="91425" bIns="45700" anchor="ctr" anchorCtr="0">
            <a:noAutofit/>
          </a:bodyPr>
          <a:lstStyle/>
          <a:p>
            <a:pPr marL="0" lvl="0" indent="0" algn="ctr" rtl="0">
              <a:spcBef>
                <a:spcPts val="1000"/>
              </a:spcBef>
              <a:spcAft>
                <a:spcPts val="0"/>
              </a:spcAft>
              <a:buNone/>
            </a:pPr>
            <a:r>
              <a:rPr lang="en-US"/>
              <a:t>Scaling Up</a:t>
            </a:r>
            <a:endParaRPr/>
          </a:p>
        </p:txBody>
      </p:sp>
      <p:sp>
        <p:nvSpPr>
          <p:cNvPr id="296" name="Google Shape;296;p49"/>
          <p:cNvSpPr txBox="1">
            <a:spLocks noGrp="1"/>
          </p:cNvSpPr>
          <p:nvPr>
            <p:ph type="body" idx="4294967295"/>
          </p:nvPr>
        </p:nvSpPr>
        <p:spPr>
          <a:xfrm>
            <a:off x="6940550" y="590550"/>
            <a:ext cx="5251450" cy="561975"/>
          </a:xfrm>
          <a:prstGeom prst="rect">
            <a:avLst/>
          </a:prstGeom>
        </p:spPr>
        <p:txBody>
          <a:bodyPr spcFirstLastPara="1" wrap="square" lIns="91425" tIns="45700" rIns="91425" bIns="45700" anchor="ctr" anchorCtr="0">
            <a:noAutofit/>
          </a:bodyPr>
          <a:lstStyle/>
          <a:p>
            <a:pPr marL="0" lvl="0" indent="0" algn="ctr" rtl="0">
              <a:spcBef>
                <a:spcPts val="1000"/>
              </a:spcBef>
              <a:spcAft>
                <a:spcPts val="0"/>
              </a:spcAft>
              <a:buNone/>
            </a:pPr>
            <a:r>
              <a:rPr lang="en-US"/>
              <a:t>Scaling Out</a:t>
            </a:r>
            <a:endParaRPr/>
          </a:p>
        </p:txBody>
      </p:sp>
      <p:pic>
        <p:nvPicPr>
          <p:cNvPr id="297" name="Google Shape;297;p49"/>
          <p:cNvPicPr preferRelativeResize="0"/>
          <p:nvPr/>
        </p:nvPicPr>
        <p:blipFill>
          <a:blip r:embed="rId3">
            <a:alphaModFix/>
          </a:blip>
          <a:stretch>
            <a:fillRect/>
          </a:stretch>
        </p:blipFill>
        <p:spPr>
          <a:xfrm>
            <a:off x="1765025" y="1377949"/>
            <a:ext cx="1721400" cy="4096625"/>
          </a:xfrm>
          <a:prstGeom prst="rect">
            <a:avLst/>
          </a:prstGeom>
          <a:noFill/>
          <a:ln>
            <a:noFill/>
          </a:ln>
        </p:spPr>
      </p:pic>
      <p:pic>
        <p:nvPicPr>
          <p:cNvPr id="298" name="Google Shape;298;p49"/>
          <p:cNvPicPr preferRelativeResize="0"/>
          <p:nvPr/>
        </p:nvPicPr>
        <p:blipFill>
          <a:blip r:embed="rId4">
            <a:alphaModFix/>
          </a:blip>
          <a:stretch>
            <a:fillRect/>
          </a:stretch>
        </p:blipFill>
        <p:spPr>
          <a:xfrm>
            <a:off x="7613650" y="1377949"/>
            <a:ext cx="3905250" cy="39243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77"/>
          <p:cNvSpPr txBox="1">
            <a:spLocks noGrp="1"/>
          </p:cNvSpPr>
          <p:nvPr>
            <p:ph type="body" idx="1"/>
          </p:nvPr>
        </p:nvSpPr>
        <p:spPr>
          <a:prstGeom prst="rect">
            <a:avLst/>
          </a:prstGeom>
        </p:spPr>
        <p:txBody>
          <a:bodyPr spcFirstLastPara="1" wrap="square" lIns="91425" tIns="45700" rIns="91425" bIns="45700" anchor="ctr" anchorCtr="0">
            <a:noAutofit/>
          </a:bodyPr>
          <a:lstStyle/>
          <a:p>
            <a:pPr marL="0" lvl="0" indent="0" algn="ctr" rtl="0">
              <a:spcBef>
                <a:spcPts val="1000"/>
              </a:spcBef>
              <a:spcAft>
                <a:spcPts val="0"/>
              </a:spcAft>
              <a:buNone/>
            </a:pPr>
            <a:r>
              <a:rPr lang="en-US" sz="3600"/>
              <a:t>Bulkhead Isolation</a:t>
            </a:r>
            <a:endParaRPr sz="3600"/>
          </a:p>
          <a:p>
            <a:pPr marL="0" lvl="0" indent="0" algn="ctr" rtl="0">
              <a:spcBef>
                <a:spcPts val="1000"/>
              </a:spcBef>
              <a:spcAft>
                <a:spcPts val="0"/>
              </a:spcAft>
              <a:buNone/>
            </a:pPr>
            <a:r>
              <a:rPr lang="en-US" sz="2400"/>
              <a:t>One fault shouldn't sink the whole ship</a:t>
            </a:r>
            <a:endParaRPr sz="2400"/>
          </a:p>
          <a:p>
            <a:pPr marL="0" lvl="0" indent="0" algn="ctr" rtl="0">
              <a:spcBef>
                <a:spcPts val="1000"/>
              </a:spcBef>
              <a:spcAft>
                <a:spcPts val="0"/>
              </a:spcAft>
              <a:buNone/>
            </a:pPr>
            <a:endParaRPr sz="2400"/>
          </a:p>
          <a:p>
            <a:pPr marL="0" lvl="0" indent="0" algn="ctr" rtl="0">
              <a:spcBef>
                <a:spcPts val="1000"/>
              </a:spcBef>
              <a:spcAft>
                <a:spcPts val="600"/>
              </a:spcAft>
              <a:buNone/>
            </a:pPr>
            <a:r>
              <a:rPr lang="en-US" sz="2400"/>
              <a:t>When a process faults, multiple failing calls backing up can easily swamp resources on a host</a:t>
            </a:r>
            <a:endParaRPr sz="2400"/>
          </a:p>
        </p:txBody>
      </p:sp>
      <p:sp>
        <p:nvSpPr>
          <p:cNvPr id="480" name="Google Shape;480;p77"/>
          <p:cNvSpPr txBox="1">
            <a:spLocks noGrp="1"/>
          </p:cNvSpPr>
          <p:nvPr>
            <p:ph type="body" idx="2"/>
          </p:nvPr>
        </p:nvSpPr>
        <p:spPr>
          <a:prstGeom prst="rect">
            <a:avLst/>
          </a:prstGeom>
        </p:spPr>
        <p:txBody>
          <a:bodyPr spcFirstLastPara="1" wrap="square" lIns="91425" tIns="45700" rIns="91425" bIns="45700" anchor="ctr" anchorCtr="0">
            <a:noAutofit/>
          </a:bodyPr>
          <a:lstStyle/>
          <a:p>
            <a:pPr marL="0" lvl="0" indent="0" algn="r" rtl="0">
              <a:spcBef>
                <a:spcPts val="1000"/>
              </a:spcBef>
              <a:spcAft>
                <a:spcPts val="0"/>
              </a:spcAft>
              <a:buNone/>
            </a:pPr>
            <a:endParaRPr/>
          </a:p>
        </p:txBody>
      </p:sp>
    </p:spTree>
    <p:extLst>
      <p:ext uri="{BB962C8B-B14F-4D97-AF65-F5344CB8AC3E}">
        <p14:creationId xmlns:p14="http://schemas.microsoft.com/office/powerpoint/2010/main" val="10960556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78"/>
          <p:cNvSpPr txBox="1">
            <a:spLocks noGrp="1"/>
          </p:cNvSpPr>
          <p:nvPr>
            <p:ph type="body" idx="1"/>
          </p:nvPr>
        </p:nvSpPr>
        <p:spPr>
          <a:prstGeom prst="rect">
            <a:avLst/>
          </a:prstGeom>
        </p:spPr>
        <p:txBody>
          <a:bodyPr spcFirstLastPara="1" wrap="square" lIns="91425" tIns="45700" rIns="91425" bIns="45700" anchor="ctr" anchorCtr="0">
            <a:noAutofit/>
          </a:bodyPr>
          <a:lstStyle/>
          <a:p>
            <a:pPr marL="0" lvl="0" indent="0" algn="ctr" rtl="0">
              <a:spcBef>
                <a:spcPts val="1000"/>
              </a:spcBef>
              <a:spcAft>
                <a:spcPts val="0"/>
              </a:spcAft>
              <a:buNone/>
            </a:pPr>
            <a:r>
              <a:rPr lang="en-US" sz="3600"/>
              <a:t>Fallback</a:t>
            </a:r>
            <a:endParaRPr sz="3600"/>
          </a:p>
          <a:p>
            <a:pPr marL="0" lvl="0" indent="0" algn="ctr" rtl="0">
              <a:spcBef>
                <a:spcPts val="1000"/>
              </a:spcBef>
              <a:spcAft>
                <a:spcPts val="0"/>
              </a:spcAft>
              <a:buNone/>
            </a:pPr>
            <a:r>
              <a:rPr lang="en-US" sz="2400"/>
              <a:t>Degrade gracefully</a:t>
            </a:r>
            <a:endParaRPr sz="2400"/>
          </a:p>
          <a:p>
            <a:pPr marL="0" lvl="0" indent="0" algn="ctr" rtl="0">
              <a:spcBef>
                <a:spcPts val="1000"/>
              </a:spcBef>
              <a:spcAft>
                <a:spcPts val="0"/>
              </a:spcAft>
              <a:buNone/>
            </a:pPr>
            <a:endParaRPr sz="2400"/>
          </a:p>
          <a:p>
            <a:pPr marL="0" lvl="0" indent="0" algn="ctr" rtl="0">
              <a:spcBef>
                <a:spcPts val="1000"/>
              </a:spcBef>
              <a:spcAft>
                <a:spcPts val="600"/>
              </a:spcAft>
              <a:buNone/>
            </a:pPr>
            <a:r>
              <a:rPr lang="en-US" sz="2400"/>
              <a:t>Things will still fail - plan what you will do when that happens.</a:t>
            </a:r>
            <a:endParaRPr sz="2400"/>
          </a:p>
        </p:txBody>
      </p:sp>
      <p:sp>
        <p:nvSpPr>
          <p:cNvPr id="487" name="Google Shape;487;p78"/>
          <p:cNvSpPr txBox="1">
            <a:spLocks noGrp="1"/>
          </p:cNvSpPr>
          <p:nvPr>
            <p:ph type="body" idx="2"/>
          </p:nvPr>
        </p:nvSpPr>
        <p:spPr>
          <a:prstGeom prst="rect">
            <a:avLst/>
          </a:prstGeom>
        </p:spPr>
        <p:txBody>
          <a:bodyPr spcFirstLastPara="1" wrap="square" lIns="91425" tIns="45700" rIns="91425" bIns="45700" anchor="ctr" anchorCtr="0">
            <a:noAutofit/>
          </a:bodyPr>
          <a:lstStyle/>
          <a:p>
            <a:pPr marL="0" lvl="0" indent="0" algn="r" rtl="0">
              <a:spcBef>
                <a:spcPts val="1000"/>
              </a:spcBef>
              <a:spcAft>
                <a:spcPts val="0"/>
              </a:spcAft>
              <a:buNone/>
            </a:pPr>
            <a:endParaRPr/>
          </a:p>
        </p:txBody>
      </p:sp>
    </p:spTree>
    <p:extLst>
      <p:ext uri="{BB962C8B-B14F-4D97-AF65-F5344CB8AC3E}">
        <p14:creationId xmlns:p14="http://schemas.microsoft.com/office/powerpoint/2010/main" val="41235093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7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2600"/>
              <a:buFont typeface="Arial"/>
              <a:buNone/>
            </a:pPr>
            <a:r>
              <a:rPr lang="en-US"/>
              <a:t>MESSAGING &amp; RESILIENCY </a:t>
            </a:r>
            <a:endParaRPr/>
          </a:p>
        </p:txBody>
      </p:sp>
      <p:sp>
        <p:nvSpPr>
          <p:cNvPr id="493" name="Google Shape;493;p79"/>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54012" marR="0" lvl="0" indent="-340042" algn="l" rtl="0">
              <a:lnSpc>
                <a:spcPct val="110000"/>
              </a:lnSpc>
              <a:spcBef>
                <a:spcPts val="0"/>
              </a:spcBef>
              <a:spcAft>
                <a:spcPts val="0"/>
              </a:spcAft>
              <a:buSzPts val="3000"/>
              <a:buChar char="▪"/>
            </a:pPr>
            <a:r>
              <a:rPr lang="en-US" sz="3000"/>
              <a:t>Resiliency policies must be designed based on the usage pattern and business requirements</a:t>
            </a:r>
            <a:endParaRPr sz="3000"/>
          </a:p>
          <a:p>
            <a:pPr marL="354012" marR="0" lvl="0" indent="-340042" algn="l" rtl="0">
              <a:lnSpc>
                <a:spcPct val="110000"/>
              </a:lnSpc>
              <a:spcBef>
                <a:spcPts val="0"/>
              </a:spcBef>
              <a:spcAft>
                <a:spcPts val="0"/>
              </a:spcAft>
              <a:buSzPts val="3000"/>
              <a:buChar char="▪"/>
            </a:pPr>
            <a:r>
              <a:rPr lang="en-US" sz="3000"/>
              <a:t>Policies are not free, they all come with a cost</a:t>
            </a:r>
            <a:endParaRPr sz="3000"/>
          </a:p>
          <a:p>
            <a:pPr marL="354012" marR="0" lvl="0" indent="-340042" algn="l" rtl="0">
              <a:lnSpc>
                <a:spcPct val="110000"/>
              </a:lnSpc>
              <a:spcBef>
                <a:spcPts val="0"/>
              </a:spcBef>
              <a:spcAft>
                <a:spcPts val="0"/>
              </a:spcAft>
              <a:buSzPts val="3000"/>
              <a:buChar char="▪"/>
            </a:pPr>
            <a:r>
              <a:rPr lang="en-US" sz="3000"/>
              <a:t>Policies should be composed to meet your resiliency requirements.</a:t>
            </a:r>
            <a:endParaRPr sz="3000"/>
          </a:p>
        </p:txBody>
      </p:sp>
      <p:pic>
        <p:nvPicPr>
          <p:cNvPr id="494" name="Google Shape;494;p79"/>
          <p:cNvPicPr preferRelativeResize="0"/>
          <p:nvPr/>
        </p:nvPicPr>
        <p:blipFill>
          <a:blip r:embed="rId3">
            <a:alphaModFix/>
          </a:blip>
          <a:stretch>
            <a:fillRect/>
          </a:stretch>
        </p:blipFill>
        <p:spPr>
          <a:xfrm>
            <a:off x="9125775" y="3788100"/>
            <a:ext cx="2543300" cy="2543300"/>
          </a:xfrm>
          <a:prstGeom prst="rect">
            <a:avLst/>
          </a:prstGeom>
          <a:noFill/>
          <a:ln>
            <a:noFill/>
          </a:ln>
        </p:spPr>
      </p:pic>
      <p:pic>
        <p:nvPicPr>
          <p:cNvPr id="2" name="Picture 1">
            <a:extLst>
              <a:ext uri="{FF2B5EF4-FFF2-40B4-BE49-F238E27FC236}">
                <a16:creationId xmlns:a16="http://schemas.microsoft.com/office/drawing/2014/main" id="{4906C878-2272-4980-AF02-62DE15A68D95}"/>
              </a:ext>
            </a:extLst>
          </p:cNvPr>
          <p:cNvPicPr>
            <a:picLocks noChangeAspect="1"/>
          </p:cNvPicPr>
          <p:nvPr/>
        </p:nvPicPr>
        <p:blipFill>
          <a:blip r:embed="rId4"/>
          <a:stretch>
            <a:fillRect/>
          </a:stretch>
        </p:blipFill>
        <p:spPr>
          <a:xfrm>
            <a:off x="6675438" y="3638745"/>
            <a:ext cx="2155948" cy="2822013"/>
          </a:xfrm>
          <a:prstGeom prst="rect">
            <a:avLst/>
          </a:prstGeom>
        </p:spPr>
      </p:pic>
      <p:pic>
        <p:nvPicPr>
          <p:cNvPr id="4" name="Picture 3" descr="A close up of a card&#10;&#10;Description automatically generated">
            <a:extLst>
              <a:ext uri="{FF2B5EF4-FFF2-40B4-BE49-F238E27FC236}">
                <a16:creationId xmlns:a16="http://schemas.microsoft.com/office/drawing/2014/main" id="{18A0E4EE-26CB-42BB-B864-67E2A163C25A}"/>
              </a:ext>
            </a:extLst>
          </p:cNvPr>
          <p:cNvPicPr>
            <a:picLocks noChangeAspect="1"/>
          </p:cNvPicPr>
          <p:nvPr/>
        </p:nvPicPr>
        <p:blipFill>
          <a:blip r:embed="rId5"/>
          <a:stretch>
            <a:fillRect/>
          </a:stretch>
        </p:blipFill>
        <p:spPr>
          <a:xfrm>
            <a:off x="4708159" y="3911987"/>
            <a:ext cx="1990725" cy="2295525"/>
          </a:xfrm>
          <a:prstGeom prst="rect">
            <a:avLst/>
          </a:prstGeom>
        </p:spPr>
      </p:pic>
    </p:spTree>
    <p:extLst>
      <p:ext uri="{BB962C8B-B14F-4D97-AF65-F5344CB8AC3E}">
        <p14:creationId xmlns:p14="http://schemas.microsoft.com/office/powerpoint/2010/main" val="28961745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80"/>
          <p:cNvSpPr txBox="1">
            <a:spLocks noGrp="1"/>
          </p:cNvSpPr>
          <p:nvPr>
            <p:ph type="title"/>
          </p:nvPr>
        </p:nvSpPr>
        <p:spPr>
          <a:xfrm>
            <a:off x="595750" y="5957456"/>
            <a:ext cx="11001000" cy="720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Resiliency isn’t simple...</a:t>
            </a:r>
            <a:endParaRPr/>
          </a:p>
        </p:txBody>
      </p:sp>
      <p:pic>
        <p:nvPicPr>
          <p:cNvPr id="501" name="Google Shape;501;p80"/>
          <p:cNvPicPr preferRelativeResize="0"/>
          <p:nvPr/>
        </p:nvPicPr>
        <p:blipFill>
          <a:blip r:embed="rId3">
            <a:alphaModFix/>
          </a:blip>
          <a:stretch>
            <a:fillRect/>
          </a:stretch>
        </p:blipFill>
        <p:spPr>
          <a:xfrm>
            <a:off x="152400" y="152400"/>
            <a:ext cx="11627354" cy="5652657"/>
          </a:xfrm>
          <a:prstGeom prst="rect">
            <a:avLst/>
          </a:prstGeom>
          <a:noFill/>
          <a:ln>
            <a:noFill/>
          </a:ln>
        </p:spPr>
      </p:pic>
    </p:spTree>
    <p:extLst>
      <p:ext uri="{BB962C8B-B14F-4D97-AF65-F5344CB8AC3E}">
        <p14:creationId xmlns:p14="http://schemas.microsoft.com/office/powerpoint/2010/main" val="10389971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8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1"/>
              </a:buClr>
              <a:buSzPts val="4200"/>
              <a:buFont typeface="Arial"/>
              <a:buNone/>
            </a:pPr>
            <a:r>
              <a:rPr lang="en-US"/>
              <a:t>DEMO: MESSAGING RESILIENCY</a:t>
            </a:r>
            <a:endParaRP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8152506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82"/>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Message Queueing</a:t>
            </a:r>
            <a:endParaRPr/>
          </a:p>
        </p:txBody>
      </p:sp>
      <p:pic>
        <p:nvPicPr>
          <p:cNvPr id="513" name="Google Shape;513;p82"/>
          <p:cNvPicPr preferRelativeResize="0"/>
          <p:nvPr/>
        </p:nvPicPr>
        <p:blipFill>
          <a:blip r:embed="rId3">
            <a:alphaModFix/>
          </a:blip>
          <a:stretch>
            <a:fillRect/>
          </a:stretch>
        </p:blipFill>
        <p:spPr>
          <a:xfrm>
            <a:off x="1314625" y="1059875"/>
            <a:ext cx="9562750" cy="3430275"/>
          </a:xfrm>
          <a:prstGeom prst="rect">
            <a:avLst/>
          </a:prstGeom>
          <a:noFill/>
          <a:ln>
            <a:noFill/>
          </a:ln>
        </p:spPr>
      </p:pic>
    </p:spTree>
    <p:extLst>
      <p:ext uri="{BB962C8B-B14F-4D97-AF65-F5344CB8AC3E}">
        <p14:creationId xmlns:p14="http://schemas.microsoft.com/office/powerpoint/2010/main" val="37793004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83"/>
          <p:cNvSpPr txBox="1">
            <a:spLocks noGrp="1"/>
          </p:cNvSpPr>
          <p:nvPr>
            <p:ph type="title"/>
          </p:nvPr>
        </p:nvSpPr>
        <p:spPr>
          <a:xfrm>
            <a:off x="609600" y="365126"/>
            <a:ext cx="10972800" cy="604851"/>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Message Brokers - Pub/Sub</a:t>
            </a:r>
            <a:endParaRPr dirty="0"/>
          </a:p>
        </p:txBody>
      </p:sp>
      <p:sp>
        <p:nvSpPr>
          <p:cNvPr id="2" name="Content Placeholder 1"/>
          <p:cNvSpPr>
            <a:spLocks noGrp="1"/>
          </p:cNvSpPr>
          <p:nvPr>
            <p:ph idx="1"/>
          </p:nvPr>
        </p:nvSpPr>
        <p:spPr/>
        <p:txBody>
          <a:bodyPr/>
          <a:lstStyle/>
          <a:p>
            <a:endParaRPr lang="en-US"/>
          </a:p>
        </p:txBody>
      </p:sp>
      <p:pic>
        <p:nvPicPr>
          <p:cNvPr id="520" name="Google Shape;520;p83"/>
          <p:cNvPicPr preferRelativeResize="0"/>
          <p:nvPr/>
        </p:nvPicPr>
        <p:blipFill>
          <a:blip r:embed="rId3">
            <a:alphaModFix/>
          </a:blip>
          <a:stretch>
            <a:fillRect/>
          </a:stretch>
        </p:blipFill>
        <p:spPr>
          <a:xfrm>
            <a:off x="502725" y="969977"/>
            <a:ext cx="11187051" cy="4578425"/>
          </a:xfrm>
          <a:prstGeom prst="rect">
            <a:avLst/>
          </a:prstGeom>
          <a:noFill/>
          <a:ln>
            <a:noFill/>
          </a:ln>
        </p:spPr>
      </p:pic>
    </p:spTree>
    <p:extLst>
      <p:ext uri="{BB962C8B-B14F-4D97-AF65-F5344CB8AC3E}">
        <p14:creationId xmlns:p14="http://schemas.microsoft.com/office/powerpoint/2010/main" val="28940616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84"/>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Push vs Pull</a:t>
            </a:r>
            <a:endParaRPr/>
          </a:p>
        </p:txBody>
      </p:sp>
      <p:sp>
        <p:nvSpPr>
          <p:cNvPr id="527" name="Google Shape;527;p84"/>
          <p:cNvSpPr txBox="1"/>
          <p:nvPr/>
        </p:nvSpPr>
        <p:spPr>
          <a:xfrm>
            <a:off x="349750" y="4372328"/>
            <a:ext cx="5901600" cy="24603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None/>
            </a:pPr>
            <a:r>
              <a:rPr lang="en-US" sz="2800" b="1" dirty="0">
                <a:solidFill>
                  <a:srgbClr val="262626"/>
                </a:solidFill>
              </a:rPr>
              <a:t>Push/Pull</a:t>
            </a:r>
            <a:endParaRPr sz="2800" b="1" dirty="0">
              <a:solidFill>
                <a:srgbClr val="262626"/>
              </a:solidFill>
            </a:endParaRPr>
          </a:p>
          <a:p>
            <a:pPr marL="0" lvl="0" indent="0" algn="l" rtl="0">
              <a:lnSpc>
                <a:spcPct val="110000"/>
              </a:lnSpc>
              <a:spcBef>
                <a:spcPts val="1000"/>
              </a:spcBef>
              <a:spcAft>
                <a:spcPts val="0"/>
              </a:spcAft>
              <a:buNone/>
            </a:pPr>
            <a:r>
              <a:rPr lang="en-US" sz="2400" dirty="0">
                <a:solidFill>
                  <a:srgbClr val="262626"/>
                </a:solidFill>
              </a:rPr>
              <a:t>Short/Long polling</a:t>
            </a:r>
            <a:endParaRPr sz="2400" dirty="0">
              <a:solidFill>
                <a:srgbClr val="262626"/>
              </a:solidFill>
            </a:endParaRPr>
          </a:p>
          <a:p>
            <a:pPr marL="0" lvl="0" indent="0" algn="l" rtl="0">
              <a:lnSpc>
                <a:spcPct val="110000"/>
              </a:lnSpc>
              <a:spcBef>
                <a:spcPts val="1000"/>
              </a:spcBef>
              <a:spcAft>
                <a:spcPts val="0"/>
              </a:spcAft>
              <a:buNone/>
            </a:pPr>
            <a:r>
              <a:rPr lang="en-US" sz="2400" dirty="0">
                <a:solidFill>
                  <a:srgbClr val="262626"/>
                </a:solidFill>
              </a:rPr>
              <a:t>Custom protocols (AMQP, MQTT, MSMQ)</a:t>
            </a:r>
            <a:endParaRPr sz="2400" dirty="0">
              <a:solidFill>
                <a:srgbClr val="262626"/>
              </a:solidFill>
            </a:endParaRPr>
          </a:p>
          <a:p>
            <a:pPr marL="0" lvl="0" indent="0" algn="l" rtl="0">
              <a:lnSpc>
                <a:spcPct val="110000"/>
              </a:lnSpc>
              <a:spcBef>
                <a:spcPts val="1000"/>
              </a:spcBef>
              <a:spcAft>
                <a:spcPts val="600"/>
              </a:spcAft>
              <a:buNone/>
            </a:pPr>
            <a:endParaRPr sz="2400" dirty="0">
              <a:solidFill>
                <a:srgbClr val="262626"/>
              </a:solidFill>
            </a:endParaRPr>
          </a:p>
        </p:txBody>
      </p:sp>
      <p:sp>
        <p:nvSpPr>
          <p:cNvPr id="528" name="Google Shape;528;p84"/>
          <p:cNvSpPr txBox="1"/>
          <p:nvPr/>
        </p:nvSpPr>
        <p:spPr>
          <a:xfrm>
            <a:off x="6643975" y="4372178"/>
            <a:ext cx="5082000" cy="24603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000"/>
              </a:spcBef>
              <a:spcAft>
                <a:spcPts val="0"/>
              </a:spcAft>
              <a:buNone/>
            </a:pPr>
            <a:r>
              <a:rPr lang="en-US" sz="2800" b="1" dirty="0">
                <a:solidFill>
                  <a:srgbClr val="262626"/>
                </a:solidFill>
              </a:rPr>
              <a:t>Push/Push</a:t>
            </a:r>
            <a:endParaRPr sz="2800" b="1" dirty="0">
              <a:solidFill>
                <a:srgbClr val="262626"/>
              </a:solidFill>
            </a:endParaRPr>
          </a:p>
          <a:p>
            <a:pPr marL="0" lvl="0" indent="0" algn="l" rtl="0">
              <a:lnSpc>
                <a:spcPct val="110000"/>
              </a:lnSpc>
              <a:spcBef>
                <a:spcPts val="1000"/>
              </a:spcBef>
              <a:spcAft>
                <a:spcPts val="0"/>
              </a:spcAft>
              <a:buNone/>
            </a:pPr>
            <a:r>
              <a:rPr lang="en-US" sz="2800" dirty="0">
                <a:solidFill>
                  <a:srgbClr val="262626"/>
                </a:solidFill>
              </a:rPr>
              <a:t>Web hooks</a:t>
            </a:r>
            <a:endParaRPr sz="2800" dirty="0">
              <a:solidFill>
                <a:srgbClr val="262626"/>
              </a:solidFill>
            </a:endParaRPr>
          </a:p>
          <a:p>
            <a:pPr marL="0" lvl="0" indent="0" algn="l" rtl="0">
              <a:lnSpc>
                <a:spcPct val="110000"/>
              </a:lnSpc>
              <a:spcBef>
                <a:spcPts val="1000"/>
              </a:spcBef>
              <a:spcAft>
                <a:spcPts val="600"/>
              </a:spcAft>
              <a:buNone/>
            </a:pPr>
            <a:r>
              <a:rPr lang="en-US" sz="2800" dirty="0">
                <a:solidFill>
                  <a:srgbClr val="262626"/>
                </a:solidFill>
              </a:rPr>
              <a:t>Preferred 3rd party integration method</a:t>
            </a:r>
            <a:endParaRPr sz="2800" dirty="0">
              <a:solidFill>
                <a:srgbClr val="262626"/>
              </a:solidFill>
            </a:endParaRPr>
          </a:p>
        </p:txBody>
      </p:sp>
      <p:pic>
        <p:nvPicPr>
          <p:cNvPr id="529" name="Google Shape;529;p84"/>
          <p:cNvPicPr preferRelativeResize="0"/>
          <p:nvPr/>
        </p:nvPicPr>
        <p:blipFill>
          <a:blip r:embed="rId3">
            <a:alphaModFix/>
          </a:blip>
          <a:stretch>
            <a:fillRect/>
          </a:stretch>
        </p:blipFill>
        <p:spPr>
          <a:xfrm>
            <a:off x="1566625" y="1145331"/>
            <a:ext cx="8586350" cy="3149325"/>
          </a:xfrm>
          <a:prstGeom prst="rect">
            <a:avLst/>
          </a:prstGeom>
          <a:noFill/>
          <a:ln>
            <a:noFill/>
          </a:ln>
        </p:spPr>
      </p:pic>
    </p:spTree>
    <p:extLst>
      <p:ext uri="{BB962C8B-B14F-4D97-AF65-F5344CB8AC3E}">
        <p14:creationId xmlns:p14="http://schemas.microsoft.com/office/powerpoint/2010/main" val="25461320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85"/>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Push vs Pull</a:t>
            </a:r>
            <a:endParaRPr/>
          </a:p>
        </p:txBody>
      </p:sp>
      <p:pic>
        <p:nvPicPr>
          <p:cNvPr id="536" name="Google Shape;536;p85"/>
          <p:cNvPicPr preferRelativeResize="0"/>
          <p:nvPr/>
        </p:nvPicPr>
        <p:blipFill>
          <a:blip r:embed="rId3">
            <a:alphaModFix/>
          </a:blip>
          <a:stretch>
            <a:fillRect/>
          </a:stretch>
        </p:blipFill>
        <p:spPr>
          <a:xfrm>
            <a:off x="1070675" y="1138332"/>
            <a:ext cx="10360449" cy="4218525"/>
          </a:xfrm>
          <a:prstGeom prst="rect">
            <a:avLst/>
          </a:prstGeom>
          <a:noFill/>
          <a:ln>
            <a:noFill/>
          </a:ln>
        </p:spPr>
      </p:pic>
    </p:spTree>
    <p:extLst>
      <p:ext uri="{BB962C8B-B14F-4D97-AF65-F5344CB8AC3E}">
        <p14:creationId xmlns:p14="http://schemas.microsoft.com/office/powerpoint/2010/main" val="13283353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8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2600"/>
              <a:buFont typeface="Arial"/>
              <a:buNone/>
            </a:pPr>
            <a:r>
              <a:rPr lang="en-US"/>
              <a:t>Why Message Queueing?</a:t>
            </a:r>
            <a:endParaRPr/>
          </a:p>
        </p:txBody>
      </p:sp>
      <p:sp>
        <p:nvSpPr>
          <p:cNvPr id="542" name="Google Shape;542;p86"/>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54012" lvl="0" indent="-340042" algn="l" rtl="0">
              <a:lnSpc>
                <a:spcPct val="150000"/>
              </a:lnSpc>
              <a:spcBef>
                <a:spcPts val="0"/>
              </a:spcBef>
              <a:spcAft>
                <a:spcPts val="0"/>
              </a:spcAft>
              <a:buSzPts val="3000"/>
              <a:buChar char="▪"/>
            </a:pPr>
            <a:r>
              <a:rPr lang="en-US" sz="3000"/>
              <a:t>Load leveling</a:t>
            </a:r>
            <a:endParaRPr sz="3000"/>
          </a:p>
          <a:p>
            <a:pPr marL="354012" lvl="0" indent="-340042" algn="l" rtl="0">
              <a:lnSpc>
                <a:spcPct val="150000"/>
              </a:lnSpc>
              <a:spcBef>
                <a:spcPts val="0"/>
              </a:spcBef>
              <a:spcAft>
                <a:spcPts val="0"/>
              </a:spcAft>
              <a:buSzPts val="3000"/>
              <a:buChar char="▪"/>
            </a:pPr>
            <a:r>
              <a:rPr lang="en-US" sz="3000"/>
              <a:t>Decoupling</a:t>
            </a:r>
            <a:endParaRPr sz="3000"/>
          </a:p>
          <a:p>
            <a:pPr marL="685800" lvl="1" indent="-347027" algn="l" rtl="0">
              <a:lnSpc>
                <a:spcPct val="150000"/>
              </a:lnSpc>
              <a:spcBef>
                <a:spcPts val="0"/>
              </a:spcBef>
              <a:spcAft>
                <a:spcPts val="0"/>
              </a:spcAft>
              <a:buSzPts val="3000"/>
              <a:buChar char="▪"/>
            </a:pPr>
            <a:r>
              <a:rPr lang="en-US" sz="3000"/>
              <a:t>Client/Server</a:t>
            </a:r>
            <a:endParaRPr sz="3000"/>
          </a:p>
          <a:p>
            <a:pPr marL="685800" lvl="1" indent="-347027" algn="l" rtl="0">
              <a:lnSpc>
                <a:spcPct val="150000"/>
              </a:lnSpc>
              <a:spcBef>
                <a:spcPts val="0"/>
              </a:spcBef>
              <a:spcAft>
                <a:spcPts val="0"/>
              </a:spcAft>
              <a:buSzPts val="3000"/>
              <a:buChar char="▪"/>
            </a:pPr>
            <a:r>
              <a:rPr lang="en-US" sz="3000"/>
              <a:t>Temporal</a:t>
            </a:r>
            <a:endParaRPr sz="3000"/>
          </a:p>
          <a:p>
            <a:pPr marL="354012" lvl="0" indent="-340042" algn="l" rtl="0">
              <a:lnSpc>
                <a:spcPct val="150000"/>
              </a:lnSpc>
              <a:spcBef>
                <a:spcPts val="0"/>
              </a:spcBef>
              <a:spcAft>
                <a:spcPts val="0"/>
              </a:spcAft>
              <a:buSzPts val="3000"/>
              <a:buChar char="▪"/>
            </a:pPr>
            <a:r>
              <a:rPr lang="en-US" sz="3000"/>
              <a:t>Built in pub/sub</a:t>
            </a:r>
            <a:endParaRPr sz="3000"/>
          </a:p>
          <a:p>
            <a:pPr marL="354012" lvl="0" indent="-340042" algn="l" rtl="0">
              <a:lnSpc>
                <a:spcPct val="150000"/>
              </a:lnSpc>
              <a:spcBef>
                <a:spcPts val="0"/>
              </a:spcBef>
              <a:spcAft>
                <a:spcPts val="0"/>
              </a:spcAft>
              <a:buSzPts val="3000"/>
              <a:buChar char="▪"/>
            </a:pPr>
            <a:r>
              <a:rPr lang="en-US" sz="3000"/>
              <a:t>Automatic error/retry handling</a:t>
            </a:r>
            <a:endParaRPr sz="3000"/>
          </a:p>
          <a:p>
            <a:pPr marL="354012" lvl="0" indent="-340042" algn="l" rtl="0">
              <a:lnSpc>
                <a:spcPct val="150000"/>
              </a:lnSpc>
              <a:spcBef>
                <a:spcPts val="0"/>
              </a:spcBef>
              <a:spcAft>
                <a:spcPts val="0"/>
              </a:spcAft>
              <a:buSzPts val="3000"/>
              <a:buChar char="▪"/>
            </a:pPr>
            <a:r>
              <a:rPr lang="en-US" sz="3000"/>
              <a:t>Scaling based on queue depth</a:t>
            </a:r>
            <a:endParaRPr sz="3000"/>
          </a:p>
          <a:p>
            <a:pPr marL="354012" lvl="0" indent="-340042" algn="l" rtl="0">
              <a:lnSpc>
                <a:spcPct val="150000"/>
              </a:lnSpc>
              <a:spcBef>
                <a:spcPts val="0"/>
              </a:spcBef>
              <a:spcAft>
                <a:spcPts val="0"/>
              </a:spcAft>
              <a:buSzPts val="3000"/>
              <a:buChar char="▪"/>
            </a:pPr>
            <a:r>
              <a:rPr lang="en-US" sz="3000"/>
              <a:t>Centralized management and security</a:t>
            </a:r>
            <a:endParaRPr sz="3000"/>
          </a:p>
          <a:p>
            <a:pPr marL="0" lvl="0" indent="0" algn="l" rtl="0">
              <a:lnSpc>
                <a:spcPct val="150000"/>
              </a:lnSpc>
              <a:spcBef>
                <a:spcPts val="0"/>
              </a:spcBef>
              <a:spcAft>
                <a:spcPts val="0"/>
              </a:spcAft>
              <a:buClr>
                <a:srgbClr val="000000"/>
              </a:buClr>
              <a:buSzPts val="1100"/>
              <a:buFont typeface="Arial"/>
              <a:buNone/>
            </a:pPr>
            <a:endParaRPr sz="3000"/>
          </a:p>
          <a:p>
            <a:pPr marL="0" lvl="0" indent="0" algn="l" rtl="0">
              <a:lnSpc>
                <a:spcPct val="150000"/>
              </a:lnSpc>
              <a:spcBef>
                <a:spcPts val="0"/>
              </a:spcBef>
              <a:spcAft>
                <a:spcPts val="0"/>
              </a:spcAft>
              <a:buNone/>
            </a:pPr>
            <a:endParaRPr sz="3000"/>
          </a:p>
        </p:txBody>
      </p:sp>
    </p:spTree>
    <p:extLst>
      <p:ext uri="{BB962C8B-B14F-4D97-AF65-F5344CB8AC3E}">
        <p14:creationId xmlns:p14="http://schemas.microsoft.com/office/powerpoint/2010/main" val="1860711608"/>
      </p:ext>
    </p:extLst>
  </p:cSld>
  <p:clrMapOvr>
    <a:masterClrMapping/>
  </p:clrMapOvr>
</p:sld>
</file>

<file path=ppt/theme/theme1.xml><?xml version="1.0" encoding="utf-8"?>
<a:theme xmlns:a="http://schemas.openxmlformats.org/drawingml/2006/main" name="Centare">
  <a:themeElements>
    <a:clrScheme name="Centare">
      <a:dk1>
        <a:srgbClr val="000000"/>
      </a:dk1>
      <a:lt1>
        <a:srgbClr val="FFFFFF"/>
      </a:lt1>
      <a:dk2>
        <a:srgbClr val="515151"/>
      </a:dk2>
      <a:lt2>
        <a:srgbClr val="898989"/>
      </a:lt2>
      <a:accent1>
        <a:srgbClr val="511B93"/>
      </a:accent1>
      <a:accent2>
        <a:srgbClr val="4C1E8E"/>
      </a:accent2>
      <a:accent3>
        <a:srgbClr val="8869D0"/>
      </a:accent3>
      <a:accent4>
        <a:srgbClr val="FEFFFF"/>
      </a:accent4>
      <a:accent5>
        <a:srgbClr val="D5D5D5"/>
      </a:accent5>
      <a:accent6>
        <a:srgbClr val="A9A9A9"/>
      </a:accent6>
      <a:hlink>
        <a:srgbClr val="F18A20"/>
      </a:hlink>
      <a:folHlink>
        <a:srgbClr val="FFD47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ntare" id="{71971BAE-B7D2-4211-88F7-33BE5F35477D}" vid="{7974335A-AC7F-4E99-BBFC-9F41AF4C811B}"/>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Centare</Template>
  <TotalTime>461</TotalTime>
  <Words>6719</Words>
  <Application>Microsoft Office PowerPoint</Application>
  <PresentationFormat>Widescreen</PresentationFormat>
  <Paragraphs>1501</Paragraphs>
  <Slides>180</Slides>
  <Notes>180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180</vt:i4>
      </vt:variant>
    </vt:vector>
  </HeadingPairs>
  <TitlesOfParts>
    <vt:vector size="185" baseType="lpstr">
      <vt:lpstr>Arial</vt:lpstr>
      <vt:lpstr>Calibri</vt:lpstr>
      <vt:lpstr>Noto Sans Symbols</vt:lpstr>
      <vt:lpstr>Roboto</vt:lpstr>
      <vt:lpstr>Centare</vt:lpstr>
      <vt:lpstr>Modern Software Architecture</vt:lpstr>
      <vt:lpstr>Meet Your Instructors</vt:lpstr>
      <vt:lpstr>Where does today’s course fit in?</vt:lpstr>
      <vt:lpstr>Goals</vt:lpstr>
      <vt:lpstr>Logistics</vt:lpstr>
      <vt:lpstr>Preview</vt:lpstr>
      <vt:lpstr>Architectural Goals</vt:lpstr>
      <vt:lpstr>Pillars of Software Quality</vt:lpstr>
      <vt:lpstr>Scalability</vt:lpstr>
      <vt:lpstr>Availability Resilience Reliability</vt:lpstr>
      <vt:lpstr>Management</vt:lpstr>
      <vt:lpstr>Security</vt:lpstr>
      <vt:lpstr>12 Factor App - Origins</vt:lpstr>
      <vt:lpstr>12 Factor Apps</vt:lpstr>
      <vt:lpstr>12 Factors: Source and Environments</vt:lpstr>
      <vt:lpstr>12 Factors: External Dependencies</vt:lpstr>
      <vt:lpstr>API Design</vt:lpstr>
      <vt:lpstr>Steve Yegge’s Platform Rant</vt:lpstr>
      <vt:lpstr>Amazon’s Key to Success</vt:lpstr>
      <vt:lpstr>Steve Yegges Platform Rant - cont... </vt:lpstr>
      <vt:lpstr>API Advantages</vt:lpstr>
      <vt:lpstr>API Patterns</vt:lpstr>
      <vt:lpstr>HTTP Protocols</vt:lpstr>
      <vt:lpstr>REST</vt:lpstr>
      <vt:lpstr>HTTP Verbs</vt:lpstr>
      <vt:lpstr>Side Effects</vt:lpstr>
      <vt:lpstr>How to Make a Good REST API</vt:lpstr>
      <vt:lpstr>Versioning APIs</vt:lpstr>
      <vt:lpstr>Documentation</vt:lpstr>
      <vt:lpstr>GraphQL</vt:lpstr>
      <vt:lpstr>GraphQL Example</vt:lpstr>
      <vt:lpstr>GraphQL Disadvantages</vt:lpstr>
      <vt:lpstr>YAGNI</vt:lpstr>
      <vt:lpstr>Big Data</vt:lpstr>
      <vt:lpstr>Big Data</vt:lpstr>
      <vt:lpstr>Infinite Scalability</vt:lpstr>
      <vt:lpstr>Problem Envy</vt:lpstr>
      <vt:lpstr>Most people don’t need infinite scale</vt:lpstr>
      <vt:lpstr>Shifting Left</vt:lpstr>
      <vt:lpstr>How to Shift Left</vt:lpstr>
      <vt:lpstr>Golden Hammer</vt:lpstr>
      <vt:lpstr>The Purpose of Software is To Deliver Business Value, Not Pad Your Resume</vt:lpstr>
      <vt:lpstr>Changeable Architectures</vt:lpstr>
      <vt:lpstr>Problems... </vt:lpstr>
      <vt:lpstr>PowerPoint Presentation</vt:lpstr>
      <vt:lpstr>PowerPoint Presentation</vt:lpstr>
      <vt:lpstr>Automated Test Pyramid</vt:lpstr>
      <vt:lpstr>PowerPoint Presentation</vt:lpstr>
      <vt:lpstr>Isolate Dependencies</vt:lpstr>
      <vt:lpstr>Isolation Patterns</vt:lpstr>
      <vt:lpstr>Onion Architecture  / Clean Architecture</vt:lpstr>
      <vt:lpstr>Example: Caching</vt:lpstr>
      <vt:lpstr>Questions/Discussion?</vt:lpstr>
      <vt:lpstr>Modern Software Architecture</vt:lpstr>
      <vt:lpstr>Example: Lunch Ordering App</vt:lpstr>
      <vt:lpstr>Application Components</vt:lpstr>
      <vt:lpstr>Data Model</vt:lpstr>
      <vt:lpstr>Workflows</vt:lpstr>
      <vt:lpstr>Monolith Architecture</vt:lpstr>
      <vt:lpstr>Monoliths Defined</vt:lpstr>
      <vt:lpstr>N-Tier Architecture</vt:lpstr>
      <vt:lpstr>Monolith Hate</vt:lpstr>
      <vt:lpstr>Monolith Advantages</vt:lpstr>
      <vt:lpstr>Monolith Disadvantages</vt:lpstr>
      <vt:lpstr>It’s all about the size of your app</vt:lpstr>
      <vt:lpstr>How to Do it Right</vt:lpstr>
      <vt:lpstr>Microservices Architecture</vt:lpstr>
      <vt:lpstr>Microservices: Defined</vt:lpstr>
      <vt:lpstr>Scope</vt:lpstr>
      <vt:lpstr>PowerPoint Presentation</vt:lpstr>
      <vt:lpstr>PowerPoint Presentation</vt:lpstr>
      <vt:lpstr>PowerPoint Presentation</vt:lpstr>
      <vt:lpstr>Microservice Advantages</vt:lpstr>
      <vt:lpstr>Microservice Disadvantages</vt:lpstr>
      <vt:lpstr>Keys to Success</vt:lpstr>
      <vt:lpstr>Monoliths vs. Microservices</vt:lpstr>
      <vt:lpstr>Where Monoliths Shine</vt:lpstr>
      <vt:lpstr>Where Microservices Shine</vt:lpstr>
      <vt:lpstr>PowerPoint Presentation</vt:lpstr>
      <vt:lpstr>As complexity increases,  peel off services.</vt:lpstr>
      <vt:lpstr>Eventually…</vt:lpstr>
      <vt:lpstr>Your Legacy App is a Monolith</vt:lpstr>
      <vt:lpstr>Discussion</vt:lpstr>
      <vt:lpstr>DISTRIBUTED MESSAGING</vt:lpstr>
      <vt:lpstr>FALLACIES OF DISTRIBUTED COMPUTING</vt:lpstr>
      <vt:lpstr>PowerPoint Presentation</vt:lpstr>
      <vt:lpstr>PowerPoint Presentation</vt:lpstr>
      <vt:lpstr>PowerPoint Presentation</vt:lpstr>
      <vt:lpstr>PowerPoint Presentation</vt:lpstr>
      <vt:lpstr>PowerPoint Presentation</vt:lpstr>
      <vt:lpstr>PowerPoint Presentation</vt:lpstr>
      <vt:lpstr>MESSAGING &amp; RESILIENCY </vt:lpstr>
      <vt:lpstr>Resiliency isn’t simple...</vt:lpstr>
      <vt:lpstr>DEMO: MESSAGING RESILIENCY</vt:lpstr>
      <vt:lpstr>Message Queueing</vt:lpstr>
      <vt:lpstr>Message Brokers - Pub/Sub</vt:lpstr>
      <vt:lpstr>Push vs Pull</vt:lpstr>
      <vt:lpstr>Push vs Pull</vt:lpstr>
      <vt:lpstr>Why Message Queueing?</vt:lpstr>
      <vt:lpstr>Why Not?</vt:lpstr>
      <vt:lpstr>EVENT ORIENTED ARCHITECTURE</vt:lpstr>
      <vt:lpstr>What is an event?</vt:lpstr>
      <vt:lpstr>Command Messages vs Event Messages</vt:lpstr>
      <vt:lpstr>PowerPoint Presentation</vt:lpstr>
      <vt:lpstr>At first there was the monolith</vt:lpstr>
      <vt:lpstr>So we started down the SOA route</vt:lpstr>
      <vt:lpstr>So we started down the SOA route</vt:lpstr>
      <vt:lpstr>Let’s keep going… of course there are dependencies</vt:lpstr>
      <vt:lpstr>Hmmm...</vt:lpstr>
      <vt:lpstr>Our SOA journey is complete!</vt:lpstr>
      <vt:lpstr>Wait a minute...</vt:lpstr>
      <vt:lpstr>Talk to a vendor!</vt:lpstr>
      <vt:lpstr>We’ve just hidden it...</vt:lpstr>
      <vt:lpstr>Microservices to the rescue!</vt:lpstr>
      <vt:lpstr>Doh.</vt:lpstr>
      <vt:lpstr>Catalog service knows too much about dependencies...</vt:lpstr>
      <vt:lpstr>Inversion of Control!</vt:lpstr>
      <vt:lpstr>When do we call</vt:lpstr>
      <vt:lpstr>Enter events - A way to invert distributed dependencies</vt:lpstr>
      <vt:lpstr>WHEN TO USE EVENTS? </vt:lpstr>
      <vt:lpstr>EVENT STREAMING</vt:lpstr>
      <vt:lpstr>WHERE DO I START?</vt:lpstr>
      <vt:lpstr>SAGAS</vt:lpstr>
      <vt:lpstr>SAGAS</vt:lpstr>
      <vt:lpstr>SAGA Orchestration Tools</vt:lpstr>
      <vt:lpstr>EXERCISE: DESIGN AN EVENT FLOW</vt:lpstr>
      <vt:lpstr>Exercise</vt:lpstr>
      <vt:lpstr>PITFALLS</vt:lpstr>
      <vt:lpstr>TIME</vt:lpstr>
      <vt:lpstr>IDEMPOTENCY</vt:lpstr>
      <vt:lpstr>IDEMPOTENCY</vt:lpstr>
      <vt:lpstr>ERROR HANDLING</vt:lpstr>
      <vt:lpstr>THUNDERING HERD PROBLEM</vt:lpstr>
      <vt:lpstr>TRACEABILITY</vt:lpstr>
      <vt:lpstr>VERSIONING</vt:lpstr>
      <vt:lpstr>Questions?</vt:lpstr>
      <vt:lpstr>Emergent Architecture</vt:lpstr>
      <vt:lpstr>PowerPoint Presentation</vt:lpstr>
      <vt:lpstr>Change is inevitable</vt:lpstr>
      <vt:lpstr>Remember YAGNI</vt:lpstr>
      <vt:lpstr>Make Things Easy to Change</vt:lpstr>
      <vt:lpstr>Avoid deep dependencies on tools</vt:lpstr>
      <vt:lpstr>Make Things Easy to Change</vt:lpstr>
      <vt:lpstr>PowerPoint Presentation</vt:lpstr>
      <vt:lpstr>PowerPoint Presentation</vt:lpstr>
      <vt:lpstr>PowerPoint Presentation</vt:lpstr>
      <vt:lpstr>“Islands” of Testable Code </vt:lpstr>
      <vt:lpstr>PowerPoint Presentation</vt:lpstr>
      <vt:lpstr>Anticorruption Layer</vt:lpstr>
      <vt:lpstr>Ambassador Pattern</vt:lpstr>
      <vt:lpstr>Strangler Pattern</vt:lpstr>
      <vt:lpstr>PowerPoint Presentation</vt:lpstr>
      <vt:lpstr>Event Storming</vt:lpstr>
      <vt:lpstr>PowerPoint Presentation</vt:lpstr>
      <vt:lpstr>Conway’s Law</vt:lpstr>
      <vt:lpstr>Conway’s Law</vt:lpstr>
      <vt:lpstr>PowerPoint Presentation</vt:lpstr>
      <vt:lpstr>Inverse Conway Manoeuvre</vt:lpstr>
      <vt:lpstr>Inverse Conway Manoeuvre</vt:lpstr>
      <vt:lpstr>EXAMPLE: EVOLVE A LEGACY APP</vt:lpstr>
      <vt:lpstr>PowerPoint Presentation</vt:lpstr>
      <vt:lpstr>Questions / Discussion/ Parking Lot?</vt:lpstr>
      <vt:lpstr>PowerPoint Presentation</vt:lpstr>
      <vt:lpstr>PowerPoint Presentation</vt:lpstr>
      <vt:lpstr>Synchronous Messaging</vt:lpstr>
      <vt:lpstr>Asynchronous</vt:lpstr>
      <vt:lpstr>PowerPoint Presentation</vt:lpstr>
      <vt:lpstr>Example: Notifications</vt:lpstr>
      <vt:lpstr>Example: Notifications</vt:lpstr>
      <vt:lpstr>Example: Notifications</vt:lpstr>
      <vt:lpstr>PowerPoint Presentation</vt:lpstr>
      <vt:lpstr>PowerPoint Presentation</vt:lpstr>
      <vt:lpstr>PowerPoint Presentation</vt:lpstr>
      <vt:lpstr>PowerPoint Presentation</vt:lpstr>
      <vt:lpstr>PowerPoint Presentation</vt:lpstr>
      <vt:lpstr>PowerPoint Presentation</vt:lpstr>
      <vt:lpstr>Saga Example</vt:lpstr>
      <vt:lpstr>PowerPoint Presentation</vt:lpstr>
      <vt:lpstr>Saga Example</vt:lpstr>
      <vt:lpstr>Saga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Software Architecture</dc:title>
  <cp:lastModifiedBy>Steve Hirscher</cp:lastModifiedBy>
  <cp:revision>28</cp:revision>
  <dcterms:modified xsi:type="dcterms:W3CDTF">2019-07-11T18:41:03Z</dcterms:modified>
</cp:coreProperties>
</file>